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2.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85"/>
  </p:notesMasterIdLst>
  <p:sldIdLst>
    <p:sldId id="256" r:id="rId2"/>
    <p:sldId id="272" r:id="rId3"/>
    <p:sldId id="274" r:id="rId4"/>
    <p:sldId id="275" r:id="rId5"/>
    <p:sldId id="276" r:id="rId6"/>
    <p:sldId id="277" r:id="rId7"/>
    <p:sldId id="278" r:id="rId8"/>
    <p:sldId id="279" r:id="rId9"/>
    <p:sldId id="301" r:id="rId10"/>
    <p:sldId id="281" r:id="rId11"/>
    <p:sldId id="282" r:id="rId12"/>
    <p:sldId id="283" r:id="rId13"/>
    <p:sldId id="284" r:id="rId14"/>
    <p:sldId id="286" r:id="rId15"/>
    <p:sldId id="302" r:id="rId16"/>
    <p:sldId id="287" r:id="rId17"/>
    <p:sldId id="288" r:id="rId18"/>
    <p:sldId id="289" r:id="rId19"/>
    <p:sldId id="290" r:id="rId20"/>
    <p:sldId id="291" r:id="rId21"/>
    <p:sldId id="292" r:id="rId22"/>
    <p:sldId id="327" r:id="rId23"/>
    <p:sldId id="293" r:id="rId24"/>
    <p:sldId id="294" r:id="rId25"/>
    <p:sldId id="295" r:id="rId26"/>
    <p:sldId id="296" r:id="rId27"/>
    <p:sldId id="328" r:id="rId28"/>
    <p:sldId id="297" r:id="rId29"/>
    <p:sldId id="303" r:id="rId30"/>
    <p:sldId id="298" r:id="rId31"/>
    <p:sldId id="299" r:id="rId32"/>
    <p:sldId id="300" r:id="rId33"/>
    <p:sldId id="304" r:id="rId34"/>
    <p:sldId id="406" r:id="rId35"/>
    <p:sldId id="329" r:id="rId36"/>
    <p:sldId id="408" r:id="rId37"/>
    <p:sldId id="407" r:id="rId38"/>
    <p:sldId id="305" r:id="rId39"/>
    <p:sldId id="306" r:id="rId40"/>
    <p:sldId id="307" r:id="rId41"/>
    <p:sldId id="392" r:id="rId42"/>
    <p:sldId id="391" r:id="rId43"/>
    <p:sldId id="394" r:id="rId44"/>
    <p:sldId id="395" r:id="rId45"/>
    <p:sldId id="330" r:id="rId46"/>
    <p:sldId id="331" r:id="rId47"/>
    <p:sldId id="308" r:id="rId48"/>
    <p:sldId id="309" r:id="rId49"/>
    <p:sldId id="399" r:id="rId50"/>
    <p:sldId id="402" r:id="rId51"/>
    <p:sldId id="403" r:id="rId52"/>
    <p:sldId id="405" r:id="rId53"/>
    <p:sldId id="409" r:id="rId54"/>
    <p:sldId id="312" r:id="rId55"/>
    <p:sldId id="313" r:id="rId56"/>
    <p:sldId id="334" r:id="rId57"/>
    <p:sldId id="336" r:id="rId58"/>
    <p:sldId id="335" r:id="rId59"/>
    <p:sldId id="314" r:id="rId60"/>
    <p:sldId id="337" r:id="rId61"/>
    <p:sldId id="315" r:id="rId62"/>
    <p:sldId id="316" r:id="rId63"/>
    <p:sldId id="317" r:id="rId64"/>
    <p:sldId id="338" r:id="rId65"/>
    <p:sldId id="339" r:id="rId66"/>
    <p:sldId id="340" r:id="rId67"/>
    <p:sldId id="357" r:id="rId68"/>
    <p:sldId id="360" r:id="rId69"/>
    <p:sldId id="361" r:id="rId70"/>
    <p:sldId id="364" r:id="rId71"/>
    <p:sldId id="365" r:id="rId72"/>
    <p:sldId id="366" r:id="rId73"/>
    <p:sldId id="368" r:id="rId74"/>
    <p:sldId id="318" r:id="rId75"/>
    <p:sldId id="320" r:id="rId76"/>
    <p:sldId id="321" r:id="rId77"/>
    <p:sldId id="341" r:id="rId78"/>
    <p:sldId id="322" r:id="rId79"/>
    <p:sldId id="323" r:id="rId80"/>
    <p:sldId id="325" r:id="rId81"/>
    <p:sldId id="326" r:id="rId82"/>
    <p:sldId id="324" r:id="rId83"/>
    <p:sldId id="34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00" autoAdjust="0"/>
  </p:normalViewPr>
  <p:slideViewPr>
    <p:cSldViewPr>
      <p:cViewPr>
        <p:scale>
          <a:sx n="59" d="100"/>
          <a:sy n="59" d="100"/>
        </p:scale>
        <p:origin x="-244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205128205128"/>
          <c:y val="0.071264367816092"/>
          <c:w val="0.663003663003664"/>
          <c:h val="0.668965517241387"/>
        </c:manualLayout>
      </c:layout>
      <c:lineChart>
        <c:grouping val="standard"/>
        <c:varyColors val="0"/>
        <c:ser>
          <c:idx val="1"/>
          <c:order val="0"/>
          <c:tx>
            <c:strRef>
              <c:f>Sheet1!$A$3</c:f>
              <c:strCache>
                <c:ptCount val="1"/>
                <c:pt idx="0">
                  <c:v>8 KB</c:v>
                </c:pt>
              </c:strCache>
            </c:strRef>
          </c:tx>
          <c:spPr>
            <a:ln w="38099">
              <a:solidFill>
                <a:srgbClr val="FFCC00"/>
              </a:solidFill>
              <a:prstDash val="solid"/>
            </a:ln>
          </c:spPr>
          <c:marker>
            <c:symbol val="square"/>
            <c:size val="8"/>
            <c:spPr>
              <a:noFill/>
              <a:ln>
                <a:solidFill>
                  <a:srgbClr val="FFCC00"/>
                </a:solidFill>
                <a:prstDash val="solid"/>
              </a:ln>
            </c:spPr>
          </c:marker>
          <c:cat>
            <c:numRef>
              <c:f>Sheet1!$B$1:$F$1</c:f>
              <c:numCache>
                <c:formatCode>General</c:formatCode>
                <c:ptCount val="5"/>
                <c:pt idx="0">
                  <c:v>16.0</c:v>
                </c:pt>
                <c:pt idx="1">
                  <c:v>32.0</c:v>
                </c:pt>
                <c:pt idx="2">
                  <c:v>64.0</c:v>
                </c:pt>
                <c:pt idx="3">
                  <c:v>128.0</c:v>
                </c:pt>
                <c:pt idx="4">
                  <c:v>256.0</c:v>
                </c:pt>
              </c:numCache>
            </c:numRef>
          </c:cat>
          <c:val>
            <c:numRef>
              <c:f>Sheet1!$B$3:$F$3</c:f>
              <c:numCache>
                <c:formatCode>General</c:formatCode>
                <c:ptCount val="5"/>
                <c:pt idx="0">
                  <c:v>8.5</c:v>
                </c:pt>
                <c:pt idx="1">
                  <c:v>7.5</c:v>
                </c:pt>
                <c:pt idx="2">
                  <c:v>7.25</c:v>
                </c:pt>
                <c:pt idx="3">
                  <c:v>7.75</c:v>
                </c:pt>
                <c:pt idx="4">
                  <c:v>9.5</c:v>
                </c:pt>
              </c:numCache>
            </c:numRef>
          </c:val>
          <c:smooth val="0"/>
        </c:ser>
        <c:ser>
          <c:idx val="2"/>
          <c:order val="1"/>
          <c:tx>
            <c:strRef>
              <c:f>Sheet1!$A$4</c:f>
              <c:strCache>
                <c:ptCount val="1"/>
                <c:pt idx="0">
                  <c:v>16 KB</c:v>
                </c:pt>
              </c:strCache>
            </c:strRef>
          </c:tx>
          <c:spPr>
            <a:ln w="38099">
              <a:solidFill>
                <a:srgbClr val="00FF00"/>
              </a:solidFill>
              <a:prstDash val="solid"/>
            </a:ln>
          </c:spPr>
          <c:marker>
            <c:symbol val="circle"/>
            <c:size val="8"/>
            <c:spPr>
              <a:solidFill>
                <a:srgbClr val="00FF00"/>
              </a:solidFill>
              <a:ln>
                <a:solidFill>
                  <a:srgbClr val="00FF00"/>
                </a:solidFill>
                <a:prstDash val="solid"/>
              </a:ln>
            </c:spPr>
          </c:marker>
          <c:cat>
            <c:numRef>
              <c:f>Sheet1!$B$1:$F$1</c:f>
              <c:numCache>
                <c:formatCode>General</c:formatCode>
                <c:ptCount val="5"/>
                <c:pt idx="0">
                  <c:v>16.0</c:v>
                </c:pt>
                <c:pt idx="1">
                  <c:v>32.0</c:v>
                </c:pt>
                <c:pt idx="2">
                  <c:v>64.0</c:v>
                </c:pt>
                <c:pt idx="3">
                  <c:v>128.0</c:v>
                </c:pt>
                <c:pt idx="4">
                  <c:v>256.0</c:v>
                </c:pt>
              </c:numCache>
            </c:numRef>
          </c:cat>
          <c:val>
            <c:numRef>
              <c:f>Sheet1!$B$4:$F$4</c:f>
              <c:numCache>
                <c:formatCode>General</c:formatCode>
                <c:ptCount val="5"/>
                <c:pt idx="0">
                  <c:v>4.0</c:v>
                </c:pt>
                <c:pt idx="1">
                  <c:v>2.75</c:v>
                </c:pt>
                <c:pt idx="2">
                  <c:v>2.75</c:v>
                </c:pt>
                <c:pt idx="3">
                  <c:v>3.0</c:v>
                </c:pt>
                <c:pt idx="4">
                  <c:v>3.5</c:v>
                </c:pt>
              </c:numCache>
            </c:numRef>
          </c:val>
          <c:smooth val="0"/>
        </c:ser>
        <c:ser>
          <c:idx val="3"/>
          <c:order val="2"/>
          <c:tx>
            <c:strRef>
              <c:f>Sheet1!$A$5</c:f>
              <c:strCache>
                <c:ptCount val="1"/>
                <c:pt idx="0">
                  <c:v>64 KB</c:v>
                </c:pt>
              </c:strCache>
            </c:strRef>
          </c:tx>
          <c:spPr>
            <a:ln w="38099">
              <a:solidFill>
                <a:srgbClr val="00FFFF"/>
              </a:solidFill>
              <a:prstDash val="solid"/>
            </a:ln>
          </c:spPr>
          <c:marker>
            <c:symbol val="circle"/>
            <c:size val="8"/>
            <c:spPr>
              <a:noFill/>
              <a:ln>
                <a:solidFill>
                  <a:srgbClr val="00FFFF"/>
                </a:solidFill>
                <a:prstDash val="solid"/>
              </a:ln>
            </c:spPr>
          </c:marker>
          <c:cat>
            <c:numRef>
              <c:f>Sheet1!$B$1:$F$1</c:f>
              <c:numCache>
                <c:formatCode>General</c:formatCode>
                <c:ptCount val="5"/>
                <c:pt idx="0">
                  <c:v>16.0</c:v>
                </c:pt>
                <c:pt idx="1">
                  <c:v>32.0</c:v>
                </c:pt>
                <c:pt idx="2">
                  <c:v>64.0</c:v>
                </c:pt>
                <c:pt idx="3">
                  <c:v>128.0</c:v>
                </c:pt>
                <c:pt idx="4">
                  <c:v>256.0</c:v>
                </c:pt>
              </c:numCache>
            </c:numRef>
          </c:cat>
          <c:val>
            <c:numRef>
              <c:f>Sheet1!$B$5:$F$5</c:f>
              <c:numCache>
                <c:formatCode>General</c:formatCode>
                <c:ptCount val="5"/>
                <c:pt idx="0">
                  <c:v>2.0</c:v>
                </c:pt>
                <c:pt idx="1">
                  <c:v>1.700000000000007</c:v>
                </c:pt>
                <c:pt idx="2">
                  <c:v>1.55</c:v>
                </c:pt>
                <c:pt idx="3">
                  <c:v>1.4</c:v>
                </c:pt>
                <c:pt idx="4">
                  <c:v>1.4</c:v>
                </c:pt>
              </c:numCache>
            </c:numRef>
          </c:val>
          <c:smooth val="0"/>
        </c:ser>
        <c:ser>
          <c:idx val="4"/>
          <c:order val="3"/>
          <c:tx>
            <c:strRef>
              <c:f>Sheet1!$A$6</c:f>
              <c:strCache>
                <c:ptCount val="1"/>
                <c:pt idx="0">
                  <c:v>256 KB</c:v>
                </c:pt>
              </c:strCache>
            </c:strRef>
          </c:tx>
          <c:spPr>
            <a:ln w="38099">
              <a:solidFill>
                <a:srgbClr val="0000FF"/>
              </a:solidFill>
              <a:prstDash val="solid"/>
            </a:ln>
          </c:spPr>
          <c:marker>
            <c:symbol val="triangle"/>
            <c:size val="8"/>
            <c:spPr>
              <a:solidFill>
                <a:srgbClr val="0000FF"/>
              </a:solidFill>
              <a:ln>
                <a:solidFill>
                  <a:srgbClr val="0000FF"/>
                </a:solidFill>
                <a:prstDash val="solid"/>
              </a:ln>
            </c:spPr>
          </c:marker>
          <c:cat>
            <c:numRef>
              <c:f>Sheet1!$B$1:$F$1</c:f>
              <c:numCache>
                <c:formatCode>General</c:formatCode>
                <c:ptCount val="5"/>
                <c:pt idx="0">
                  <c:v>16.0</c:v>
                </c:pt>
                <c:pt idx="1">
                  <c:v>32.0</c:v>
                </c:pt>
                <c:pt idx="2">
                  <c:v>64.0</c:v>
                </c:pt>
                <c:pt idx="3">
                  <c:v>128.0</c:v>
                </c:pt>
                <c:pt idx="4">
                  <c:v>256.0</c:v>
                </c:pt>
              </c:numCache>
            </c:numRef>
          </c:cat>
          <c:val>
            <c:numRef>
              <c:f>Sheet1!$B$6:$F$6</c:f>
              <c:numCache>
                <c:formatCode>General</c:formatCode>
                <c:ptCount val="5"/>
                <c:pt idx="0">
                  <c:v>1.0</c:v>
                </c:pt>
                <c:pt idx="1">
                  <c:v>0.700000000000001</c:v>
                </c:pt>
                <c:pt idx="2">
                  <c:v>0.5</c:v>
                </c:pt>
                <c:pt idx="3">
                  <c:v>0.5</c:v>
                </c:pt>
                <c:pt idx="4">
                  <c:v>0.600000000000001</c:v>
                </c:pt>
              </c:numCache>
            </c:numRef>
          </c:val>
          <c:smooth val="0"/>
        </c:ser>
        <c:dLbls>
          <c:showLegendKey val="0"/>
          <c:showVal val="0"/>
          <c:showCatName val="0"/>
          <c:showSerName val="0"/>
          <c:showPercent val="0"/>
          <c:showBubbleSize val="0"/>
        </c:dLbls>
        <c:marker val="1"/>
        <c:smooth val="0"/>
        <c:axId val="-2130184440"/>
        <c:axId val="-2130896232"/>
      </c:lineChart>
      <c:catAx>
        <c:axId val="-2130184440"/>
        <c:scaling>
          <c:orientation val="minMax"/>
        </c:scaling>
        <c:delete val="0"/>
        <c:axPos val="b"/>
        <c:title>
          <c:tx>
            <c:rich>
              <a:bodyPr/>
              <a:lstStyle/>
              <a:p>
                <a:pPr>
                  <a:defRPr sz="1800" b="1" i="0" u="none" strike="noStrike" baseline="0">
                    <a:solidFill>
                      <a:schemeClr val="tx1"/>
                    </a:solidFill>
                    <a:latin typeface="Arial"/>
                    <a:ea typeface="Arial"/>
                    <a:cs typeface="Arial"/>
                  </a:defRPr>
                </a:pPr>
                <a:r>
                  <a:rPr lang="en-US"/>
                  <a:t>Block size (bytes)</a:t>
                </a:r>
              </a:p>
            </c:rich>
          </c:tx>
          <c:layout>
            <c:manualLayout>
              <c:xMode val="edge"/>
              <c:yMode val="edge"/>
              <c:x val="0.330891330891331"/>
              <c:y val="0.875862068965517"/>
            </c:manualLayout>
          </c:layout>
          <c:overlay val="0"/>
          <c:spPr>
            <a:noFill/>
            <a:ln w="25400">
              <a:noFill/>
            </a:ln>
          </c:spPr>
        </c:title>
        <c:numFmt formatCode="General" sourceLinked="1"/>
        <c:majorTickMark val="out"/>
        <c:minorTickMark val="none"/>
        <c:tickLblPos val="nextTo"/>
        <c:spPr>
          <a:ln w="3175">
            <a:solidFill>
              <a:schemeClr val="tx1"/>
            </a:solidFill>
            <a:prstDash val="solid"/>
          </a:ln>
        </c:spPr>
        <c:txPr>
          <a:bodyPr rot="0" vert="horz"/>
          <a:lstStyle/>
          <a:p>
            <a:pPr>
              <a:defRPr sz="1800" b="1" i="0" u="none" strike="noStrike" baseline="0">
                <a:solidFill>
                  <a:schemeClr val="tx1"/>
                </a:solidFill>
                <a:latin typeface="Arial"/>
                <a:ea typeface="Arial"/>
                <a:cs typeface="Arial"/>
              </a:defRPr>
            </a:pPr>
            <a:endParaRPr lang="en-US"/>
          </a:p>
        </c:txPr>
        <c:crossAx val="-2130896232"/>
        <c:crosses val="autoZero"/>
        <c:auto val="1"/>
        <c:lblAlgn val="ctr"/>
        <c:lblOffset val="100"/>
        <c:tickLblSkip val="1"/>
        <c:tickMarkSkip val="1"/>
        <c:noMultiLvlLbl val="0"/>
      </c:catAx>
      <c:valAx>
        <c:axId val="-2130896232"/>
        <c:scaling>
          <c:orientation val="minMax"/>
        </c:scaling>
        <c:delete val="0"/>
        <c:axPos val="l"/>
        <c:majorGridlines>
          <c:spPr>
            <a:ln w="12700">
              <a:solidFill>
                <a:schemeClr val="tx1"/>
              </a:solidFill>
              <a:prstDash val="sysDash"/>
            </a:ln>
          </c:spPr>
        </c:majorGridlines>
        <c:title>
          <c:tx>
            <c:rich>
              <a:bodyPr/>
              <a:lstStyle/>
              <a:p>
                <a:pPr>
                  <a:defRPr sz="1800" b="1" i="0" u="none" strike="noStrike" baseline="0">
                    <a:solidFill>
                      <a:schemeClr val="tx1"/>
                    </a:solidFill>
                    <a:latin typeface="Arial"/>
                    <a:ea typeface="Arial"/>
                    <a:cs typeface="Arial"/>
                  </a:defRPr>
                </a:pPr>
                <a:r>
                  <a:rPr lang="en-US"/>
                  <a:t>Miss rate (%)</a:t>
                </a:r>
              </a:p>
            </c:rich>
          </c:tx>
          <c:layout>
            <c:manualLayout>
              <c:xMode val="edge"/>
              <c:yMode val="edge"/>
              <c:x val="0.0134310134310134"/>
              <c:y val="0.232183908045977"/>
            </c:manualLayout>
          </c:layout>
          <c:overlay val="0"/>
          <c:spPr>
            <a:noFill/>
            <a:ln w="25400">
              <a:noFill/>
            </a:ln>
          </c:spPr>
        </c:title>
        <c:numFmt formatCode="General" sourceLinked="1"/>
        <c:majorTickMark val="out"/>
        <c:minorTickMark val="none"/>
        <c:tickLblPos val="nextTo"/>
        <c:spPr>
          <a:ln w="3175">
            <a:solidFill>
              <a:schemeClr val="tx1"/>
            </a:solidFill>
            <a:prstDash val="solid"/>
          </a:ln>
        </c:spPr>
        <c:txPr>
          <a:bodyPr rot="0" vert="horz"/>
          <a:lstStyle/>
          <a:p>
            <a:pPr>
              <a:defRPr sz="1800" b="1" i="0" u="none" strike="noStrike" baseline="0">
                <a:solidFill>
                  <a:schemeClr val="tx1"/>
                </a:solidFill>
                <a:latin typeface="Arial"/>
                <a:ea typeface="Arial"/>
                <a:cs typeface="Arial"/>
              </a:defRPr>
            </a:pPr>
            <a:endParaRPr lang="en-US"/>
          </a:p>
        </c:txPr>
        <c:crossAx val="-2130184440"/>
        <c:crosses val="autoZero"/>
        <c:crossBetween val="midCat"/>
        <c:majorUnit val="5.0"/>
      </c:valAx>
      <c:spPr>
        <a:noFill/>
        <a:ln w="12700">
          <a:solidFill>
            <a:schemeClr val="tx1"/>
          </a:solidFill>
          <a:prstDash val="solid"/>
        </a:ln>
      </c:spPr>
    </c:plotArea>
    <c:legend>
      <c:legendPos val="r"/>
      <c:layout>
        <c:manualLayout>
          <c:xMode val="edge"/>
          <c:yMode val="edge"/>
          <c:x val="0.831501831501834"/>
          <c:y val="0.181609195402301"/>
          <c:w val="0.161172161172163"/>
          <c:h val="0.324137931034485"/>
        </c:manualLayout>
      </c:layout>
      <c:overlay val="0"/>
      <c:spPr>
        <a:noFill/>
        <a:ln w="3175">
          <a:solidFill>
            <a:schemeClr val="tx1"/>
          </a:solidFill>
          <a:prstDash val="solid"/>
        </a:ln>
      </c:spPr>
      <c:txPr>
        <a:bodyPr/>
        <a:lstStyle/>
        <a:p>
          <a:pPr>
            <a:defRPr sz="1655" b="1"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1800" b="1" i="0" u="none" strike="noStrike" baseline="0">
          <a:solidFill>
            <a:schemeClr val="tx1"/>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38062-65B1-4851-96C3-B07EA446B10C}" type="datetimeFigureOut">
              <a:rPr lang="en-US" smtClean="0"/>
              <a:t>12/16/16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810890-031D-4DFF-8864-26D51C6622FE}" type="slidenum">
              <a:rPr lang="en-US" smtClean="0"/>
              <a:t>‹#›</a:t>
            </a:fld>
            <a:endParaRPr lang="en-US"/>
          </a:p>
        </p:txBody>
      </p:sp>
    </p:spTree>
    <p:extLst>
      <p:ext uri="{BB962C8B-B14F-4D97-AF65-F5344CB8AC3E}">
        <p14:creationId xmlns:p14="http://schemas.microsoft.com/office/powerpoint/2010/main" val="2297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1</a:t>
            </a:fld>
            <a:endParaRPr lang="en-US"/>
          </a:p>
        </p:txBody>
      </p:sp>
    </p:spTree>
    <p:extLst>
      <p:ext uri="{BB962C8B-B14F-4D97-AF65-F5344CB8AC3E}">
        <p14:creationId xmlns:p14="http://schemas.microsoft.com/office/powerpoint/2010/main" val="351104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1162050" y="587375"/>
            <a:ext cx="455295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a:t>
            </a:r>
            <a:r>
              <a:rPr lang="en-US" dirty="0" err="1" smtClean="0"/>
              <a:t>Chú</a:t>
            </a:r>
            <a:r>
              <a:rPr lang="en-US" baseline="0" dirty="0" smtClean="0"/>
              <a:t> ý: </a:t>
            </a:r>
            <a:r>
              <a:rPr lang="en-US" baseline="0" dirty="0" err="1" smtClean="0"/>
              <a:t>bộ</a:t>
            </a:r>
            <a:r>
              <a:rPr lang="en-US" baseline="0" dirty="0" smtClean="0"/>
              <a:t> </a:t>
            </a:r>
            <a:r>
              <a:rPr lang="en-US" baseline="0" dirty="0" err="1" smtClean="0"/>
              <a:t>đệm</a:t>
            </a:r>
            <a:r>
              <a:rPr lang="en-US" baseline="0" dirty="0" smtClean="0"/>
              <a:t> </a:t>
            </a:r>
            <a:r>
              <a:rPr lang="en-US" baseline="0" dirty="0" err="1" smtClean="0"/>
              <a:t>có</a:t>
            </a:r>
            <a:r>
              <a:rPr lang="en-US" baseline="0" dirty="0" smtClean="0"/>
              <a:t> 4 </a:t>
            </a:r>
            <a:r>
              <a:rPr lang="en-US" baseline="0" dirty="0" err="1" smtClean="0"/>
              <a:t>khối</a:t>
            </a:r>
            <a:r>
              <a:rPr lang="en-US" baseline="0" dirty="0" smtClean="0"/>
              <a:t> </a:t>
            </a:r>
            <a:r>
              <a:rPr lang="en-US" baseline="0" dirty="0" err="1" smtClean="0"/>
              <a:t>nhớ</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body" idx="1"/>
          </p:nvPr>
        </p:nvSpPr>
        <p:spPr>
          <a:xfrm>
            <a:off x="913805" y="4345214"/>
            <a:ext cx="5030391" cy="4113893"/>
          </a:xfrm>
          <a:noFill/>
          <a:ln>
            <a:noFill/>
          </a:ln>
        </p:spPr>
        <p:txBody>
          <a:bodyPr lIns="92910" tIns="45640" rIns="92910" bIns="45640"/>
          <a:lstStyle/>
          <a:p>
            <a:r>
              <a:rPr lang="en-US"/>
              <a:t>Let’s use a specific example with realistic numbers: assume we have a 1 K word (4Kbyte) direct mapped cache with block size equals to 4 bytes (1 word).</a:t>
            </a:r>
          </a:p>
          <a:p>
            <a:r>
              <a:rPr lang="en-US"/>
              <a:t>In other words, each block associated with the cache tag will have 4 bytes in it (Row 1).</a:t>
            </a:r>
          </a:p>
          <a:p>
            <a:r>
              <a:rPr lang="en-US"/>
              <a:t>With Block Size equals to 4 bytes, the 2 least significant bits of the address will be used as byte select within the cache block.</a:t>
            </a:r>
          </a:p>
          <a:p>
            <a:r>
              <a:rPr lang="en-US"/>
              <a:t>Since the cache size is 1K word, the upper 32 minus 10+2 bits, or 20 bits of the address will be stored as cache tag.</a:t>
            </a:r>
          </a:p>
          <a:p>
            <a:r>
              <a:rPr lang="en-US"/>
              <a:t>The rest of the (10) address bits in the middle, that is bit 2 through 11, will be used as Cache Index to select the proper cache entry</a:t>
            </a:r>
          </a:p>
          <a:p>
            <a:endParaRPr lang="en-US"/>
          </a:p>
          <a:p>
            <a:r>
              <a:rPr lang="en-US"/>
              <a:t>Temporal!</a:t>
            </a:r>
          </a:p>
        </p:txBody>
      </p:sp>
      <p:sp>
        <p:nvSpPr>
          <p:cNvPr id="1605635" name="Rectangle 3"/>
          <p:cNvSpPr>
            <a:spLocks noGrp="1" noRot="1" noChangeAspect="1" noChangeArrowheads="1" noTextEdit="1"/>
          </p:cNvSpPr>
          <p:nvPr>
            <p:ph type="sldImg"/>
          </p:nvPr>
        </p:nvSpPr>
        <p:spPr>
          <a:xfrm>
            <a:off x="1157288" y="692150"/>
            <a:ext cx="4551362" cy="3414713"/>
          </a:xfrm>
          <a:ln cap="flat">
            <a:solidFill>
              <a:schemeClr val="tx1"/>
            </a:solid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body" idx="1"/>
          </p:nvPr>
        </p:nvSpPr>
        <p:spPr>
          <a:xfrm>
            <a:off x="913805" y="4345214"/>
            <a:ext cx="5030391" cy="4113893"/>
          </a:xfrm>
          <a:noFill/>
          <a:ln>
            <a:noFill/>
          </a:ln>
        </p:spPr>
        <p:txBody>
          <a:bodyPr lIns="92910" tIns="45640" rIns="92910" bIns="45640"/>
          <a:lstStyle/>
          <a:p>
            <a:r>
              <a:rPr lang="en-US" dirty="0"/>
              <a:t>to take advantage for spatial locality want a cache block </a:t>
            </a:r>
            <a:r>
              <a:rPr lang="en-US" dirty="0" smtClean="0"/>
              <a:t>that </a:t>
            </a:r>
            <a:r>
              <a:rPr lang="en-US" dirty="0"/>
              <a:t>is larger than word </a:t>
            </a:r>
            <a:r>
              <a:rPr lang="en-US" dirty="0" err="1"/>
              <a:t>word</a:t>
            </a:r>
            <a:r>
              <a:rPr lang="en-US" dirty="0"/>
              <a:t> in size</a:t>
            </a:r>
            <a:r>
              <a:rPr lang="en-US" dirty="0" smtClean="0"/>
              <a:t>.</a:t>
            </a:r>
          </a:p>
          <a:p>
            <a:endParaRPr lang="en-US" dirty="0" smtClean="0"/>
          </a:p>
          <a:p>
            <a:r>
              <a:rPr lang="en-US" dirty="0" err="1" smtClean="0"/>
              <a:t>số</a:t>
            </a:r>
            <a:r>
              <a:rPr lang="en-US" baseline="0" dirty="0" smtClean="0"/>
              <a:t> </a:t>
            </a:r>
            <a:r>
              <a:rPr lang="en-US" baseline="0" dirty="0" err="1" smtClean="0"/>
              <a:t>bít</a:t>
            </a:r>
            <a:r>
              <a:rPr lang="en-US" baseline="0" dirty="0" smtClean="0"/>
              <a:t> trong </a:t>
            </a:r>
            <a:r>
              <a:rPr lang="en-US" baseline="0" dirty="0" err="1" smtClean="0"/>
              <a:t>trường</a:t>
            </a:r>
            <a:r>
              <a:rPr lang="en-US" baseline="0" dirty="0" smtClean="0"/>
              <a:t> block offset = log2(size of block)</a:t>
            </a:r>
          </a:p>
          <a:p>
            <a:r>
              <a:rPr lang="en-US" baseline="0" dirty="0" err="1" smtClean="0"/>
              <a:t>số</a:t>
            </a:r>
            <a:r>
              <a:rPr lang="en-US" baseline="0" dirty="0" smtClean="0"/>
              <a:t> bit trong </a:t>
            </a:r>
            <a:r>
              <a:rPr lang="en-US" baseline="0" dirty="0" err="1" smtClean="0"/>
              <a:t>trường</a:t>
            </a:r>
            <a:r>
              <a:rPr lang="en-US" baseline="0" dirty="0" smtClean="0"/>
              <a:t> index = log2(size of cache in blocks)</a:t>
            </a:r>
          </a:p>
          <a:p>
            <a:r>
              <a:rPr lang="en-US" baseline="0" dirty="0" err="1" smtClean="0"/>
              <a:t>số</a:t>
            </a:r>
            <a:r>
              <a:rPr lang="en-US" baseline="0" dirty="0" smtClean="0"/>
              <a:t> </a:t>
            </a:r>
            <a:r>
              <a:rPr lang="en-US" baseline="0" dirty="0" err="1" smtClean="0"/>
              <a:t>bít</a:t>
            </a:r>
            <a:r>
              <a:rPr lang="en-US" baseline="0" dirty="0" smtClean="0"/>
              <a:t> trong </a:t>
            </a:r>
            <a:r>
              <a:rPr lang="en-US" baseline="0" dirty="0" err="1" smtClean="0"/>
              <a:t>trường</a:t>
            </a:r>
            <a:r>
              <a:rPr lang="en-US" baseline="0" dirty="0" smtClean="0"/>
              <a:t> tag = 32 – 2 (byte offset) – </a:t>
            </a:r>
            <a:r>
              <a:rPr lang="en-US" baseline="0" dirty="0" err="1" smtClean="0"/>
              <a:t>block_offset_bits</a:t>
            </a:r>
            <a:r>
              <a:rPr lang="en-US" baseline="0" dirty="0" smtClean="0"/>
              <a:t> – </a:t>
            </a:r>
            <a:r>
              <a:rPr lang="en-US" baseline="0" dirty="0" err="1" smtClean="0"/>
              <a:t>index_bits</a:t>
            </a:r>
            <a:endParaRPr lang="en-US" dirty="0"/>
          </a:p>
        </p:txBody>
      </p:sp>
      <p:sp>
        <p:nvSpPr>
          <p:cNvPr id="1619971" name="Rectangle 3"/>
          <p:cNvSpPr>
            <a:spLocks noGrp="1" noRot="1" noChangeAspect="1" noChangeArrowheads="1" noTextEdit="1"/>
          </p:cNvSpPr>
          <p:nvPr>
            <p:ph type="sldImg"/>
          </p:nvPr>
        </p:nvSpPr>
        <p:spPr>
          <a:xfrm>
            <a:off x="1157288" y="692150"/>
            <a:ext cx="4551362" cy="3414713"/>
          </a:xfrm>
          <a:ln cap="flat">
            <a:solidFill>
              <a:schemeClr val="tx1"/>
            </a:solid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Rectangle 2"/>
          <p:cNvSpPr>
            <a:spLocks noGrp="1" noRot="1" noChangeAspect="1" noChangeArrowheads="1" noTextEdit="1"/>
          </p:cNvSpPr>
          <p:nvPr>
            <p:ph type="sldImg"/>
          </p:nvPr>
        </p:nvSpPr>
        <p:spPr>
          <a:xfrm>
            <a:off x="1162050" y="587375"/>
            <a:ext cx="4552950" cy="3416300"/>
          </a:xfrm>
        </p:spPr>
      </p:sp>
      <p:sp>
        <p:nvSpPr>
          <p:cNvPr id="1680387"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endParaRPr lang="en-US" dirty="0" smtClean="0"/>
          </a:p>
          <a:p>
            <a:r>
              <a:rPr lang="en-US" dirty="0" smtClean="0"/>
              <a:t>This picture</a:t>
            </a:r>
            <a:r>
              <a:rPr lang="en-US" baseline="0" dirty="0" smtClean="0"/>
              <a:t> is as opposed to </a:t>
            </a:r>
          </a:p>
          <a:p>
            <a:endParaRPr lang="en-US" baseline="0" dirty="0" smtClean="0"/>
          </a:p>
          <a:p>
            <a:r>
              <a:rPr lang="en-US" baseline="0" dirty="0" smtClean="0"/>
              <a:t>Way 0</a:t>
            </a:r>
          </a:p>
          <a:p>
            <a:r>
              <a:rPr lang="en-US" baseline="0" dirty="0" smtClean="0"/>
              <a:t>              both red                 Set 0</a:t>
            </a:r>
          </a:p>
          <a:p>
            <a:r>
              <a:rPr lang="en-US" baseline="0" dirty="0" smtClean="0"/>
              <a:t>Way 1</a:t>
            </a:r>
          </a:p>
          <a:p>
            <a:r>
              <a:rPr lang="en-US" baseline="0" dirty="0" smtClean="0"/>
              <a:t>------------------------------------</a:t>
            </a:r>
          </a:p>
          <a:p>
            <a:r>
              <a:rPr lang="en-US" baseline="0" dirty="0" smtClean="0"/>
              <a:t>Way 0</a:t>
            </a:r>
          </a:p>
          <a:p>
            <a:r>
              <a:rPr lang="en-US" baseline="0" dirty="0" smtClean="0"/>
              <a:t>               both green             Set 1</a:t>
            </a:r>
          </a:p>
          <a:p>
            <a:r>
              <a:rPr lang="en-US" baseline="0" dirty="0" smtClean="0"/>
              <a:t>Way 1</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Rectangle 2"/>
          <p:cNvSpPr>
            <a:spLocks noGrp="1" noRot="1" noChangeAspect="1" noChangeArrowheads="1" noTextEdit="1"/>
          </p:cNvSpPr>
          <p:nvPr>
            <p:ph type="sldImg"/>
          </p:nvPr>
        </p:nvSpPr>
        <p:spPr/>
      </p:sp>
      <p:sp>
        <p:nvSpPr>
          <p:cNvPr id="1693699" name="Rectangle 3"/>
          <p:cNvSpPr>
            <a:spLocks noGrp="1" noChangeArrowheads="1"/>
          </p:cNvSpPr>
          <p:nvPr>
            <p:ph type="body" idx="1"/>
          </p:nvPr>
        </p:nvSpPr>
        <p:spPr>
          <a:ln/>
        </p:spPr>
        <p:txBody>
          <a:bodyPr/>
          <a:lstStyle/>
          <a:p>
            <a:r>
              <a:rPr lang="en-US"/>
              <a:t>This is called a 4-way set associative cache because there are four cache entries for each cache index.  Essentially, you have four direct mapped cache working in parallel.</a:t>
            </a:r>
          </a:p>
          <a:p>
            <a:r>
              <a:rPr lang="en-US"/>
              <a:t>This is how it works: the cache index selects a set from the cache. The four tags in the set are compared in parallel with the upper bits of the memory address.</a:t>
            </a:r>
          </a:p>
          <a:p>
            <a:r>
              <a:rPr lang="en-US"/>
              <a:t>If no tags match the incoming address tag, we have a cache miss.</a:t>
            </a:r>
          </a:p>
          <a:p>
            <a:r>
              <a:rPr lang="en-US"/>
              <a:t>Otherwise, we have a cache hit and we will select the data from the way where the tag matches occur.</a:t>
            </a:r>
          </a:p>
          <a:p>
            <a:r>
              <a:rPr lang="en-US"/>
              <a:t>This is simple enough.  What is its disadvantages?</a:t>
            </a:r>
          </a:p>
          <a:p>
            <a:endParaRPr lang="en-US"/>
          </a:p>
          <a:p>
            <a:r>
              <a:rPr lang="en-US"/>
              <a:t>+1 = 36 min. (Y:16)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Rectangle 2"/>
          <p:cNvSpPr>
            <a:spLocks noGrp="1" noRot="1" noChangeAspect="1" noChangeArrowheads="1" noTextEdit="1"/>
          </p:cNvSpPr>
          <p:nvPr>
            <p:ph type="sldImg"/>
          </p:nvPr>
        </p:nvSpPr>
        <p:spPr/>
      </p:sp>
      <p:sp>
        <p:nvSpPr>
          <p:cNvPr id="1698819" name="Rectangle 3"/>
          <p:cNvSpPr>
            <a:spLocks noGrp="1" noChangeArrowheads="1"/>
          </p:cNvSpPr>
          <p:nvPr>
            <p:ph type="body" idx="1"/>
          </p:nvPr>
        </p:nvSpPr>
        <p:spPr>
          <a:ln/>
        </p:spPr>
        <p:txBody>
          <a:bodyPr/>
          <a:lstStyle/>
          <a:p>
            <a:r>
              <a:rPr lang="en-US" dirty="0"/>
              <a:t>For </a:t>
            </a:r>
            <a:r>
              <a:rPr lang="en-US" dirty="0" smtClean="0"/>
              <a:t>lecture</a:t>
            </a:r>
          </a:p>
          <a:p>
            <a:r>
              <a:rPr lang="en-US" dirty="0" smtClean="0"/>
              <a:t>In 2008, the greater size and power consumption of CAMs generally leads to 2-way and 4-way set </a:t>
            </a:r>
            <a:r>
              <a:rPr lang="en-US" dirty="0" err="1" smtClean="0"/>
              <a:t>associativity</a:t>
            </a:r>
            <a:r>
              <a:rPr lang="en-US" dirty="0" smtClean="0"/>
              <a:t> being built from standard SRAMs with comparators</a:t>
            </a:r>
            <a:r>
              <a:rPr lang="en-US" baseline="0" dirty="0" smtClean="0"/>
              <a:t> with 8-way and above being built using CAMs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Rectangle 2"/>
          <p:cNvSpPr>
            <a:spLocks noGrp="1" noRot="1" noChangeAspect="1" noChangeArrowheads="1" noTextEdit="1"/>
          </p:cNvSpPr>
          <p:nvPr>
            <p:ph type="sldImg"/>
          </p:nvPr>
        </p:nvSpPr>
        <p:spPr/>
      </p:sp>
      <p:sp>
        <p:nvSpPr>
          <p:cNvPr id="1703939" name="Rectangle 3"/>
          <p:cNvSpPr>
            <a:spLocks noGrp="1" noChangeArrowheads="1"/>
          </p:cNvSpPr>
          <p:nvPr>
            <p:ph type="body" idx="1"/>
          </p:nvPr>
        </p:nvSpPr>
        <p:spPr>
          <a:ln/>
        </p:spPr>
        <p:txBody>
          <a:bodyPr/>
          <a:lstStyle/>
          <a:p>
            <a:r>
              <a:rPr lang="en-US" dirty="0"/>
              <a:t>As cache sizes grow, the relative improvement from </a:t>
            </a:r>
            <a:r>
              <a:rPr lang="en-US" dirty="0" err="1"/>
              <a:t>associativity</a:t>
            </a:r>
            <a:r>
              <a:rPr lang="en-US" dirty="0"/>
              <a:t> increases only slightly; since the overall miss rate of a larger cache is lower, the opportunity for improving the miss rate decreases and the absolute improvement in miss rate from </a:t>
            </a:r>
            <a:r>
              <a:rPr lang="en-US" dirty="0" err="1"/>
              <a:t>associativity</a:t>
            </a:r>
            <a:r>
              <a:rPr lang="en-US" dirty="0"/>
              <a:t> shrinks significantly.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tag field is 32 – (n+m+2)</a:t>
            </a:r>
          </a:p>
          <a:p>
            <a:endParaRPr lang="en-US" dirty="0" smtClean="0"/>
          </a:p>
          <a:p>
            <a:r>
              <a:rPr lang="en-US" dirty="0" smtClean="0"/>
              <a:t>16KB is 4K (2^12 words).  With a block size of 4 words, there are 1024 (2^10)</a:t>
            </a:r>
            <a:r>
              <a:rPr lang="en-US" baseline="0" dirty="0" smtClean="0"/>
              <a:t> blocks.  Each block has 4x32 or 128 bits of data plus a tag which is 32 – 10 -2 – 2 bits, plus a valid bit.  So the total cache size is</a:t>
            </a:r>
          </a:p>
          <a:p>
            <a:r>
              <a:rPr lang="en-US" baseline="0" dirty="0" smtClean="0"/>
              <a:t>2^10 x (4x32 +18 + 1) = 2^10 x 147 = 147Kbits (or about 1.15 times as many as needed just for storage of the data).</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thao</a:t>
            </a:r>
            <a:r>
              <a:rPr lang="en-US" dirty="0" smtClean="0"/>
              <a:t> </a:t>
            </a:r>
            <a:r>
              <a:rPr lang="en-US" dirty="0" err="1" smtClean="0"/>
              <a:t>tác</a:t>
            </a:r>
            <a:r>
              <a:rPr lang="en-US" dirty="0" smtClean="0"/>
              <a:t> </a:t>
            </a:r>
            <a:r>
              <a:rPr lang="en-US" dirty="0" err="1" smtClean="0"/>
              <a:t>đọc</a:t>
            </a:r>
            <a:r>
              <a:rPr lang="en-US" dirty="0" smtClean="0"/>
              <a:t> </a:t>
            </a:r>
            <a:r>
              <a:rPr lang="en-US" dirty="0" err="1" smtClean="0"/>
              <a:t>thành</a:t>
            </a:r>
            <a:r>
              <a:rPr lang="en-US" dirty="0" smtClean="0"/>
              <a:t> </a:t>
            </a:r>
            <a:r>
              <a:rPr lang="en-US" dirty="0" err="1" smtClean="0"/>
              <a:t>công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đưa</a:t>
            </a:r>
            <a:r>
              <a:rPr lang="en-US" dirty="0" smtClean="0"/>
              <a:t> </a:t>
            </a:r>
            <a:r>
              <a:rPr lang="en-US" dirty="0" err="1" smtClean="0"/>
              <a:t>ngay</a:t>
            </a:r>
            <a:r>
              <a:rPr lang="en-US" dirty="0" smtClean="0"/>
              <a:t> </a:t>
            </a:r>
            <a:r>
              <a:rPr lang="en-US" dirty="0" err="1" smtClean="0"/>
              <a:t>vào</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không</a:t>
            </a:r>
            <a:r>
              <a:rPr lang="en-US" dirty="0" smtClean="0"/>
              <a:t> </a:t>
            </a:r>
            <a:r>
              <a:rPr lang="en-US" dirty="0" err="1" smtClean="0"/>
              <a:t>làm</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nội</a:t>
            </a:r>
            <a:r>
              <a:rPr lang="en-US" dirty="0" smtClean="0"/>
              <a:t> dung </a:t>
            </a:r>
            <a:r>
              <a:rPr lang="en-US" dirty="0" err="1" smtClean="0"/>
              <a:t>của</a:t>
            </a:r>
            <a:r>
              <a:rPr lang="en-US" dirty="0" smtClean="0"/>
              <a:t> cache. </a:t>
            </a:r>
            <a:r>
              <a:rPr lang="en-US" dirty="0" err="1" smtClean="0"/>
              <a:t>Đối</a:t>
            </a:r>
            <a:r>
              <a:rPr lang="en-US" dirty="0" smtClean="0"/>
              <a:t> </a:t>
            </a:r>
            <a:r>
              <a:rPr lang="en-US" dirty="0" err="1" smtClean="0"/>
              <a:t>với</a:t>
            </a:r>
            <a:r>
              <a:rPr lang="en-US" dirty="0" smtClean="0"/>
              <a:t> </a:t>
            </a:r>
            <a:r>
              <a:rPr lang="en-US" dirty="0" err="1" smtClean="0"/>
              <a:t>việc</a:t>
            </a:r>
            <a:r>
              <a:rPr lang="en-US" dirty="0" smtClean="0"/>
              <a:t> </a:t>
            </a:r>
            <a:r>
              <a:rPr lang="en-US" dirty="0" err="1" smtClean="0"/>
              <a:t>ghi</a:t>
            </a:r>
            <a:r>
              <a:rPr lang="en-US" dirty="0" smtClean="0"/>
              <a:t> </a:t>
            </a:r>
            <a:r>
              <a:rPr lang="en-US" dirty="0" err="1" smtClean="0"/>
              <a:t>thì</a:t>
            </a:r>
            <a:r>
              <a:rPr lang="en-US" dirty="0" smtClean="0"/>
              <a:t> </a:t>
            </a:r>
            <a:r>
              <a:rPr lang="en-US" dirty="0" err="1" smtClean="0"/>
              <a:t>không</a:t>
            </a:r>
            <a:r>
              <a:rPr lang="en-US" dirty="0" smtClean="0"/>
              <a:t> </a:t>
            </a:r>
            <a:r>
              <a:rPr lang="en-US" dirty="0" err="1" smtClean="0"/>
              <a:t>giống</a:t>
            </a:r>
            <a:r>
              <a:rPr lang="en-US" dirty="0" smtClean="0"/>
              <a:t> </a:t>
            </a:r>
            <a:r>
              <a:rPr lang="en-US" dirty="0" err="1" smtClean="0"/>
              <a:t>như</a:t>
            </a:r>
            <a:r>
              <a:rPr lang="en-US" dirty="0" smtClean="0"/>
              <a:t> </a:t>
            </a:r>
            <a:r>
              <a:rPr lang="en-US" dirty="0" err="1" smtClean="0"/>
              <a:t>trên</a:t>
            </a:r>
            <a:r>
              <a:rPr lang="en-US" dirty="0" smtClean="0"/>
              <a:t>,</a:t>
            </a:r>
            <a:r>
              <a:rPr lang="en-US" baseline="0" dirty="0" smtClean="0"/>
              <a:t> </a:t>
            </a:r>
            <a:r>
              <a:rPr lang="en-US" baseline="0" dirty="0" err="1" smtClean="0"/>
              <a:t>việc</a:t>
            </a:r>
            <a:r>
              <a:rPr lang="en-US" baseline="0" dirty="0" smtClean="0"/>
              <a:t> </a:t>
            </a:r>
            <a:r>
              <a:rPr lang="en-US" baseline="0" dirty="0" err="1" smtClean="0"/>
              <a:t>làm</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nội</a:t>
            </a:r>
            <a:r>
              <a:rPr lang="en-US" baseline="0" dirty="0" smtClean="0"/>
              <a:t> dung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khối</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nhãn</a:t>
            </a:r>
            <a:r>
              <a:rPr lang="en-US" baseline="0" dirty="0" smtClean="0"/>
              <a:t> </a:t>
            </a:r>
            <a:r>
              <a:rPr lang="en-US" baseline="0" dirty="0" err="1" smtClean="0"/>
              <a:t>được</a:t>
            </a:r>
            <a:r>
              <a:rPr lang="en-US" baseline="0" dirty="0" smtClean="0"/>
              <a:t> </a:t>
            </a:r>
            <a:r>
              <a:rPr lang="en-US" baseline="0" dirty="0" err="1" smtClean="0"/>
              <a:t>xem</a:t>
            </a:r>
            <a:r>
              <a:rPr lang="en-US" baseline="0" dirty="0" smtClean="0"/>
              <a:t> </a:t>
            </a:r>
            <a:r>
              <a:rPr lang="en-US" baseline="0" dirty="0" err="1" smtClean="0"/>
              <a:t>xét</a:t>
            </a:r>
            <a:r>
              <a:rPr lang="en-US" baseline="0" dirty="0" smtClean="0"/>
              <a:t> </a:t>
            </a:r>
            <a:r>
              <a:rPr lang="en-US" baseline="0" dirty="0" err="1" smtClean="0"/>
              <a:t>để</a:t>
            </a:r>
            <a:r>
              <a:rPr lang="en-US" baseline="0" dirty="0" smtClean="0"/>
              <a:t> </a:t>
            </a:r>
            <a:r>
              <a:rPr lang="en-US" baseline="0" dirty="0" err="1" smtClean="0"/>
              <a:t>biết</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hay </a:t>
            </a:r>
            <a:r>
              <a:rPr lang="en-US" baseline="0" dirty="0" err="1" smtClean="0"/>
              <a:t>thất</a:t>
            </a:r>
            <a:r>
              <a:rPr lang="en-US" baseline="0" dirty="0" smtClean="0"/>
              <a:t> </a:t>
            </a:r>
            <a:r>
              <a:rPr lang="en-US" baseline="0" dirty="0" err="1" smtClean="0"/>
              <a:t>bại</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ghi</a:t>
            </a:r>
            <a:r>
              <a:rPr lang="en-US" baseline="0" dirty="0" smtClean="0"/>
              <a:t> </a:t>
            </a:r>
            <a:r>
              <a:rPr lang="en-US" baseline="0" dirty="0" err="1" smtClean="0"/>
              <a:t>vào</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sẽ</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đọc</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ghi</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còn</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khác</a:t>
            </a:r>
            <a:r>
              <a:rPr lang="en-US" baseline="0" dirty="0" smtClean="0"/>
              <a:t> </a:t>
            </a:r>
            <a:r>
              <a:rPr lang="en-US" baseline="0" dirty="0" err="1" smtClean="0"/>
              <a:t>là</a:t>
            </a:r>
            <a:r>
              <a:rPr lang="en-US" baseline="0" dirty="0" smtClean="0"/>
              <a:t> </a:t>
            </a:r>
            <a:r>
              <a:rPr lang="en-US" baseline="0" dirty="0" err="1" smtClean="0"/>
              <a:t>bộ</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cho</a:t>
            </a:r>
            <a:r>
              <a:rPr lang="en-US" baseline="0" dirty="0" smtClean="0"/>
              <a:t> </a:t>
            </a:r>
            <a:r>
              <a:rPr lang="en-US" baseline="0" dirty="0" err="1" smtClean="0"/>
              <a:t>biết</a:t>
            </a:r>
            <a:r>
              <a:rPr lang="en-US" baseline="0" dirty="0" smtClean="0"/>
              <a:t> </a:t>
            </a:r>
            <a:r>
              <a:rPr lang="en-US" baseline="0" dirty="0" err="1" smtClean="0"/>
              <a:t>số</a:t>
            </a:r>
            <a:r>
              <a:rPr lang="en-US" baseline="0" dirty="0" smtClean="0"/>
              <a:t> byte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ghi</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61</a:t>
            </a:fld>
            <a:endParaRPr lang="en-US"/>
          </a:p>
        </p:txBody>
      </p:sp>
    </p:spTree>
    <p:extLst>
      <p:ext uri="{BB962C8B-B14F-4D97-AF65-F5344CB8AC3E}">
        <p14:creationId xmlns:p14="http://schemas.microsoft.com/office/powerpoint/2010/main" val="255524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Làm</a:t>
            </a:r>
            <a:r>
              <a:rPr lang="en-US" dirty="0" smtClean="0"/>
              <a:t> </a:t>
            </a:r>
            <a:r>
              <a:rPr lang="en-US" dirty="0" err="1" smtClean="0"/>
              <a:t>chậm</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chung</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62</a:t>
            </a:fld>
            <a:endParaRPr lang="en-US"/>
          </a:p>
        </p:txBody>
      </p:sp>
    </p:spTree>
    <p:extLst>
      <p:ext uri="{BB962C8B-B14F-4D97-AF65-F5344CB8AC3E}">
        <p14:creationId xmlns:p14="http://schemas.microsoft.com/office/powerpoint/2010/main" val="146451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Kiểu</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Mỗi</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nhớ</a:t>
            </a:r>
            <a:r>
              <a:rPr lang="en-US" dirty="0" smtClean="0"/>
              <a:t> </a:t>
            </a:r>
            <a:r>
              <a:rPr lang="en-US" dirty="0" err="1" smtClean="0"/>
              <a:t>chỉ</a:t>
            </a:r>
            <a:r>
              <a:rPr lang="en-US" dirty="0" smtClean="0"/>
              <a:t> </a:t>
            </a:r>
            <a:r>
              <a:rPr lang="en-US" dirty="0" err="1" smtClean="0"/>
              <a:t>có</a:t>
            </a:r>
            <a:r>
              <a:rPr lang="en-US" dirty="0" smtClean="0"/>
              <a:t> </a:t>
            </a:r>
            <a:r>
              <a:rPr lang="en-US" dirty="0" err="1" smtClean="0"/>
              <a:t>một</a:t>
            </a:r>
            <a:r>
              <a:rPr lang="en-US" dirty="0" smtClean="0"/>
              <a:t> vi </a:t>
            </a:r>
            <a:r>
              <a:rPr lang="en-US" dirty="0" err="1" smtClean="0"/>
              <a:t>trí</a:t>
            </a:r>
            <a:r>
              <a:rPr lang="en-US" dirty="0" smtClean="0"/>
              <a:t> </a:t>
            </a:r>
            <a:r>
              <a:rPr lang="en-US" dirty="0" err="1" smtClean="0"/>
              <a:t>đặt</a:t>
            </a:r>
            <a:r>
              <a:rPr lang="en-US" dirty="0" smtClean="0"/>
              <a:t> </a:t>
            </a:r>
            <a:r>
              <a:rPr lang="en-US" dirty="0" err="1" smtClean="0"/>
              <a:t>khối</a:t>
            </a:r>
            <a:r>
              <a:rPr lang="en-US" dirty="0" smtClean="0"/>
              <a:t> </a:t>
            </a:r>
            <a:r>
              <a:rPr lang="en-US" dirty="0" err="1" smtClean="0"/>
              <a:t>duy</a:t>
            </a:r>
            <a:r>
              <a:rPr lang="en-US" dirty="0" smtClean="0"/>
              <a:t> </a:t>
            </a:r>
            <a:r>
              <a:rPr lang="en-US" dirty="0" err="1" smtClean="0"/>
              <a:t>nhất</a:t>
            </a:r>
            <a:r>
              <a:rPr lang="en-US" dirty="0" smtClean="0"/>
              <a:t> </a:t>
            </a:r>
            <a:r>
              <a:rPr lang="en-US" dirty="0" err="1" smtClean="0"/>
              <a:t>trong</a:t>
            </a:r>
            <a:r>
              <a:rPr lang="en-US" dirty="0" smtClean="0"/>
              <a:t> cache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theo</a:t>
            </a:r>
            <a:r>
              <a:rPr lang="en-US" dirty="0" smtClean="0"/>
              <a:t> </a:t>
            </a:r>
            <a:r>
              <a:rPr lang="en-US" dirty="0" err="1" smtClean="0"/>
              <a:t>công</a:t>
            </a:r>
            <a:r>
              <a:rPr lang="en-US" dirty="0" smtClean="0"/>
              <a:t> </a:t>
            </a:r>
            <a:r>
              <a:rPr lang="en-US" dirty="0" err="1" smtClean="0"/>
              <a:t>thức</a:t>
            </a:r>
            <a:r>
              <a:rPr lang="en-US" dirty="0" smtClean="0"/>
              <a:t> k = I mode n.</a:t>
            </a:r>
          </a:p>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a:t>
            </a:fld>
            <a:endParaRPr lang="en-US"/>
          </a:p>
        </p:txBody>
      </p:sp>
    </p:spTree>
    <p:extLst>
      <p:ext uri="{BB962C8B-B14F-4D97-AF65-F5344CB8AC3E}">
        <p14:creationId xmlns:p14="http://schemas.microsoft.com/office/powerpoint/2010/main" val="36893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63</a:t>
            </a:fld>
            <a:endParaRPr lang="en-US"/>
          </a:p>
        </p:txBody>
      </p:sp>
    </p:spTree>
    <p:extLst>
      <p:ext uri="{BB962C8B-B14F-4D97-AF65-F5344CB8AC3E}">
        <p14:creationId xmlns:p14="http://schemas.microsoft.com/office/powerpoint/2010/main" val="3148648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dirty="0" smtClean="0"/>
              <a:t> </a:t>
            </a:r>
            <a:r>
              <a:rPr lang="en-US" dirty="0" err="1" smtClean="0"/>
              <a:t>quản</a:t>
            </a:r>
            <a:r>
              <a:rPr lang="en-US" dirty="0" smtClean="0"/>
              <a:t> </a:t>
            </a:r>
            <a:r>
              <a:rPr lang="en-US" dirty="0" err="1" smtClean="0"/>
              <a:t>lý</a:t>
            </a:r>
            <a:r>
              <a:rPr lang="en-US" dirty="0" smtClean="0"/>
              <a:t> </a:t>
            </a:r>
            <a:r>
              <a:rPr lang="en-US" dirty="0" err="1" smtClean="0"/>
              <a:t>sự</a:t>
            </a:r>
            <a:r>
              <a:rPr lang="en-US" dirty="0" smtClean="0"/>
              <a:t> </a:t>
            </a:r>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a:t>
            </a:r>
            <a:r>
              <a:rPr lang="en-US" dirty="0" err="1" smtClean="0"/>
              <a:t>nội</a:t>
            </a:r>
            <a:r>
              <a:rPr lang="en-US" dirty="0" smtClean="0"/>
              <a:t> dung </a:t>
            </a:r>
            <a:r>
              <a:rPr lang="en-US" dirty="0" err="1" smtClean="0"/>
              <a:t>khối</a:t>
            </a:r>
            <a:r>
              <a:rPr lang="en-US" dirty="0" smtClean="0"/>
              <a:t> </a:t>
            </a:r>
            <a:r>
              <a:rPr lang="en-US" dirty="0" err="1" smtClean="0"/>
              <a:t>ở</a:t>
            </a:r>
            <a:r>
              <a:rPr lang="en-US" dirty="0" smtClean="0"/>
              <a:t> </a:t>
            </a:r>
            <a:r>
              <a:rPr lang="en-US" dirty="0" err="1" smtClean="0"/>
              <a:t>trong</a:t>
            </a:r>
            <a:r>
              <a:rPr lang="en-US" dirty="0" smtClean="0"/>
              <a:t> cache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 bit </a:t>
            </a:r>
            <a:r>
              <a:rPr lang="en-US" dirty="0" err="1" smtClean="0"/>
              <a:t>trạng</a:t>
            </a:r>
            <a:r>
              <a:rPr lang="en-US" dirty="0" smtClean="0"/>
              <a:t> </a:t>
            </a:r>
            <a:r>
              <a:rPr lang="en-US" dirty="0" err="1" smtClean="0"/>
              <a:t>thái</a:t>
            </a:r>
            <a:r>
              <a:rPr lang="en-US" dirty="0" smtClean="0"/>
              <a:t> dirty </a:t>
            </a:r>
            <a:r>
              <a:rPr lang="en-US" dirty="0" err="1" smtClean="0"/>
              <a:t>được</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để</a:t>
            </a:r>
            <a:r>
              <a:rPr lang="en-US" dirty="0" smtClean="0"/>
              <a:t> </a:t>
            </a:r>
            <a:r>
              <a:rPr lang="en-US" dirty="0" err="1" smtClean="0"/>
              <a:t>chỉ</a:t>
            </a:r>
            <a:r>
              <a:rPr lang="en-US" dirty="0" smtClean="0"/>
              <a:t> </a:t>
            </a:r>
            <a:r>
              <a:rPr lang="en-US" dirty="0" err="1" smtClean="0"/>
              <a:t>thị</a:t>
            </a:r>
            <a:r>
              <a:rPr lang="en-US" dirty="0" smtClean="0"/>
              <a:t>, </a:t>
            </a:r>
            <a:r>
              <a:rPr lang="en-US" dirty="0" err="1" smtClean="0"/>
              <a:t>khi</a:t>
            </a:r>
            <a:r>
              <a:rPr lang="en-US" dirty="0" smtClean="0"/>
              <a:t> </a:t>
            </a:r>
            <a:r>
              <a:rPr lang="en-US" dirty="0" err="1" smtClean="0"/>
              <a:t>khối</a:t>
            </a:r>
            <a:r>
              <a:rPr lang="en-US" dirty="0" smtClean="0"/>
              <a:t> </a:t>
            </a:r>
            <a:r>
              <a:rPr lang="en-US" dirty="0" err="1" smtClean="0"/>
              <a:t>được</a:t>
            </a:r>
            <a:r>
              <a:rPr lang="en-US" dirty="0" smtClean="0"/>
              <a:t> </a:t>
            </a:r>
            <a:r>
              <a:rPr lang="en-US" dirty="0" err="1" smtClean="0"/>
              <a:t>thay</a:t>
            </a:r>
            <a:r>
              <a:rPr lang="en-US" dirty="0" smtClean="0"/>
              <a:t> </a:t>
            </a:r>
            <a:r>
              <a:rPr lang="en-US" dirty="0" err="1" smtClean="0"/>
              <a:t>thế</a:t>
            </a:r>
            <a:r>
              <a:rPr lang="en-US" dirty="0" smtClean="0"/>
              <a:t> </a:t>
            </a:r>
            <a:r>
              <a:rPr lang="en-US" dirty="0" err="1" smtClean="0"/>
              <a:t>sẽ</a:t>
            </a:r>
            <a:r>
              <a:rPr lang="en-US" dirty="0" smtClean="0"/>
              <a:t> </a:t>
            </a:r>
            <a:r>
              <a:rPr lang="en-US" dirty="0" err="1" smtClean="0"/>
              <a:t>ghị</a:t>
            </a:r>
            <a:r>
              <a:rPr lang="en-US" dirty="0" smtClean="0"/>
              <a:t> </a:t>
            </a:r>
            <a:r>
              <a:rPr lang="en-US" dirty="0" err="1" smtClean="0"/>
              <a:t>lại</a:t>
            </a:r>
            <a:r>
              <a:rPr lang="en-US" dirty="0" smtClean="0"/>
              <a:t> </a:t>
            </a:r>
            <a:r>
              <a:rPr lang="en-US" dirty="0" err="1" smtClean="0"/>
              <a:t>thông</a:t>
            </a:r>
            <a:r>
              <a:rPr lang="en-US" dirty="0" smtClean="0"/>
              <a:t> tin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64</a:t>
            </a:fld>
            <a:endParaRPr lang="en-US"/>
          </a:p>
        </p:txBody>
      </p:sp>
    </p:spTree>
    <p:extLst>
      <p:ext uri="{BB962C8B-B14F-4D97-AF65-F5344CB8AC3E}">
        <p14:creationId xmlns:p14="http://schemas.microsoft.com/office/powerpoint/2010/main" val="189597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a:t>
            </a:r>
            <a:r>
              <a:rPr lang="en-US" baseline="0" dirty="0" smtClean="0"/>
              <a:t> the block size usually decreases the miss rate.</a:t>
            </a:r>
          </a:p>
          <a:p>
            <a:r>
              <a:rPr lang="en-US" baseline="0" dirty="0" smtClean="0"/>
              <a:t>A more serious problem is that the miss penalty goes up since it is primarily determined by the time to fetch the block from the next lower level of the hierarchy and load it into the cache.</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body" idx="1"/>
          </p:nvPr>
        </p:nvSpPr>
        <p:spPr>
          <a:xfrm>
            <a:off x="913805" y="4345214"/>
            <a:ext cx="5030391" cy="4113893"/>
          </a:xfrm>
          <a:ln>
            <a:noFill/>
          </a:ln>
        </p:spPr>
        <p:txBody>
          <a:bodyPr lIns="92910" tIns="45640" rIns="92910" bIns="45640"/>
          <a:lstStyle/>
          <a:p>
            <a:r>
              <a:rPr lang="en-US" dirty="0" smtClean="0"/>
              <a:t>In</a:t>
            </a:r>
            <a:r>
              <a:rPr lang="en-US" baseline="0" dirty="0" smtClean="0"/>
              <a:t> a write-back cache, because we cannot overwrite the block (since we may not have a backup copy anywhere), stores either require two cycles (one to check for a hit, followed by one to actually do the write) or require a write buffer to hold that data (essentially pipelining the write).</a:t>
            </a:r>
          </a:p>
          <a:p>
            <a:endParaRPr lang="en-US" baseline="0" dirty="0" smtClean="0"/>
          </a:p>
          <a:p>
            <a:r>
              <a:rPr lang="en-US" baseline="0" dirty="0" smtClean="0"/>
              <a:t>By comparison, a write-through cache can always be done in one cycle assuming there is room in the write buffer.  Read the tag and write the data in parallel.  If the tag doesn’t match, the generate a write miss to fetch the rest of that block from the next level in the hierarchy (and update the tag field).</a:t>
            </a:r>
            <a:endParaRPr lang="en-US" dirty="0"/>
          </a:p>
        </p:txBody>
      </p:sp>
      <p:sp>
        <p:nvSpPr>
          <p:cNvPr id="1608707" name="Rectangle 3"/>
          <p:cNvSpPr>
            <a:spLocks noGrp="1" noRot="1" noChangeAspect="1" noChangeArrowheads="1" noTextEdit="1"/>
          </p:cNvSpPr>
          <p:nvPr>
            <p:ph type="sldImg"/>
          </p:nvPr>
        </p:nvSpPr>
        <p:spPr>
          <a:xfrm>
            <a:off x="1157288" y="692150"/>
            <a:ext cx="4551362" cy="3414713"/>
          </a:xfrm>
          <a:ln cap="flat">
            <a:solidFill>
              <a:schemeClr val="tx1"/>
            </a:solid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Rot="1" noChangeAspect="1" noChangeArrowheads="1" noTextEdit="1"/>
          </p:cNvSpPr>
          <p:nvPr>
            <p:ph type="sldImg"/>
          </p:nvPr>
        </p:nvSpPr>
        <p:spPr>
          <a:xfrm>
            <a:off x="1162050" y="587375"/>
            <a:ext cx="4552950" cy="3416300"/>
          </a:xfrm>
        </p:spPr>
      </p:sp>
      <p:sp>
        <p:nvSpPr>
          <p:cNvPr id="1612803" name="Rectangle 3"/>
          <p:cNvSpPr>
            <a:spLocks noGrp="1" noChangeArrowheads="1"/>
          </p:cNvSpPr>
          <p:nvPr>
            <p:ph type="body" idx="1"/>
          </p:nvPr>
        </p:nvSpPr>
        <p:spPr>
          <a:xfrm>
            <a:off x="516434" y="4343704"/>
            <a:ext cx="5909964" cy="4113892"/>
          </a:xfrm>
          <a:ln/>
        </p:spPr>
        <p:txBody>
          <a:bodyPr lIns="91422" tIns="45711" rIns="91422" bIns="45711"/>
          <a:lstStyle/>
          <a:p>
            <a:r>
              <a:rPr lang="en-US" dirty="0"/>
              <a:t>Let’s look at our 1KB direct mapped cache again.</a:t>
            </a:r>
          </a:p>
          <a:p>
            <a:r>
              <a:rPr lang="en-US" dirty="0"/>
              <a:t>Assume we do a 16-bit write to memory location 0x000000 and causes a cache miss in our 1KB direct mapped cache that has 32-byte block select.</a:t>
            </a:r>
          </a:p>
          <a:p>
            <a:r>
              <a:rPr lang="en-US" dirty="0"/>
              <a:t>After we write the cache tag into the cache and write the 16-bit data into Byte 0 and Byte 1, do we have to read the rest of the block (Byte 2, 3, ... Byte 31) from memory?</a:t>
            </a:r>
          </a:p>
          <a:p>
            <a:r>
              <a:rPr lang="en-US" dirty="0"/>
              <a:t>If we do read the rest of the block in, it is called write allocate. But stop and think for a second.  Is it really necessary to bring in the rest of the block on a write miss?</a:t>
            </a:r>
          </a:p>
          <a:p>
            <a:r>
              <a:rPr lang="en-US" dirty="0"/>
              <a:t>True, the principle of spatial locality implies that we are likely to access them soon.</a:t>
            </a:r>
          </a:p>
          <a:p>
            <a:r>
              <a:rPr lang="en-US" dirty="0"/>
              <a:t>But the type of access we are going to do is likely to be another write.</a:t>
            </a:r>
          </a:p>
          <a:p>
            <a:r>
              <a:rPr lang="en-US" dirty="0"/>
              <a:t>So if even if we do  read in the data, we may end up  overwriting them anyway so it is a common practice to NOT read in the rest of the block on a write miss.</a:t>
            </a:r>
          </a:p>
          <a:p>
            <a:r>
              <a:rPr lang="en-US" dirty="0"/>
              <a:t>If you don’t bring in the rest of the block, or use the more technical term, Write Not Allocate, you better have some way to tell the processor the rest of the block is no longer valid.</a:t>
            </a:r>
          </a:p>
          <a:p>
            <a:r>
              <a:rPr lang="en-US" dirty="0"/>
              <a:t>This bring us to the topic of sub-blocking.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a:t>
            </a:r>
            <a:r>
              <a:rPr lang="en-US" dirty="0" smtClean="0"/>
              <a:t>small</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a:t>
            </a:r>
            <a:r>
              <a:rPr lang="en-US" dirty="0" smtClean="0"/>
              <a:t>(so hit time is 1 cycle) is </a:t>
            </a:r>
            <a:r>
              <a:rPr lang="en-US" dirty="0"/>
              <a:t>not a factor in determining cache performance.  A larger cache would have a longer access time (if a lower miss rate), meaning either a slower clock cycle or more stages in the pipeline for memory access.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a:t>
            </a:r>
            <a:r>
              <a:rPr lang="en-US" dirty="0" smtClean="0"/>
              <a:t>(so hit time is 1 cycle) is </a:t>
            </a:r>
            <a:r>
              <a:rPr lang="en-US" dirty="0"/>
              <a:t>not a factor in determining cache performance.  A larger cache would have a longer access time (if a lower miss rate), meaning either a slower clock cycle or more stages in the pipeline for memory access.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lstStyle/>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1165225" y="588963"/>
            <a:ext cx="4548188" cy="3413125"/>
          </a:xfr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74</a:t>
            </a:fld>
            <a:endParaRPr lang="en-US"/>
          </a:p>
        </p:txBody>
      </p:sp>
    </p:spTree>
    <p:extLst>
      <p:ext uri="{BB962C8B-B14F-4D97-AF65-F5344CB8AC3E}">
        <p14:creationId xmlns:p14="http://schemas.microsoft.com/office/powerpoint/2010/main" val="353621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Số</a:t>
            </a:r>
            <a:r>
              <a:rPr lang="en-US" dirty="0" smtClean="0"/>
              <a:t> </a:t>
            </a:r>
            <a:r>
              <a:rPr lang="en-US" dirty="0" err="1" smtClean="0"/>
              <a:t>lệnh</a:t>
            </a:r>
            <a:r>
              <a:rPr lang="en-US" dirty="0" smtClean="0"/>
              <a:t> 13 </a:t>
            </a:r>
            <a:r>
              <a:rPr lang="en-US" dirty="0" err="1" smtClean="0"/>
              <a:t>lệnh</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không</a:t>
            </a:r>
            <a:r>
              <a:rPr lang="en-US" dirty="0" smtClean="0"/>
              <a:t> </a:t>
            </a:r>
            <a:r>
              <a:rPr lang="en-US" dirty="0" err="1" smtClean="0"/>
              <a:t>dùng</a:t>
            </a:r>
            <a:r>
              <a:rPr lang="en-US" dirty="0" smtClean="0"/>
              <a:t> cache </a:t>
            </a:r>
            <a:r>
              <a:rPr lang="en-US" dirty="0" err="1" smtClean="0"/>
              <a:t>cần</a:t>
            </a:r>
            <a:r>
              <a:rPr lang="en-US" dirty="0" smtClean="0"/>
              <a:t> 100x13 = 1300</a:t>
            </a:r>
            <a:r>
              <a:rPr lang="en-US" baseline="0" dirty="0" smtClean="0"/>
              <a:t> </a:t>
            </a:r>
            <a:r>
              <a:rPr lang="en-US" baseline="0" dirty="0" err="1" smtClean="0"/>
              <a:t>chu</a:t>
            </a:r>
            <a:r>
              <a:rPr lang="en-US" baseline="0" dirty="0" smtClean="0"/>
              <a:t> </a:t>
            </a:r>
            <a:r>
              <a:rPr lang="en-US" baseline="0" dirty="0" err="1" smtClean="0"/>
              <a:t>kỳ</a:t>
            </a:r>
            <a:r>
              <a:rPr lang="en-US" baseline="0" dirty="0" smtClean="0"/>
              <a:t>.</a:t>
            </a:r>
          </a:p>
          <a:p>
            <a:r>
              <a:rPr lang="en-US" baseline="0" dirty="0" err="1" smtClean="0"/>
              <a:t>Có</a:t>
            </a:r>
            <a:r>
              <a:rPr lang="en-US" baseline="0" dirty="0" smtClean="0"/>
              <a:t> cache : 412 </a:t>
            </a:r>
            <a:r>
              <a:rPr lang="en-US" baseline="0" dirty="0" err="1" smtClean="0"/>
              <a:t>chu</a:t>
            </a:r>
            <a:r>
              <a:rPr lang="en-US" baseline="0" dirty="0" smtClean="0"/>
              <a:t> </a:t>
            </a:r>
            <a:r>
              <a:rPr lang="en-US" baseline="0" dirty="0" err="1" smtClean="0"/>
              <a:t>kỳ</a:t>
            </a:r>
            <a:endParaRPr lang="en-US" baseline="0" dirty="0" smtClean="0"/>
          </a:p>
          <a:p>
            <a:endParaRPr lang="en-US" baseline="0" dirty="0" smtClean="0"/>
          </a:p>
          <a:p>
            <a:r>
              <a:rPr lang="en-US" baseline="0" dirty="0" err="1" smtClean="0"/>
              <a:t>Giảm</a:t>
            </a:r>
            <a:r>
              <a:rPr lang="en-US" baseline="0" dirty="0" smtClean="0"/>
              <a:t> </a:t>
            </a:r>
            <a:r>
              <a:rPr lang="en-US" baseline="0" dirty="0" err="1" smtClean="0"/>
              <a:t>chu</a:t>
            </a:r>
            <a:r>
              <a:rPr lang="en-US" baseline="0" dirty="0" smtClean="0"/>
              <a:t> </a:t>
            </a:r>
            <a:r>
              <a:rPr lang="en-US" baseline="0" dirty="0" err="1" smtClean="0"/>
              <a:t>kỳ</a:t>
            </a:r>
            <a:r>
              <a:rPr lang="en-US" baseline="0" dirty="0" smtClean="0"/>
              <a:t> - &gt; </a:t>
            </a:r>
            <a:r>
              <a:rPr lang="en-US" baseline="0" dirty="0" err="1" smtClean="0"/>
              <a:t>tăng</a:t>
            </a:r>
            <a:r>
              <a:rPr lang="en-US" baseline="0" dirty="0" smtClean="0"/>
              <a:t> </a:t>
            </a:r>
            <a:r>
              <a:rPr lang="en-US" baseline="0" dirty="0" err="1" smtClean="0"/>
              <a:t>hiệu</a:t>
            </a:r>
            <a:r>
              <a:rPr lang="en-US" baseline="0" dirty="0" smtClean="0"/>
              <a:t> </a:t>
            </a:r>
            <a:r>
              <a:rPr lang="en-US" baseline="0" dirty="0" err="1" smtClean="0"/>
              <a:t>năng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21</a:t>
            </a:fld>
            <a:endParaRPr lang="en-US"/>
          </a:p>
        </p:txBody>
      </p:sp>
    </p:spTree>
    <p:extLst>
      <p:ext uri="{BB962C8B-B14F-4D97-AF65-F5344CB8AC3E}">
        <p14:creationId xmlns:p14="http://schemas.microsoft.com/office/powerpoint/2010/main" val="1492396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83</a:t>
            </a:fld>
            <a:endParaRPr lang="en-US"/>
          </a:p>
        </p:txBody>
      </p:sp>
    </p:spTree>
    <p:extLst>
      <p:ext uri="{BB962C8B-B14F-4D97-AF65-F5344CB8AC3E}">
        <p14:creationId xmlns:p14="http://schemas.microsoft.com/office/powerpoint/2010/main" val="193027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23</a:t>
            </a:fld>
            <a:endParaRPr lang="en-US"/>
          </a:p>
        </p:txBody>
      </p:sp>
    </p:spTree>
    <p:extLst>
      <p:ext uri="{BB962C8B-B14F-4D97-AF65-F5344CB8AC3E}">
        <p14:creationId xmlns:p14="http://schemas.microsoft.com/office/powerpoint/2010/main" val="40555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Garbage : </a:t>
            </a:r>
            <a:r>
              <a:rPr lang="en-US" dirty="0" err="1" smtClean="0"/>
              <a:t>rác</a:t>
            </a:r>
            <a:r>
              <a:rPr lang="en-US" dirty="0" smtClean="0"/>
              <a:t> </a:t>
            </a:r>
            <a:r>
              <a:rPr lang="en-US" dirty="0" err="1" smtClean="0"/>
              <a:t>rưởi</a:t>
            </a:r>
            <a:endParaRPr lang="en-US" dirty="0" smtClean="0"/>
          </a:p>
          <a:p>
            <a:r>
              <a:rPr lang="en-US" dirty="0" err="1" smtClean="0"/>
              <a:t>Nhãn</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cho</a:t>
            </a:r>
            <a:r>
              <a:rPr lang="en-US" dirty="0" smtClean="0"/>
              <a:t> </a:t>
            </a:r>
            <a:r>
              <a:rPr lang="en-US" dirty="0" err="1" smtClean="0"/>
              <a:t>biết</a:t>
            </a:r>
            <a:r>
              <a:rPr lang="en-US" dirty="0" smtClean="0"/>
              <a:t> </a:t>
            </a:r>
            <a:r>
              <a:rPr lang="en-US" dirty="0" err="1" smtClean="0"/>
              <a:t>số</a:t>
            </a:r>
            <a:r>
              <a:rPr lang="en-US" dirty="0" smtClean="0"/>
              <a:t> </a:t>
            </a:r>
            <a:r>
              <a:rPr lang="en-US" dirty="0" err="1" smtClean="0"/>
              <a:t>thứ</a:t>
            </a:r>
            <a:r>
              <a:rPr lang="en-US" dirty="0" smtClean="0"/>
              <a:t> </a:t>
            </a:r>
            <a:r>
              <a:rPr lang="en-US" dirty="0" err="1" smtClean="0"/>
              <a:t>tự</a:t>
            </a:r>
            <a:r>
              <a:rPr lang="en-US" dirty="0" smtClean="0"/>
              <a:t> </a:t>
            </a:r>
            <a:r>
              <a:rPr lang="en-US" dirty="0" err="1" smtClean="0"/>
              <a:t>của</a:t>
            </a:r>
            <a:r>
              <a:rPr lang="en-US" dirty="0" smtClean="0"/>
              <a:t> </a:t>
            </a:r>
            <a:r>
              <a:rPr lang="en-US" dirty="0" err="1" smtClean="0"/>
              <a:t>khối</a:t>
            </a:r>
            <a:r>
              <a:rPr lang="en-US" dirty="0" smtClean="0"/>
              <a:t> </a:t>
            </a:r>
            <a:r>
              <a:rPr lang="en-US" dirty="0" err="1" smtClean="0"/>
              <a:t>trong</a:t>
            </a:r>
            <a:r>
              <a:rPr lang="en-US" dirty="0" smtClean="0"/>
              <a:t> </a:t>
            </a:r>
            <a:r>
              <a:rPr lang="en-US" dirty="0" err="1" smtClean="0"/>
              <a:t>bộ</a:t>
            </a:r>
            <a:r>
              <a:rPr lang="en-US" dirty="0" smtClean="0"/>
              <a:t> </a:t>
            </a:r>
            <a:r>
              <a:rPr lang="en-US" dirty="0" err="1" smtClean="0"/>
              <a:t>nhớ</a:t>
            </a:r>
            <a:r>
              <a:rPr lang="en-US" dirty="0" smtClean="0"/>
              <a:t> </a:t>
            </a:r>
            <a:r>
              <a:rPr lang="en-US" dirty="0" err="1" smtClean="0"/>
              <a:t>trong</a:t>
            </a:r>
            <a:r>
              <a:rPr lang="en-US" dirty="0" smtClean="0"/>
              <a:t> </a:t>
            </a:r>
            <a:r>
              <a:rPr lang="en-US" dirty="0" err="1" smtClean="0"/>
              <a:t>đang</a:t>
            </a:r>
            <a:r>
              <a:rPr lang="en-US" dirty="0" smtClean="0"/>
              <a:t> </a:t>
            </a:r>
            <a:r>
              <a:rPr lang="en-US" dirty="0" err="1" smtClean="0"/>
              <a:t>hiện</a:t>
            </a:r>
            <a:r>
              <a:rPr lang="en-US" dirty="0" smtClean="0"/>
              <a:t> </a:t>
            </a:r>
            <a:r>
              <a:rPr lang="en-US" dirty="0" err="1" smtClean="0"/>
              <a:t>diện</a:t>
            </a:r>
            <a:r>
              <a:rPr lang="en-US" dirty="0" smtClean="0"/>
              <a:t> </a:t>
            </a:r>
            <a:r>
              <a:rPr lang="en-US" dirty="0" err="1" smtClean="0"/>
              <a:t>trong</a:t>
            </a:r>
            <a:r>
              <a:rPr lang="en-US" dirty="0" smtClean="0"/>
              <a:t> cache.</a:t>
            </a:r>
          </a:p>
          <a:p>
            <a:r>
              <a:rPr lang="en-US" dirty="0" err="1" smtClean="0"/>
              <a:t>Nhãn</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khối</a:t>
            </a:r>
            <a:r>
              <a:rPr lang="en-US" dirty="0" smtClean="0"/>
              <a:t> cache </a:t>
            </a:r>
            <a:r>
              <a:rPr lang="en-US" dirty="0" err="1" smtClean="0"/>
              <a:t>chứa</a:t>
            </a:r>
            <a:r>
              <a:rPr lang="en-US" dirty="0" smtClean="0"/>
              <a:t> </a:t>
            </a:r>
            <a:r>
              <a:rPr lang="en-US" dirty="0" err="1" smtClean="0"/>
              <a:t>thông</a:t>
            </a:r>
            <a:r>
              <a:rPr lang="en-US" dirty="0" smtClean="0"/>
              <a:t> tin </a:t>
            </a:r>
            <a:r>
              <a:rPr lang="en-US" dirty="0" err="1" smtClean="0"/>
              <a:t>cần</a:t>
            </a:r>
            <a:r>
              <a:rPr lang="en-US" dirty="0" smtClean="0"/>
              <a:t> </a:t>
            </a:r>
            <a:r>
              <a:rPr lang="en-US" dirty="0" err="1" smtClean="0"/>
              <a:t>thiết</a:t>
            </a:r>
            <a:r>
              <a:rPr lang="en-US" dirty="0" smtClean="0"/>
              <a:t> </a:t>
            </a:r>
            <a:r>
              <a:rPr lang="en-US" dirty="0" err="1" smtClean="0"/>
              <a:t>được</a:t>
            </a:r>
            <a:r>
              <a:rPr lang="en-US" dirty="0" smtClean="0"/>
              <a:t> </a:t>
            </a:r>
            <a:r>
              <a:rPr lang="en-US" dirty="0" err="1" smtClean="0"/>
              <a:t>xem</a:t>
            </a:r>
            <a:r>
              <a:rPr lang="en-US" dirty="0" smtClean="0"/>
              <a:t> </a:t>
            </a:r>
            <a:r>
              <a:rPr lang="en-US" dirty="0" err="1" smtClean="0"/>
              <a:t>xét</a:t>
            </a:r>
            <a:r>
              <a:rPr lang="en-US" dirty="0" smtClean="0"/>
              <a:t> </a:t>
            </a:r>
            <a:r>
              <a:rPr lang="en-US" dirty="0" err="1" smtClean="0"/>
              <a:t>để</a:t>
            </a:r>
            <a:r>
              <a:rPr lang="en-US" dirty="0" smtClean="0"/>
              <a:t> </a:t>
            </a:r>
            <a:r>
              <a:rPr lang="en-US" dirty="0" err="1" smtClean="0"/>
              <a:t>biết</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khối</a:t>
            </a:r>
            <a:r>
              <a:rPr lang="en-US" dirty="0" smtClean="0"/>
              <a:t> </a:t>
            </a:r>
            <a:r>
              <a:rPr lang="en-US" dirty="0" err="1" smtClean="0"/>
              <a:t>nămgf</a:t>
            </a:r>
            <a:r>
              <a:rPr lang="en-US" dirty="0" smtClean="0"/>
              <a:t> </a:t>
            </a:r>
            <a:r>
              <a:rPr lang="en-US" dirty="0" err="1" smtClean="0"/>
              <a:t>trong</a:t>
            </a:r>
            <a:r>
              <a:rPr lang="en-US" dirty="0" smtClean="0"/>
              <a:t> cache </a:t>
            </a:r>
            <a:r>
              <a:rPr lang="en-US" dirty="0" err="1" smtClean="0"/>
              <a:t>chứa</a:t>
            </a:r>
            <a:r>
              <a:rPr lang="en-US" dirty="0" smtClean="0"/>
              <a:t> </a:t>
            </a:r>
            <a:r>
              <a:rPr lang="en-US" dirty="0" err="1" smtClean="0"/>
              <a:t>thông</a:t>
            </a:r>
            <a:r>
              <a:rPr lang="en-US" dirty="0" smtClean="0"/>
              <a:t> tin </a:t>
            </a:r>
            <a:r>
              <a:rPr lang="en-US" dirty="0" err="1" smtClean="0"/>
              <a:t>cần</a:t>
            </a:r>
            <a:r>
              <a:rPr lang="en-US" dirty="0" smtClean="0"/>
              <a:t> </a:t>
            </a:r>
            <a:r>
              <a:rPr lang="en-US" dirty="0" err="1" smtClean="0"/>
              <a:t>đọc</a:t>
            </a:r>
            <a:r>
              <a:rPr lang="en-US" dirty="0" smtClean="0"/>
              <a:t> hay </a:t>
            </a:r>
            <a:r>
              <a:rPr lang="en-US" dirty="0" err="1" smtClean="0"/>
              <a:t>không</a:t>
            </a:r>
            <a:r>
              <a:rPr lang="en-US" dirty="0" smtClean="0"/>
              <a:t>.</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24</a:t>
            </a:fld>
            <a:endParaRPr lang="en-US"/>
          </a:p>
        </p:txBody>
      </p:sp>
    </p:spTree>
    <p:extLst>
      <p:ext uri="{BB962C8B-B14F-4D97-AF65-F5344CB8AC3E}">
        <p14:creationId xmlns:p14="http://schemas.microsoft.com/office/powerpoint/2010/main" val="325648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đọc</a:t>
            </a:r>
            <a:r>
              <a:rPr lang="en-US" dirty="0" smtClean="0"/>
              <a:t> </a:t>
            </a:r>
            <a:r>
              <a:rPr lang="en-US" dirty="0" err="1" smtClean="0"/>
              <a:t>cùng</a:t>
            </a:r>
            <a:r>
              <a:rPr lang="en-US" dirty="0" smtClean="0"/>
              <a:t> </a:t>
            </a:r>
            <a:r>
              <a:rPr lang="en-US" dirty="0" err="1" smtClean="0"/>
              <a:t>lúc</a:t>
            </a:r>
            <a:r>
              <a:rPr lang="en-US" dirty="0" smtClean="0"/>
              <a:t> </a:t>
            </a:r>
            <a:r>
              <a:rPr lang="en-US" dirty="0" err="1" smtClean="0"/>
              <a:t>với</a:t>
            </a:r>
            <a:r>
              <a:rPr lang="en-US" dirty="0" smtClean="0"/>
              <a:t> </a:t>
            </a:r>
            <a:r>
              <a:rPr lang="en-US" dirty="0" err="1" smtClean="0"/>
              <a:t>việc</a:t>
            </a:r>
            <a:r>
              <a:rPr lang="en-US" dirty="0" smtClean="0"/>
              <a:t> </a:t>
            </a:r>
            <a:r>
              <a:rPr lang="en-US" dirty="0" err="1" smtClean="0"/>
              <a:t>đọc</a:t>
            </a:r>
            <a:r>
              <a:rPr lang="en-US" dirty="0" smtClean="0"/>
              <a:t> </a:t>
            </a:r>
            <a:r>
              <a:rPr lang="en-US" dirty="0" err="1" smtClean="0"/>
              <a:t>nhãn</a:t>
            </a:r>
            <a:r>
              <a:rPr lang="en-US" dirty="0" smtClean="0"/>
              <a:t>, </a:t>
            </a:r>
            <a:r>
              <a:rPr lang="en-US" dirty="0" err="1" smtClean="0"/>
              <a:t>phần</a:t>
            </a:r>
            <a:r>
              <a:rPr lang="en-US" dirty="0" smtClean="0"/>
              <a:t> </a:t>
            </a:r>
            <a:r>
              <a:rPr lang="en-US" dirty="0" err="1" smtClean="0"/>
              <a:t>chỉ</a:t>
            </a:r>
            <a:r>
              <a:rPr lang="en-US" dirty="0" smtClean="0"/>
              <a:t> </a:t>
            </a:r>
            <a:r>
              <a:rPr lang="en-US" dirty="0" err="1" smtClean="0"/>
              <a:t>số</a:t>
            </a:r>
            <a:r>
              <a:rPr lang="en-US" dirty="0" smtClean="0"/>
              <a:t> </a:t>
            </a:r>
            <a:r>
              <a:rPr lang="en-US" dirty="0" err="1" smtClean="0"/>
              <a:t>khối</a:t>
            </a:r>
            <a:r>
              <a:rPr lang="en-US" dirty="0" smtClean="0"/>
              <a:t> </a:t>
            </a:r>
            <a:r>
              <a:rPr lang="en-US" dirty="0" err="1" smtClean="0"/>
              <a:t>của</a:t>
            </a:r>
            <a:r>
              <a:rPr lang="en-US" dirty="0" smtClean="0"/>
              <a:t> </a:t>
            </a:r>
            <a:r>
              <a:rPr lang="en-US" dirty="0" err="1" smtClean="0"/>
              <a:t>khối</a:t>
            </a:r>
            <a:r>
              <a:rPr lang="en-US" dirty="0" smtClean="0"/>
              <a:t> </a:t>
            </a:r>
            <a:r>
              <a:rPr lang="en-US" dirty="0" err="1" smtClean="0"/>
              <a:t>trong</a:t>
            </a:r>
            <a:r>
              <a:rPr lang="en-US" dirty="0" smtClean="0"/>
              <a:t> </a:t>
            </a:r>
            <a:r>
              <a:rPr lang="en-US" dirty="0" err="1" smtClean="0"/>
              <a:t>bộ</a:t>
            </a:r>
            <a:r>
              <a:rPr lang="en-US" dirty="0" smtClean="0"/>
              <a:t> </a:t>
            </a:r>
            <a:r>
              <a:rPr lang="en-US" dirty="0" err="1" smtClean="0"/>
              <a:t>nhớ</a:t>
            </a:r>
            <a:r>
              <a:rPr lang="en-US" dirty="0" smtClean="0"/>
              <a:t> </a:t>
            </a:r>
            <a:r>
              <a:rPr lang="en-US" dirty="0" err="1" smtClean="0"/>
              <a:t>trong</a:t>
            </a:r>
            <a:r>
              <a:rPr lang="en-US" dirty="0" smtClean="0"/>
              <a:t> </a:t>
            </a:r>
            <a:r>
              <a:rPr lang="en-US" dirty="0" err="1" smtClean="0"/>
              <a:t>được</a:t>
            </a:r>
            <a:r>
              <a:rPr lang="en-US" dirty="0" smtClean="0"/>
              <a:t> so </a:t>
            </a:r>
            <a:r>
              <a:rPr lang="en-US" dirty="0" err="1" smtClean="0"/>
              <a:t>sánh</a:t>
            </a:r>
            <a:r>
              <a:rPr lang="en-US" dirty="0" smtClean="0"/>
              <a:t> </a:t>
            </a:r>
            <a:r>
              <a:rPr lang="en-US" dirty="0" err="1" smtClean="0"/>
              <a:t>với</a:t>
            </a:r>
            <a:r>
              <a:rPr lang="en-US" dirty="0" smtClean="0"/>
              <a:t> </a:t>
            </a:r>
            <a:r>
              <a:rPr lang="en-US" dirty="0" err="1" smtClean="0"/>
              <a:t>bảng</a:t>
            </a:r>
            <a:r>
              <a:rPr lang="en-US" dirty="0" smtClean="0"/>
              <a:t> </a:t>
            </a:r>
            <a:r>
              <a:rPr lang="en-US" dirty="0" err="1" smtClean="0"/>
              <a:t>tương</a:t>
            </a:r>
            <a:r>
              <a:rPr lang="en-US" dirty="0" smtClean="0"/>
              <a:t> </a:t>
            </a:r>
            <a:r>
              <a:rPr lang="en-US" dirty="0" err="1" smtClean="0"/>
              <a:t>quan</a:t>
            </a:r>
            <a:r>
              <a:rPr lang="en-US" dirty="0" smtClean="0"/>
              <a:t>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khối</a:t>
            </a:r>
            <a:r>
              <a:rPr lang="en-US" dirty="0" smtClean="0"/>
              <a:t> </a:t>
            </a:r>
            <a:r>
              <a:rPr lang="en-US" dirty="0" err="1" smtClean="0"/>
              <a:t>có</a:t>
            </a:r>
            <a:r>
              <a:rPr lang="en-US" dirty="0" smtClean="0"/>
              <a:t> </a:t>
            </a:r>
            <a:r>
              <a:rPr lang="en-US" dirty="0" err="1" smtClean="0"/>
              <a:t>trong</a:t>
            </a:r>
            <a:r>
              <a:rPr lang="en-US" dirty="0" smtClean="0"/>
              <a:t> cache hay </a:t>
            </a:r>
            <a:r>
              <a:rPr lang="en-US" dirty="0" err="1" smtClean="0"/>
              <a:t>không</a:t>
            </a:r>
            <a:r>
              <a:rPr lang="en-US" dirty="0" smtClean="0"/>
              <a:t>.</a:t>
            </a:r>
            <a:r>
              <a:rPr lang="en-US" baseline="0" dirty="0" smtClean="0"/>
              <a:t> </a:t>
            </a:r>
            <a:r>
              <a:rPr lang="en-US" baseline="0" dirty="0" err="1" smtClean="0"/>
              <a:t>Để</a:t>
            </a:r>
            <a:r>
              <a:rPr lang="en-US" baseline="0" dirty="0" smtClean="0"/>
              <a:t> </a:t>
            </a:r>
            <a:r>
              <a:rPr lang="en-US" baseline="0" dirty="0" err="1" smtClean="0"/>
              <a:t>chắc</a:t>
            </a:r>
            <a:r>
              <a:rPr lang="en-US" baseline="0" dirty="0" smtClean="0"/>
              <a:t> </a:t>
            </a:r>
            <a:r>
              <a:rPr lang="en-US" baseline="0" dirty="0" err="1" smtClean="0"/>
              <a:t>chắn</a:t>
            </a:r>
            <a:r>
              <a:rPr lang="en-US" baseline="0" dirty="0" smtClean="0"/>
              <a:t> </a:t>
            </a:r>
            <a:r>
              <a:rPr lang="en-US" baseline="0" dirty="0" err="1" smtClean="0"/>
              <a:t>nhãn</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đúng</a:t>
            </a:r>
            <a:r>
              <a:rPr lang="en-US" baseline="0" dirty="0" smtClean="0"/>
              <a:t> </a:t>
            </a:r>
            <a:r>
              <a:rPr lang="en-US" baseline="0" dirty="0" err="1" smtClean="0"/>
              <a:t>đắn</a:t>
            </a:r>
            <a:r>
              <a:rPr lang="en-US" baseline="0" dirty="0" smtClean="0"/>
              <a:t> , </a:t>
            </a:r>
            <a:r>
              <a:rPr lang="en-US" baseline="0" dirty="0" err="1" smtClean="0"/>
              <a:t>nếu</a:t>
            </a:r>
            <a:r>
              <a:rPr lang="en-US" baseline="0" dirty="0" smtClean="0"/>
              <a:t> </a:t>
            </a:r>
            <a:r>
              <a:rPr lang="en-US" baseline="0" dirty="0" err="1" smtClean="0"/>
              <a:t>việc</a:t>
            </a:r>
            <a:r>
              <a:rPr lang="en-US" baseline="0" dirty="0" smtClean="0"/>
              <a:t> so </a:t>
            </a:r>
            <a:r>
              <a:rPr lang="en-US" baseline="0" dirty="0" err="1" smtClean="0"/>
              <a:t>sánh</a:t>
            </a:r>
            <a:r>
              <a:rPr lang="en-US" baseline="0" dirty="0" smtClean="0"/>
              <a:t> </a:t>
            </a:r>
            <a:r>
              <a:rPr lang="en-US" baseline="0" dirty="0" err="1" smtClean="0"/>
              <a:t>nhãn</a:t>
            </a:r>
            <a:r>
              <a:rPr lang="en-US" baseline="0" dirty="0" smtClean="0"/>
              <a:t> </a:t>
            </a:r>
            <a:r>
              <a:rPr lang="en-US" baseline="0" dirty="0" err="1" smtClean="0"/>
              <a:t>giống</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khối</a:t>
            </a:r>
            <a:r>
              <a:rPr lang="en-US" baseline="0" dirty="0" smtClean="0"/>
              <a:t>, bit </a:t>
            </a:r>
            <a:r>
              <a:rPr lang="en-US" baseline="0" dirty="0" err="1" smtClean="0"/>
              <a:t>đánh</a:t>
            </a:r>
            <a:r>
              <a:rPr lang="en-US" baseline="0" dirty="0" smtClean="0"/>
              <a:t> </a:t>
            </a:r>
            <a:r>
              <a:rPr lang="en-US" baseline="0" dirty="0" err="1" smtClean="0"/>
              <a:t>dấu</a:t>
            </a:r>
            <a:r>
              <a:rPr lang="en-US" baseline="0" dirty="0" smtClean="0"/>
              <a:t> </a:t>
            </a:r>
            <a:r>
              <a:rPr lang="en-US" baseline="0" dirty="0" err="1" smtClean="0"/>
              <a:t>được</a:t>
            </a:r>
            <a:r>
              <a:rPr lang="en-US" baseline="0" dirty="0" smtClean="0"/>
              <a:t> </a:t>
            </a:r>
            <a:r>
              <a:rPr lang="en-US" baseline="0" dirty="0" err="1" smtClean="0"/>
              <a:t>bật</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phải</a:t>
            </a:r>
            <a:r>
              <a:rPr lang="en-US" baseline="0" dirty="0" smtClean="0"/>
              <a:t> </a:t>
            </a:r>
            <a:r>
              <a:rPr lang="en-US" baseline="0" dirty="0" err="1" smtClean="0"/>
              <a:t>bỏ</a:t>
            </a:r>
            <a:r>
              <a:rPr lang="en-US" baseline="0" dirty="0" smtClean="0"/>
              <a:t> qua </a:t>
            </a:r>
            <a:r>
              <a:rPr lang="en-US" baseline="0" dirty="0" err="1" smtClean="0"/>
              <a:t>kết</a:t>
            </a:r>
            <a:r>
              <a:rPr lang="en-US" baseline="0" dirty="0" smtClean="0"/>
              <a:t> </a:t>
            </a:r>
            <a:r>
              <a:rPr lang="en-US" baseline="0" dirty="0" err="1" smtClean="0"/>
              <a:t>quả</a:t>
            </a:r>
            <a:r>
              <a:rPr lang="en-US" baseline="0" dirty="0" smtClean="0"/>
              <a:t> so </a:t>
            </a:r>
            <a:r>
              <a:rPr lang="en-US" baseline="0" dirty="0" err="1" smtClean="0"/>
              <a:t>sánh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28</a:t>
            </a:fld>
            <a:endParaRPr lang="en-US"/>
          </a:p>
        </p:txBody>
      </p:sp>
    </p:spTree>
    <p:extLst>
      <p:ext uri="{BB962C8B-B14F-4D97-AF65-F5344CB8AC3E}">
        <p14:creationId xmlns:p14="http://schemas.microsoft.com/office/powerpoint/2010/main" val="414621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Tăng</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lưu</a:t>
            </a:r>
            <a:r>
              <a:rPr lang="en-US" dirty="0" smtClean="0"/>
              <a:t> </a:t>
            </a:r>
            <a:r>
              <a:rPr lang="en-US" dirty="0" err="1" smtClean="0"/>
              <a:t>trữ</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ở</a:t>
            </a:r>
            <a:r>
              <a:rPr lang="en-US" dirty="0" smtClean="0"/>
              <a:t> </a:t>
            </a:r>
            <a:r>
              <a:rPr lang="en-US" dirty="0" err="1" smtClean="0"/>
              <a:t>nhiều</a:t>
            </a:r>
            <a:r>
              <a:rPr lang="en-US" dirty="0" smtClean="0"/>
              <a:t> tag</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29</a:t>
            </a:fld>
            <a:endParaRPr lang="en-US"/>
          </a:p>
        </p:txBody>
      </p:sp>
    </p:spTree>
    <p:extLst>
      <p:ext uri="{BB962C8B-B14F-4D97-AF65-F5344CB8AC3E}">
        <p14:creationId xmlns:p14="http://schemas.microsoft.com/office/powerpoint/2010/main" val="125918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toàn</a:t>
            </a:r>
            <a:r>
              <a:rPr lang="en-US" dirty="0" smtClean="0"/>
              <a:t> </a:t>
            </a:r>
            <a:r>
              <a:rPr lang="en-US" dirty="0" err="1" smtClean="0"/>
              <a:t>khối</a:t>
            </a:r>
            <a:r>
              <a:rPr lang="en-US" dirty="0" smtClean="0"/>
              <a:t> – fully associative  </a:t>
            </a:r>
            <a:r>
              <a:rPr lang="en-US" dirty="0" err="1" smtClean="0"/>
              <a:t>cần</a:t>
            </a:r>
            <a:r>
              <a:rPr lang="en-US" dirty="0" smtClean="0"/>
              <a:t> n </a:t>
            </a:r>
            <a:r>
              <a:rPr lang="en-US" dirty="0" err="1" smtClean="0"/>
              <a:t>bộ</a:t>
            </a:r>
            <a:r>
              <a:rPr lang="en-US" dirty="0" smtClean="0"/>
              <a:t> so </a:t>
            </a:r>
            <a:r>
              <a:rPr lang="en-US" dirty="0" err="1" smtClean="0"/>
              <a:t>sánh</a:t>
            </a:r>
            <a:r>
              <a:rPr lang="en-US" dirty="0" smtClean="0"/>
              <a:t> , </a:t>
            </a:r>
            <a:r>
              <a:rPr lang="en-US" dirty="0" err="1" smtClean="0"/>
              <a:t>phức</a:t>
            </a:r>
            <a:r>
              <a:rPr lang="en-US" dirty="0" smtClean="0"/>
              <a:t> </a:t>
            </a:r>
            <a:r>
              <a:rPr lang="en-US" dirty="0" err="1" smtClean="0"/>
              <a:t>tạp</a:t>
            </a:r>
            <a:r>
              <a:rPr lang="en-US" dirty="0" smtClean="0"/>
              <a:t>, </a:t>
            </a:r>
            <a:r>
              <a:rPr lang="en-US" dirty="0" err="1" smtClean="0"/>
              <a:t>bộ</a:t>
            </a:r>
            <a:r>
              <a:rPr lang="en-US" dirty="0" smtClean="0"/>
              <a:t> </a:t>
            </a:r>
            <a:r>
              <a:rPr lang="en-US" dirty="0" err="1" smtClean="0"/>
              <a:t>đệm</a:t>
            </a:r>
            <a:r>
              <a:rPr lang="en-US" dirty="0" smtClean="0"/>
              <a:t> direct –mapped </a:t>
            </a:r>
            <a:r>
              <a:rPr lang="en-US" dirty="0" err="1" smtClean="0"/>
              <a:t>cần</a:t>
            </a:r>
            <a:r>
              <a:rPr lang="en-US" dirty="0" smtClean="0"/>
              <a:t> N </a:t>
            </a:r>
            <a:r>
              <a:rPr lang="en-US" dirty="0" err="1" smtClean="0"/>
              <a:t>chu</a:t>
            </a:r>
            <a:r>
              <a:rPr lang="en-US" dirty="0" smtClean="0"/>
              <a:t> </a:t>
            </a:r>
            <a:r>
              <a:rPr lang="en-US" dirty="0" err="1" smtClean="0"/>
              <a:t>kỳ</a:t>
            </a:r>
            <a:r>
              <a:rPr lang="en-US" dirty="0" smtClean="0"/>
              <a:t> - dung </a:t>
            </a:r>
            <a:r>
              <a:rPr lang="en-US" dirty="0" err="1" smtClean="0"/>
              <a:t>hòa</a:t>
            </a:r>
            <a:r>
              <a:rPr lang="en-US" dirty="0" smtClean="0"/>
              <a:t> </a:t>
            </a:r>
            <a:r>
              <a:rPr lang="en-US" dirty="0" err="1" smtClean="0"/>
              <a:t>giữa</a:t>
            </a:r>
            <a:r>
              <a:rPr lang="en-US" dirty="0" smtClean="0"/>
              <a:t> </a:t>
            </a:r>
            <a:r>
              <a:rPr lang="en-US" dirty="0" err="1" smtClean="0"/>
              <a:t>hai</a:t>
            </a:r>
            <a:r>
              <a:rPr lang="en-US" dirty="0" smtClean="0"/>
              <a:t> </a:t>
            </a:r>
            <a:r>
              <a:rPr lang="en-US" dirty="0" err="1" smtClean="0"/>
              <a:t>bộ</a:t>
            </a:r>
            <a:r>
              <a:rPr lang="en-US" dirty="0" smtClean="0"/>
              <a:t> </a:t>
            </a:r>
            <a:r>
              <a:rPr lang="en-US" dirty="0" err="1" smtClean="0"/>
              <a:t>đệm</a:t>
            </a:r>
            <a:endParaRPr lang="en-US" dirty="0"/>
          </a:p>
        </p:txBody>
      </p:sp>
      <p:sp>
        <p:nvSpPr>
          <p:cNvPr id="4" name="Slide Number Placeholder 3"/>
          <p:cNvSpPr>
            <a:spLocks noGrp="1"/>
          </p:cNvSpPr>
          <p:nvPr>
            <p:ph type="sldNum" sz="quarter" idx="10"/>
          </p:nvPr>
        </p:nvSpPr>
        <p:spPr/>
        <p:txBody>
          <a:bodyPr/>
          <a:lstStyle/>
          <a:p>
            <a:fld id="{E7810890-031D-4DFF-8864-26D51C6622FE}" type="slidenum">
              <a:rPr lang="en-US" smtClean="0"/>
              <a:t>37</a:t>
            </a:fld>
            <a:endParaRPr lang="en-US"/>
          </a:p>
        </p:txBody>
      </p:sp>
    </p:spTree>
    <p:extLst>
      <p:ext uri="{BB962C8B-B14F-4D97-AF65-F5344CB8AC3E}">
        <p14:creationId xmlns:p14="http://schemas.microsoft.com/office/powerpoint/2010/main" val="36207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1162050" y="587375"/>
            <a:ext cx="455295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a:t>
            </a:r>
            <a:r>
              <a:rPr lang="en-US" dirty="0" smtClean="0"/>
              <a:t>block. </a:t>
            </a:r>
            <a:r>
              <a:rPr lang="en-US" dirty="0" err="1" smtClean="0"/>
              <a:t>Chú</a:t>
            </a:r>
            <a:r>
              <a:rPr lang="en-US" baseline="0" dirty="0" smtClean="0"/>
              <a:t> ý: </a:t>
            </a:r>
            <a:r>
              <a:rPr lang="en-US" baseline="0" dirty="0" err="1" smtClean="0"/>
              <a:t>bộ</a:t>
            </a:r>
            <a:r>
              <a:rPr lang="en-US" baseline="0" dirty="0" smtClean="0"/>
              <a:t> </a:t>
            </a:r>
            <a:r>
              <a:rPr lang="en-US" baseline="0" dirty="0" err="1" smtClean="0"/>
              <a:t>đệm</a:t>
            </a:r>
            <a:r>
              <a:rPr lang="en-US" baseline="0" dirty="0" smtClean="0"/>
              <a:t> </a:t>
            </a:r>
            <a:r>
              <a:rPr lang="en-US" baseline="0" dirty="0" err="1" smtClean="0"/>
              <a:t>có</a:t>
            </a:r>
            <a:r>
              <a:rPr lang="en-US" baseline="0" dirty="0" smtClean="0"/>
              <a:t> 4 </a:t>
            </a:r>
            <a:r>
              <a:rPr lang="en-US" baseline="0" dirty="0" err="1" smtClean="0"/>
              <a:t>khối</a:t>
            </a:r>
            <a:r>
              <a:rPr lang="en-US" baseline="0" dirty="0" smtClean="0"/>
              <a:t> </a:t>
            </a:r>
            <a:r>
              <a:rPr lang="en-US" baseline="0" dirty="0" err="1" smtClean="0"/>
              <a:t>nhớ</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47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961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253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4984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654050"/>
            <a:ext cx="8153400" cy="2393950"/>
          </a:xfrm>
        </p:spPr>
        <p:txBody>
          <a:bodyPr/>
          <a:lstStyle/>
          <a:p>
            <a:pPr lvl="0"/>
            <a:endParaRPr lang="en-US" noProof="0" smtClean="0"/>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5" name="Slide Number Placeholder 4"/>
          <p:cNvSpPr>
            <a:spLocks noGrp="1"/>
          </p:cNvSpPr>
          <p:nvPr>
            <p:ph type="sldNum" sz="quarter" idx="11"/>
          </p:nvPr>
        </p:nvSpPr>
        <p:spPr/>
        <p:txBody>
          <a:bodyPr/>
          <a:lstStyle/>
          <a:p>
            <a:fld id="{8D331AE5-AED7-4B82-8202-0D708C34F101}" type="slidenum">
              <a:rPr lang="en-US" smtClean="0"/>
              <a:pPr/>
              <a:t>‹#›</a:t>
            </a:fld>
            <a:endParaRPr lang="en-US" dirty="0"/>
          </a:p>
        </p:txBody>
      </p:sp>
      <p:sp>
        <p:nvSpPr>
          <p:cNvPr id="6" name="Footer Placeholder 5"/>
          <p:cNvSpPr>
            <a:spLocks noGrp="1"/>
          </p:cNvSpPr>
          <p:nvPr>
            <p:ph type="ftr" sz="quarter" idx="12"/>
          </p:nvPr>
        </p:nvSpPr>
        <p:spPr/>
        <p:txBody>
          <a:bodyPr/>
          <a:lstStyle/>
          <a:p>
            <a:r>
              <a:rPr lang="en-US" smtClean="0"/>
              <a:t>Chương 4. Bộ nhớ - Phân cấp bộ nhớ</a:t>
            </a:r>
            <a:endParaRPr lang="en-US" dirty="0" smtClean="0"/>
          </a:p>
        </p:txBody>
      </p:sp>
    </p:spTree>
    <p:extLst>
      <p:ext uri="{BB962C8B-B14F-4D97-AF65-F5344CB8AC3E}">
        <p14:creationId xmlns:p14="http://schemas.microsoft.com/office/powerpoint/2010/main" val="316752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498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649287"/>
            <a:ext cx="4000500" cy="2398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86300" y="649287"/>
            <a:ext cx="4000500" cy="2398713"/>
          </a:xfrm>
        </p:spPr>
        <p:txBody>
          <a:bodyPr/>
          <a:lstStyle/>
          <a:p>
            <a:endParaRPr lang="en-US"/>
          </a:p>
        </p:txBody>
      </p:sp>
      <p:sp>
        <p:nvSpPr>
          <p:cNvPr id="5" name="Date Placeholder 4"/>
          <p:cNvSpPr>
            <a:spLocks noGrp="1"/>
          </p:cNvSpPr>
          <p:nvPr>
            <p:ph type="dt" sz="half" idx="10"/>
          </p:nvPr>
        </p:nvSpPr>
        <p:spPr/>
        <p:txBody>
          <a:bodyPr/>
          <a:lstStyle/>
          <a:p>
            <a:pPr algn="r"/>
            <a:r>
              <a:rPr lang="vi-VN" smtClean="0"/>
              <a:t>SET-HUST, 22/03/2011</a:t>
            </a:r>
            <a:endParaRPr lang="en-US" dirty="0"/>
          </a:p>
        </p:txBody>
      </p:sp>
      <p:sp>
        <p:nvSpPr>
          <p:cNvPr id="6" name="Slide Number Placeholder 5"/>
          <p:cNvSpPr>
            <a:spLocks noGrp="1"/>
          </p:cNvSpPr>
          <p:nvPr>
            <p:ph type="sldNum" sz="quarter" idx="11"/>
          </p:nvPr>
        </p:nvSpPr>
        <p:spPr/>
        <p:txBody>
          <a:bodyPr/>
          <a:lstStyle/>
          <a:p>
            <a:fld id="{8D331AE5-AED7-4B82-8202-0D708C34F101}" type="slidenum">
              <a:rPr lang="en-US" smtClean="0"/>
              <a:pPr/>
              <a:t>‹#›</a:t>
            </a:fld>
            <a:endParaRPr lang="en-US" dirty="0"/>
          </a:p>
        </p:txBody>
      </p:sp>
      <p:sp>
        <p:nvSpPr>
          <p:cNvPr id="7" name="Footer Placeholder 6"/>
          <p:cNvSpPr>
            <a:spLocks noGrp="1"/>
          </p:cNvSpPr>
          <p:nvPr>
            <p:ph type="ftr" sz="quarter" idx="12"/>
          </p:nvPr>
        </p:nvSpPr>
        <p:spPr/>
        <p:txBody>
          <a:bodyPr/>
          <a:lstStyle/>
          <a:p>
            <a:r>
              <a:rPr lang="en-US" smtClean="0"/>
              <a:t>Chương 4. Bộ nhớ - Phân cấp bộ nhớ</a:t>
            </a:r>
            <a:endParaRPr lang="en-US" dirty="0" smtClean="0"/>
          </a:p>
        </p:txBody>
      </p:sp>
    </p:spTree>
    <p:extLst>
      <p:ext uri="{BB962C8B-B14F-4D97-AF65-F5344CB8AC3E}">
        <p14:creationId xmlns:p14="http://schemas.microsoft.com/office/powerpoint/2010/main" val="257658573"/>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617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761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026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501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891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9488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399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1334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7317788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49.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chart" Target="../charts/char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5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4038600"/>
            <a:ext cx="7772400" cy="1470025"/>
          </a:xfrm>
        </p:spPr>
        <p:txBody>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(Caches)</a:t>
            </a:r>
            <a:r>
              <a:rPr lang="en-US" dirty="0" smtClean="0"/>
              <a:t/>
            </a:r>
            <a:br>
              <a:rPr lang="en-US" dirty="0" smtClean="0"/>
            </a:br>
            <a:endParaRPr lang="en-US" dirty="0"/>
          </a:p>
        </p:txBody>
      </p:sp>
      <p:sp>
        <p:nvSpPr>
          <p:cNvPr id="5" name="Subtitle 4"/>
          <p:cNvSpPr>
            <a:spLocks noGrp="1"/>
          </p:cNvSpPr>
          <p:nvPr>
            <p:ph type="subTitle" idx="1"/>
          </p:nvPr>
        </p:nvSpPr>
        <p:spPr>
          <a:xfrm>
            <a:off x="914400" y="3124200"/>
            <a:ext cx="6400800" cy="1752600"/>
          </a:xfrm>
        </p:spPr>
        <p:txBody>
          <a:bodyPr/>
          <a:lstStyle/>
          <a:p>
            <a:r>
              <a:rPr lang="en-US" dirty="0" err="1" smtClean="0"/>
              <a:t>Chương</a:t>
            </a:r>
            <a:r>
              <a:rPr lang="en-US" dirty="0" smtClean="0"/>
              <a:t> 5</a:t>
            </a:r>
            <a:endParaRPr lang="en-US" dirty="0"/>
          </a:p>
        </p:txBody>
      </p:sp>
    </p:spTree>
    <p:extLst>
      <p:ext uri="{BB962C8B-B14F-4D97-AF65-F5344CB8AC3E}">
        <p14:creationId xmlns:p14="http://schemas.microsoft.com/office/powerpoint/2010/main" val="39249262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854" y="914400"/>
            <a:ext cx="8119946" cy="1143000"/>
          </a:xfrm>
        </p:spPr>
        <p:txBody>
          <a:bodyPr>
            <a:normAutofit/>
          </a:bodyPr>
          <a:lstStyle/>
          <a:p>
            <a:r>
              <a:rPr lang="en-US" b="1" dirty="0" err="1" smtClean="0">
                <a:latin typeface="Arial" panose="020B0604020202020204" pitchFamily="34" charset="0"/>
                <a:cs typeface="Arial" panose="020B0604020202020204" pitchFamily="34" charset="0"/>
              </a:rPr>
              <a:t>Các</a:t>
            </a:r>
            <a:r>
              <a:rPr lang="en-US" b="1" dirty="0" smtClean="0">
                <a:latin typeface="Arial" panose="020B0604020202020204" pitchFamily="34" charset="0"/>
                <a:cs typeface="Arial" panose="020B0604020202020204" pitchFamily="34" charset="0"/>
              </a:rPr>
              <a:t> ý </a:t>
            </a:r>
            <a:r>
              <a:rPr lang="en-US" b="1" dirty="0" err="1" smtClean="0">
                <a:latin typeface="Arial" panose="020B0604020202020204" pitchFamily="34" charset="0"/>
                <a:cs typeface="Arial" panose="020B0604020202020204" pitchFamily="34" charset="0"/>
              </a:rPr>
              <a:t>tưởng</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cơ</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bản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về</a:t>
            </a:r>
            <a:r>
              <a:rPr lang="en-US" b="1" dirty="0" smtClean="0">
                <a:latin typeface="Arial" panose="020B0604020202020204" pitchFamily="34" charset="0"/>
                <a:cs typeface="Arial" panose="020B0604020202020204" pitchFamily="34" charset="0"/>
              </a:rPr>
              <a:t> cache</a:t>
            </a:r>
            <a:endParaRPr lang="en-US" dirty="0">
              <a:latin typeface="Arial" panose="020B0604020202020204" pitchFamily="34" charset="0"/>
              <a:cs typeface="Arial" panose="020B0604020202020204" pitchFamily="34" charset="0"/>
            </a:endParaRPr>
          </a:p>
        </p:txBody>
      </p:sp>
      <p:sp>
        <p:nvSpPr>
          <p:cNvPr id="3" name="Rectangle 2"/>
          <p:cNvSpPr/>
          <p:nvPr/>
        </p:nvSpPr>
        <p:spPr>
          <a:xfrm>
            <a:off x="533400" y="2514600"/>
            <a:ext cx="4572000" cy="3693319"/>
          </a:xfrm>
          <a:prstGeom prst="rect">
            <a:avLst/>
          </a:prstGeom>
        </p:spPr>
        <p:txBody>
          <a:bodyPr>
            <a:spAutoFit/>
          </a:bodyPr>
          <a:lstStyle/>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Đặt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những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trọng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nhỏ</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(cache).</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Nếu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(load/store) </a:t>
            </a:r>
            <a:r>
              <a:rPr lang="en-US" dirty="0" err="1" smtClean="0">
                <a:latin typeface="Arial" panose="020B0604020202020204" pitchFamily="34" charset="0"/>
                <a:cs typeface="Arial" panose="020B0604020202020204" pitchFamily="34" charset="0"/>
              </a:rPr>
              <a:t>những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trọng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hiện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Nếu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load/store) </a:t>
            </a:r>
            <a:r>
              <a:rPr lang="en-US" dirty="0" err="1" smtClean="0">
                <a:latin typeface="Arial" panose="020B0604020202020204" pitchFamily="34" charset="0"/>
                <a:cs typeface="Arial" panose="020B0604020202020204" pitchFamily="34" charset="0"/>
              </a:rPr>
              <a:t>những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dịch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chuyển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cache.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Nếu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đặt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chính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cần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dùng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cache, </a:t>
            </a:r>
            <a:r>
              <a:rPr lang="en-US" dirty="0" err="1" smtClean="0">
                <a:latin typeface="Arial" panose="020B0604020202020204" pitchFamily="34" charset="0"/>
                <a:cs typeface="Arial" panose="020B0604020202020204" pitchFamily="34" charset="0"/>
              </a:rPr>
              <a:t>khi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hầu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tìm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hữu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ích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cache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trở</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hơn</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178613"/>
            <a:ext cx="3746424"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4720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r>
              <a:rPr lang="en-US" b="1" dirty="0" smtClean="0">
                <a:latin typeface="Arial"/>
                <a:cs typeface="Arial"/>
              </a:rPr>
              <a:t> </a:t>
            </a:r>
            <a:r>
              <a:rPr lang="en-US" b="1" dirty="0" err="1" smtClean="0">
                <a:latin typeface="Arial"/>
                <a:cs typeface="Arial"/>
              </a:rPr>
              <a:t>của</a:t>
            </a:r>
            <a:r>
              <a:rPr lang="en-US" b="1" dirty="0" smtClean="0">
                <a:latin typeface="Arial"/>
                <a:cs typeface="Arial"/>
              </a:rPr>
              <a:t> caches</a:t>
            </a:r>
            <a:endParaRPr lang="en-US" dirty="0">
              <a:latin typeface="Arial"/>
              <a:cs typeface="Arial"/>
            </a:endParaRPr>
          </a:p>
        </p:txBody>
      </p:sp>
      <p:sp>
        <p:nvSpPr>
          <p:cNvPr id="3" name="Rectangle 2"/>
          <p:cNvSpPr/>
          <p:nvPr/>
        </p:nvSpPr>
        <p:spPr>
          <a:xfrm>
            <a:off x="259576" y="2515417"/>
            <a:ext cx="5867400"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DRAM </a:t>
            </a:r>
            <a:r>
              <a:rPr lang="en-US" dirty="0" err="1" smtClean="0">
                <a:latin typeface="Arial" panose="020B0604020202020204" pitchFamily="34" charset="0"/>
                <a:cs typeface="Arial" panose="020B0604020202020204" pitchFamily="34" charset="0"/>
              </a:rPr>
              <a:t>hết</a:t>
            </a:r>
            <a:r>
              <a:rPr lang="en-US" dirty="0" smtClean="0">
                <a:latin typeface="Arial" panose="020B0604020202020204" pitchFamily="34" charset="0"/>
                <a:cs typeface="Arial" panose="020B0604020202020204" pitchFamily="34" charset="0"/>
              </a:rPr>
              <a:t> 100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Cache (SRAM) </a:t>
            </a:r>
            <a:r>
              <a:rPr lang="en-US" dirty="0" err="1" smtClean="0">
                <a:latin typeface="Arial" panose="020B0604020202020204" pitchFamily="34" charset="0"/>
                <a:cs typeface="Arial" panose="020B0604020202020204" pitchFamily="34" charset="0"/>
              </a:rPr>
              <a:t>hết</a:t>
            </a:r>
            <a:r>
              <a:rPr lang="en-US" dirty="0" smtClean="0">
                <a:latin typeface="Arial" panose="020B0604020202020204" pitchFamily="34" charset="0"/>
                <a:cs typeface="Arial" panose="020B0604020202020204" pitchFamily="34" charset="0"/>
              </a:rPr>
              <a:t> 1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Tỷ</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lệ</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lệnh</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load/stores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33%.</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03" y="3548582"/>
            <a:ext cx="735022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943600" y="2867247"/>
            <a:ext cx="2971800" cy="11430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solidFill>
                  <a:schemeClr val="tx1"/>
                </a:solidFill>
                <a:latin typeface="Arial" panose="020B0604020202020204" pitchFamily="34" charset="0"/>
                <a:cs typeface="Arial" panose="020B0604020202020204" pitchFamily="34" charset="0"/>
              </a:rPr>
              <a:t>Bỏ</a:t>
            </a:r>
            <a:r>
              <a:rPr lang="en-US" dirty="0" smtClean="0">
                <a:solidFill>
                  <a:schemeClr val="tx1"/>
                </a:solidFill>
                <a:latin typeface="Arial" panose="020B0604020202020204" pitchFamily="34" charset="0"/>
                <a:cs typeface="Arial" panose="020B0604020202020204" pitchFamily="34" charset="0"/>
              </a:rPr>
              <a:t> qua </a:t>
            </a:r>
            <a:r>
              <a:rPr lang="en-US" dirty="0" err="1" smtClean="0">
                <a:solidFill>
                  <a:schemeClr val="tx1"/>
                </a:solidFill>
                <a:latin typeface="Arial" panose="020B0604020202020204" pitchFamily="34" charset="0"/>
                <a:cs typeface="Arial" panose="020B0604020202020204" pitchFamily="34" charset="0"/>
              </a:rPr>
              <a:t>việc</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tải</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lệnh</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Cần</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thêm</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bộ</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nhớ</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thứ</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hai</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sau</a:t>
            </a:r>
            <a:r>
              <a:rPr lang="en-US" dirty="0" smtClean="0">
                <a:solidFill>
                  <a:schemeClr val="tx1"/>
                </a:solidFill>
                <a:latin typeface="Arial" panose="020B0604020202020204" pitchFamily="34" charset="0"/>
                <a:cs typeface="Arial" panose="020B0604020202020204" pitchFamily="34" charset="0"/>
              </a:rPr>
              <a:t> </a:t>
            </a:r>
            <a:r>
              <a:rPr lang="en-US" dirty="0" err="1" smtClean="0">
                <a:solidFill>
                  <a:schemeClr val="tx1"/>
                </a:solidFill>
                <a:latin typeface="Arial" panose="020B0604020202020204" pitchFamily="34" charset="0"/>
                <a:cs typeface="Arial" panose="020B0604020202020204" pitchFamily="34" charset="0"/>
              </a:rPr>
              <a:t>đó</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00849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543801" cy="1143000"/>
          </a:xfrm>
        </p:spPr>
        <p:txBody>
          <a:bodyPr/>
          <a:lstStyle/>
          <a:p>
            <a:r>
              <a:rPr lang="en-US" b="1" dirty="0" err="1" smtClean="0">
                <a:latin typeface="Arial" panose="020B0604020202020204" pitchFamily="34" charset="0"/>
                <a:cs typeface="Arial" panose="020B0604020202020204" pitchFamily="34" charset="0"/>
              </a:rPr>
              <a:t>Tính</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toán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hiệu</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năng</a:t>
            </a:r>
            <a:r>
              <a:rPr lang="en-US" b="1" dirty="0" smtClean="0">
                <a:latin typeface="Arial" panose="020B0604020202020204" pitchFamily="34" charset="0"/>
                <a:cs typeface="Arial" panose="020B0604020202020204" pitchFamily="34" charset="0"/>
              </a:rPr>
              <a:t> cache </a:t>
            </a:r>
            <a:endParaRPr lang="en-US" dirty="0">
              <a:latin typeface="Arial" panose="020B0604020202020204" pitchFamily="34" charset="0"/>
              <a:cs typeface="Arial" panose="020B0604020202020204" pitchFamily="34" charset="0"/>
            </a:endParaRPr>
          </a:p>
        </p:txBody>
      </p:sp>
      <p:sp>
        <p:nvSpPr>
          <p:cNvPr id="3" name="Rectangle 2"/>
          <p:cNvSpPr/>
          <p:nvPr/>
        </p:nvSpPr>
        <p:spPr>
          <a:xfrm>
            <a:off x="685800" y="2438400"/>
            <a:ext cx="8001000" cy="3416320"/>
          </a:xfrm>
          <a:prstGeom prst="rect">
            <a:avLst/>
          </a:prstGeom>
        </p:spPr>
        <p:txBody>
          <a:bodyPr wrap="square">
            <a:spAutoFit/>
          </a:bodyPr>
          <a:lstStyle/>
          <a:p>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Sử</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dụng</a:t>
            </a:r>
            <a:r>
              <a:rPr lang="en-US" b="1" dirty="0" smtClean="0">
                <a:latin typeface="Arial" panose="020B0604020202020204" pitchFamily="34" charset="0"/>
                <a:cs typeface="Arial" panose="020B0604020202020204" pitchFamily="34" charset="0"/>
              </a:rPr>
              <a:t> DRAM:</a:t>
            </a:r>
          </a:p>
          <a:p>
            <a:pPr lvl="1"/>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DRAM </a:t>
            </a:r>
            <a:r>
              <a:rPr lang="en-US" dirty="0" err="1" smtClean="0">
                <a:latin typeface="Arial" panose="020B0604020202020204" pitchFamily="34" charset="0"/>
                <a:cs typeface="Arial" panose="020B0604020202020204" pitchFamily="34" charset="0"/>
              </a:rPr>
              <a:t>hết</a:t>
            </a:r>
            <a:r>
              <a:rPr lang="en-US" dirty="0" smtClean="0">
                <a:latin typeface="Arial" panose="020B0604020202020204" pitchFamily="34" charset="0"/>
                <a:cs typeface="Arial" panose="020B0604020202020204" pitchFamily="34" charset="0"/>
              </a:rPr>
              <a:t> 100 </a:t>
            </a:r>
            <a:r>
              <a:rPr lang="en-US" dirty="0" err="1">
                <a:latin typeface="Arial" panose="020B0604020202020204" pitchFamily="34" charset="0"/>
                <a:cs typeface="Arial" panose="020B0604020202020204" pitchFamily="34" charset="0"/>
              </a:rPr>
              <a:t>chu</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endParaRPr lang="en-US"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33% </a:t>
            </a:r>
            <a:r>
              <a:rPr lang="en-US" dirty="0" err="1" smtClean="0">
                <a:latin typeface="Arial" panose="020B0604020202020204" pitchFamily="34" charset="0"/>
                <a:cs typeface="Arial" panose="020B0604020202020204" pitchFamily="34" charset="0"/>
              </a:rPr>
              <a:t>tải</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)*100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33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lệnh</a:t>
            </a:r>
            <a:r>
              <a:rPr lang="en-US" dirty="0" smtClean="0">
                <a:latin typeface="Arial" panose="020B0604020202020204" pitchFamily="34" charset="0"/>
                <a:cs typeface="Arial" panose="020B0604020202020204" pitchFamily="34" charset="0"/>
              </a:rPr>
              <a:t>.</a:t>
            </a: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Sử</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dụng</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một</a:t>
            </a:r>
            <a:r>
              <a:rPr lang="en-US" b="1" dirty="0" smtClean="0">
                <a:latin typeface="Arial" panose="020B0604020202020204" pitchFamily="34" charset="0"/>
                <a:cs typeface="Arial" panose="020B0604020202020204" pitchFamily="34" charset="0"/>
              </a:rPr>
              <a:t> SRAM cache </a:t>
            </a:r>
            <a:r>
              <a:rPr lang="en-US" b="1" dirty="0" err="1" smtClean="0">
                <a:latin typeface="Arial" panose="020B0604020202020204" pitchFamily="34" charset="0"/>
                <a:cs typeface="Arial" panose="020B0604020202020204" pitchFamily="34" charset="0"/>
              </a:rPr>
              <a:t>hoàn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hảo</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dữ</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liệu</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trong</a:t>
            </a:r>
            <a:r>
              <a:rPr lang="en-US" b="1" dirty="0" smtClean="0">
                <a:latin typeface="Arial" panose="020B0604020202020204" pitchFamily="34" charset="0"/>
                <a:cs typeface="Arial" panose="020B0604020202020204" pitchFamily="34" charset="0"/>
              </a:rPr>
              <a:t> cache 100%  </a:t>
            </a:r>
            <a:r>
              <a:rPr lang="en-US" b="1" dirty="0" err="1" smtClean="0">
                <a:latin typeface="Arial" panose="020B0604020202020204" pitchFamily="34" charset="0"/>
                <a:cs typeface="Arial" panose="020B0604020202020204" pitchFamily="34" charset="0"/>
              </a:rPr>
              <a:t>thời</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gian</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33% </a:t>
            </a:r>
            <a:r>
              <a:rPr lang="en-US" dirty="0" err="1" smtClean="0">
                <a:latin typeface="Arial" panose="020B0604020202020204" pitchFamily="34" charset="0"/>
                <a:cs typeface="Arial" panose="020B0604020202020204" pitchFamily="34" charset="0"/>
              </a:rPr>
              <a:t>tải</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)*1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 0.33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lệnh</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Sử</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dụng</a:t>
            </a:r>
            <a:r>
              <a:rPr lang="en-US" b="1" dirty="0" smtClean="0">
                <a:latin typeface="Arial" panose="020B0604020202020204" pitchFamily="34" charset="0"/>
                <a:cs typeface="Arial" panose="020B0604020202020204" pitchFamily="34" charset="0"/>
              </a:rPr>
              <a:t> SRAM cache </a:t>
            </a:r>
            <a:r>
              <a:rPr lang="en-US" b="1" dirty="0" err="1" smtClean="0">
                <a:latin typeface="Arial" panose="020B0604020202020204" pitchFamily="34" charset="0"/>
                <a:cs typeface="Arial" panose="020B0604020202020204" pitchFamily="34" charset="0"/>
              </a:rPr>
              <a:t>thực</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tế</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hơn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dữ</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liệu</a:t>
            </a:r>
            <a:r>
              <a:rPr lang="en-US" b="1" dirty="0" smtClean="0">
                <a:latin typeface="Arial" panose="020B0604020202020204" pitchFamily="34" charset="0"/>
                <a:cs typeface="Arial" panose="020B0604020202020204" pitchFamily="34" charset="0"/>
              </a:rPr>
              <a:t> ở </a:t>
            </a:r>
            <a:r>
              <a:rPr lang="en-US" b="1" dirty="0" err="1" smtClean="0">
                <a:latin typeface="Arial" panose="020B0604020202020204" pitchFamily="34" charset="0"/>
                <a:cs typeface="Arial" panose="020B0604020202020204" pitchFamily="34" charset="0"/>
              </a:rPr>
              <a:t>trong</a:t>
            </a:r>
            <a:r>
              <a:rPr lang="en-US" b="1" dirty="0" smtClean="0">
                <a:latin typeface="Arial" panose="020B0604020202020204" pitchFamily="34" charset="0"/>
                <a:cs typeface="Arial" panose="020B0604020202020204" pitchFamily="34" charset="0"/>
              </a:rPr>
              <a:t> 90% </a:t>
            </a:r>
            <a:r>
              <a:rPr lang="en-US" b="1" dirty="0" err="1" smtClean="0">
                <a:latin typeface="Arial" panose="020B0604020202020204" pitchFamily="34" charset="0"/>
                <a:cs typeface="Arial" panose="020B0604020202020204" pitchFamily="34" charset="0"/>
              </a:rPr>
              <a:t>thời</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gian</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33% </a:t>
            </a:r>
            <a:r>
              <a:rPr lang="en-US" dirty="0" err="1" smtClean="0">
                <a:latin typeface="Arial" panose="020B0604020202020204" pitchFamily="34" charset="0"/>
                <a:cs typeface="Arial" panose="020B0604020202020204" pitchFamily="34" charset="0"/>
              </a:rPr>
              <a:t>tải</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)*(1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90%  </a:t>
            </a:r>
            <a:r>
              <a:rPr lang="en-US" dirty="0" err="1" smtClean="0">
                <a:latin typeface="Arial" panose="020B0604020202020204" pitchFamily="34" charset="0"/>
                <a:cs typeface="Arial" panose="020B0604020202020204" pitchFamily="34" charset="0"/>
              </a:rPr>
              <a:t>thời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gian</a:t>
            </a:r>
            <a:r>
              <a:rPr lang="en-US" dirty="0" smtClean="0">
                <a:latin typeface="Arial" panose="020B0604020202020204" pitchFamily="34" charset="0"/>
                <a:cs typeface="Arial" panose="020B0604020202020204" pitchFamily="34" charset="0"/>
              </a:rPr>
              <a:t> + 100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10%  </a:t>
            </a:r>
            <a:r>
              <a:rPr lang="en-US" dirty="0" err="1" smtClean="0">
                <a:latin typeface="Arial" panose="020B0604020202020204" pitchFamily="34" charset="0"/>
                <a:cs typeface="Arial" panose="020B0604020202020204" pitchFamily="34" charset="0"/>
              </a:rPr>
              <a:t>thời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gian</a:t>
            </a:r>
            <a:r>
              <a:rPr lang="en-US" dirty="0" smtClean="0">
                <a:latin typeface="Arial" panose="020B0604020202020204" pitchFamily="34" charset="0"/>
                <a:cs typeface="Arial" panose="020B0604020202020204" pitchFamily="34" charset="0"/>
              </a:rPr>
              <a:t>) </a:t>
            </a:r>
          </a:p>
          <a:p>
            <a:pPr lvl="1"/>
            <a:r>
              <a:rPr lang="en-US" dirty="0" smtClean="0">
                <a:latin typeface="Arial" panose="020B0604020202020204" pitchFamily="34" charset="0"/>
                <a:cs typeface="Arial" panose="020B0604020202020204" pitchFamily="34" charset="0"/>
              </a:rPr>
              <a:t>=0.33</a:t>
            </a:r>
            <a:r>
              <a:rPr lang="en-US" dirty="0">
                <a:latin typeface="Arial" panose="020B0604020202020204" pitchFamily="34" charset="0"/>
                <a:cs typeface="Arial" panose="020B0604020202020204" pitchFamily="34" charset="0"/>
              </a:rPr>
              <a:t>*(1</a:t>
            </a:r>
            <a:r>
              <a:rPr lang="en-US" dirty="0" smtClean="0">
                <a:latin typeface="Arial" panose="020B0604020202020204" pitchFamily="34" charset="0"/>
                <a:cs typeface="Arial" panose="020B0604020202020204" pitchFamily="34" charset="0"/>
              </a:rPr>
              <a:t>*0.9</a:t>
            </a:r>
            <a:r>
              <a:rPr lang="en-US" dirty="0">
                <a:latin typeface="Arial" panose="020B0604020202020204" pitchFamily="34" charset="0"/>
                <a:cs typeface="Arial" panose="020B0604020202020204" pitchFamily="34" charset="0"/>
              </a:rPr>
              <a:t>+100</a:t>
            </a:r>
            <a:r>
              <a:rPr lang="en-US" dirty="0" smtClean="0">
                <a:latin typeface="Arial" panose="020B0604020202020204" pitchFamily="34" charset="0"/>
                <a:cs typeface="Arial" panose="020B0604020202020204" pitchFamily="34" charset="0"/>
              </a:rPr>
              <a:t>*0.1) =0.33</a:t>
            </a:r>
            <a:r>
              <a:rPr lang="en-US" dirty="0">
                <a:latin typeface="Arial" panose="020B0604020202020204" pitchFamily="34" charset="0"/>
                <a:cs typeface="Arial" panose="020B0604020202020204" pitchFamily="34" charset="0"/>
              </a:rPr>
              <a:t>*(1.9</a:t>
            </a:r>
            <a:r>
              <a:rPr lang="en-US" dirty="0" smtClean="0">
                <a:latin typeface="Arial" panose="020B0604020202020204" pitchFamily="34" charset="0"/>
                <a:cs typeface="Arial" panose="020B0604020202020204" pitchFamily="34" charset="0"/>
              </a:rPr>
              <a:t>) = 0.67 </a:t>
            </a:r>
            <a:r>
              <a:rPr lang="en-US" dirty="0" err="1" smtClean="0">
                <a:latin typeface="Arial" panose="020B0604020202020204" pitchFamily="34" charset="0"/>
                <a:cs typeface="Arial" panose="020B0604020202020204" pitchFamily="34" charset="0"/>
              </a:rPr>
              <a:t>chu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truy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cập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 </a:t>
            </a:r>
            <a:r>
              <a:rPr lang="en-US" dirty="0" err="1" smtClean="0">
                <a:latin typeface="Arial" panose="020B0604020202020204" pitchFamily="34" charset="0"/>
                <a:cs typeface="Arial" panose="020B0604020202020204" pitchFamily="34" charset="0"/>
              </a:rPr>
              <a:t>lệnh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4781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endParaRPr lang="en-US" b="1" dirty="0">
              <a:latin typeface="Arial"/>
              <a:cs typeface="Arial"/>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819400"/>
            <a:ext cx="581377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1444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620001" cy="1143000"/>
          </a:xfrm>
        </p:spPr>
        <p:txBody>
          <a:bodyPr/>
          <a:lstStyle/>
          <a:p>
            <a:r>
              <a:rPr lang="en-US" b="1" dirty="0"/>
              <a:t>Example: caching instructions</a:t>
            </a:r>
            <a:endParaRPr lang="en-US" b="1" dirty="0">
              <a:latin typeface="Arial" panose="020B0604020202020204" pitchFamily="34" charset="0"/>
              <a:cs typeface="Arial" panose="020B0604020202020204" pitchFamily="34" charset="0"/>
            </a:endParaRPr>
          </a:p>
        </p:txBody>
      </p:sp>
      <p:grpSp>
        <p:nvGrpSpPr>
          <p:cNvPr id="3" name="Group 2"/>
          <p:cNvGrpSpPr/>
          <p:nvPr/>
        </p:nvGrpSpPr>
        <p:grpSpPr>
          <a:xfrm>
            <a:off x="533400" y="2262188"/>
            <a:ext cx="8077200" cy="3833812"/>
            <a:chOff x="533400" y="2262188"/>
            <a:chExt cx="8077200" cy="3833812"/>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930" y="2262188"/>
              <a:ext cx="5062670"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2895600" cy="76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348233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15201" cy="1143000"/>
          </a:xfrm>
        </p:spPr>
        <p:txBody>
          <a:bodyPr/>
          <a:lstStyle/>
          <a:p>
            <a:r>
              <a:rPr lang="en-US" b="1" dirty="0" smtClean="0"/>
              <a:t>Example: caching instructions</a:t>
            </a:r>
            <a:endParaRPr lang="en-US" b="1" dirty="0"/>
          </a:p>
        </p:txBody>
      </p:sp>
      <p:grpSp>
        <p:nvGrpSpPr>
          <p:cNvPr id="3" name="Group 2"/>
          <p:cNvGrpSpPr/>
          <p:nvPr/>
        </p:nvGrpSpPr>
        <p:grpSpPr>
          <a:xfrm>
            <a:off x="533400" y="2209800"/>
            <a:ext cx="8229600" cy="3872182"/>
            <a:chOff x="533400" y="2209800"/>
            <a:chExt cx="8229600" cy="3872182"/>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3733800" cy="175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667000"/>
              <a:ext cx="4495800" cy="341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232183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162801" cy="1143000"/>
          </a:xfrm>
        </p:spPr>
        <p:txBody>
          <a:bodyPr/>
          <a:lstStyle/>
          <a:p>
            <a:r>
              <a:rPr lang="en-US" b="1" dirty="0" smtClean="0"/>
              <a:t>Example: caching instructions</a:t>
            </a:r>
            <a:endParaRPr lang="en-US" b="1" dirty="0"/>
          </a:p>
        </p:txBody>
      </p:sp>
      <p:grpSp>
        <p:nvGrpSpPr>
          <p:cNvPr id="3" name="Group 2"/>
          <p:cNvGrpSpPr/>
          <p:nvPr/>
        </p:nvGrpSpPr>
        <p:grpSpPr>
          <a:xfrm>
            <a:off x="574838" y="2362200"/>
            <a:ext cx="8192328" cy="4110037"/>
            <a:chOff x="574838" y="2362200"/>
            <a:chExt cx="8192328" cy="4110037"/>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667000"/>
              <a:ext cx="5109566" cy="380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38" y="2362200"/>
              <a:ext cx="3082762" cy="161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963291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543801" cy="1143000"/>
          </a:xfrm>
        </p:spPr>
        <p:txBody>
          <a:bodyPr/>
          <a:lstStyle/>
          <a:p>
            <a:r>
              <a:rPr lang="en-US" b="1" dirty="0" smtClean="0"/>
              <a:t>Example: caching instructions</a:t>
            </a:r>
            <a:endParaRPr lang="en-US" b="1" dirty="0"/>
          </a:p>
        </p:txBody>
      </p:sp>
      <p:grpSp>
        <p:nvGrpSpPr>
          <p:cNvPr id="3" name="Group 2"/>
          <p:cNvGrpSpPr/>
          <p:nvPr/>
        </p:nvGrpSpPr>
        <p:grpSpPr>
          <a:xfrm>
            <a:off x="685800" y="2362200"/>
            <a:ext cx="7775433" cy="3863253"/>
            <a:chOff x="533400" y="2205037"/>
            <a:chExt cx="7775433" cy="3863253"/>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64" y="2791690"/>
              <a:ext cx="442956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5037"/>
              <a:ext cx="3344219" cy="189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674376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010401" cy="1143000"/>
          </a:xfrm>
        </p:spPr>
        <p:txBody>
          <a:bodyPr>
            <a:normAutofit fontScale="90000"/>
          </a:bodyPr>
          <a:lstStyle/>
          <a:p>
            <a:r>
              <a:rPr lang="en-US" b="1" dirty="0" smtClean="0"/>
              <a:t>Example: caching instructions</a:t>
            </a:r>
            <a:endParaRPr lang="en-US" b="1" dirty="0"/>
          </a:p>
        </p:txBody>
      </p:sp>
      <p:grpSp>
        <p:nvGrpSpPr>
          <p:cNvPr id="3" name="Group 2"/>
          <p:cNvGrpSpPr/>
          <p:nvPr/>
        </p:nvGrpSpPr>
        <p:grpSpPr>
          <a:xfrm>
            <a:off x="621029" y="2324100"/>
            <a:ext cx="8218170" cy="4214812"/>
            <a:chOff x="621029" y="2057400"/>
            <a:chExt cx="8218170" cy="4214812"/>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29" y="2057400"/>
              <a:ext cx="3352800" cy="26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902" y="2590800"/>
              <a:ext cx="4872297" cy="368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317627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467601" cy="1143000"/>
          </a:xfrm>
        </p:spPr>
        <p:txBody>
          <a:bodyPr/>
          <a:lstStyle/>
          <a:p>
            <a:r>
              <a:rPr lang="en-US" b="1" dirty="0" smtClean="0"/>
              <a:t>Example: caching instructions</a:t>
            </a:r>
            <a:endParaRPr lang="en-US" b="1" dirty="0"/>
          </a:p>
        </p:txBody>
      </p:sp>
      <p:grpSp>
        <p:nvGrpSpPr>
          <p:cNvPr id="3" name="Group 2"/>
          <p:cNvGrpSpPr/>
          <p:nvPr/>
        </p:nvGrpSpPr>
        <p:grpSpPr>
          <a:xfrm>
            <a:off x="679076" y="2209800"/>
            <a:ext cx="8157493" cy="4481943"/>
            <a:chOff x="637513" y="2362200"/>
            <a:chExt cx="8157493" cy="4481943"/>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13" y="2362200"/>
              <a:ext cx="3629688" cy="358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492" y="3411002"/>
              <a:ext cx="4555514" cy="343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096479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Nội</a:t>
            </a:r>
            <a:r>
              <a:rPr lang="en-US" b="1" dirty="0" smtClean="0">
                <a:latin typeface="Arial"/>
                <a:cs typeface="Arial"/>
              </a:rPr>
              <a:t> dung</a:t>
            </a:r>
            <a:endParaRPr lang="en-US" b="1" dirty="0">
              <a:latin typeface="Arial"/>
              <a:cs typeface="Arial"/>
            </a:endParaRPr>
          </a:p>
        </p:txBody>
      </p:sp>
      <p:sp>
        <p:nvSpPr>
          <p:cNvPr id="3" name="Rectangle 2"/>
          <p:cNvSpPr/>
          <p:nvPr/>
        </p:nvSpPr>
        <p:spPr>
          <a:xfrm>
            <a:off x="533400" y="2133600"/>
            <a:ext cx="8263054" cy="3970318"/>
          </a:xfrm>
          <a:prstGeom prst="rect">
            <a:avLst/>
          </a:prstGeom>
        </p:spPr>
        <p:txBody>
          <a:bodyPr wrap="square">
            <a:spAutoFit/>
          </a:bodyPr>
          <a:lstStyle/>
          <a:p>
            <a:r>
              <a:rPr lang="en-US" dirty="0">
                <a:latin typeface="Arial"/>
                <a:cs typeface="Arial"/>
              </a:rPr>
              <a:t>• </a:t>
            </a:r>
            <a:r>
              <a:rPr lang="en-US" dirty="0" err="1" smtClean="0">
                <a:latin typeface="Arial"/>
                <a:cs typeface="Arial"/>
              </a:rPr>
              <a:t>Phân</a:t>
            </a:r>
            <a:r>
              <a:rPr lang="en-US" dirty="0" smtClean="0">
                <a:latin typeface="Arial"/>
                <a:cs typeface="Arial"/>
              </a:rPr>
              <a:t> </a:t>
            </a:r>
            <a:r>
              <a:rPr lang="en-US" dirty="0" err="1" smtClean="0">
                <a:latin typeface="Arial"/>
                <a:cs typeface="Arial"/>
              </a:rPr>
              <a:t>cấp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endParaRPr lang="en-US" dirty="0">
              <a:latin typeface="Arial"/>
              <a:cs typeface="Arial"/>
            </a:endParaRPr>
          </a:p>
          <a:p>
            <a:r>
              <a:rPr lang="en-US" dirty="0" smtClean="0">
                <a:latin typeface="Arial"/>
                <a:cs typeface="Arial"/>
              </a:rPr>
              <a:t>	– </a:t>
            </a:r>
            <a:r>
              <a:rPr lang="en-US" dirty="0" err="1" smtClean="0">
                <a:latin typeface="Arial"/>
                <a:cs typeface="Arial"/>
              </a:rPr>
              <a:t>Làm</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tạo</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lớn</a:t>
            </a:r>
            <a:r>
              <a:rPr lang="en-US" dirty="0" smtClean="0">
                <a:latin typeface="Arial"/>
                <a:cs typeface="Arial"/>
              </a:rPr>
              <a:t> </a:t>
            </a:r>
            <a:r>
              <a:rPr lang="en-US" dirty="0" err="1" smtClean="0">
                <a:latin typeface="Arial"/>
                <a:cs typeface="Arial"/>
              </a:rPr>
              <a:t>và</a:t>
            </a:r>
            <a:r>
              <a:rPr lang="en-US" dirty="0" smtClean="0">
                <a:latin typeface="Arial"/>
                <a:cs typeface="Arial"/>
              </a:rPr>
              <a:t> </a:t>
            </a:r>
            <a:r>
              <a:rPr lang="en-US" dirty="0" err="1" smtClean="0">
                <a:latin typeface="Arial"/>
                <a:cs typeface="Arial"/>
              </a:rPr>
              <a:t>nhanh</a:t>
            </a:r>
            <a:r>
              <a:rPr lang="en-US" dirty="0" smtClean="0">
                <a:latin typeface="Arial"/>
                <a:cs typeface="Arial"/>
              </a:rPr>
              <a:t>?</a:t>
            </a:r>
            <a:endParaRPr lang="en-US" dirty="0">
              <a:latin typeface="Arial"/>
              <a:cs typeface="Arial"/>
            </a:endParaRPr>
          </a:p>
          <a:p>
            <a:r>
              <a:rPr lang="en-US" dirty="0" smtClean="0">
                <a:latin typeface="Arial"/>
                <a:cs typeface="Arial"/>
              </a:rPr>
              <a:t>	– </a:t>
            </a:r>
            <a:r>
              <a:rPr lang="en-US" dirty="0" err="1" smtClean="0">
                <a:latin typeface="Arial"/>
                <a:cs typeface="Arial"/>
              </a:rPr>
              <a:t>Liên</a:t>
            </a:r>
            <a:r>
              <a:rPr lang="en-US" dirty="0" smtClean="0">
                <a:latin typeface="Arial"/>
                <a:cs typeface="Arial"/>
              </a:rPr>
              <a:t> </a:t>
            </a:r>
            <a:r>
              <a:rPr lang="en-US" dirty="0" err="1" smtClean="0">
                <a:latin typeface="Arial"/>
                <a:cs typeface="Arial"/>
              </a:rPr>
              <a:t>kết</a:t>
            </a:r>
            <a:r>
              <a:rPr lang="en-US" dirty="0" smtClean="0">
                <a:latin typeface="Arial"/>
                <a:cs typeface="Arial"/>
              </a:rPr>
              <a:t> SRAM, DRAM, </a:t>
            </a:r>
            <a:r>
              <a:rPr lang="en-US" dirty="0" err="1" smtClean="0">
                <a:latin typeface="Arial"/>
                <a:cs typeface="Arial"/>
              </a:rPr>
              <a:t>và</a:t>
            </a:r>
            <a:r>
              <a:rPr lang="en-US" dirty="0" smtClean="0">
                <a:latin typeface="Arial"/>
                <a:cs typeface="Arial"/>
              </a:rPr>
              <a:t> </a:t>
            </a:r>
            <a:r>
              <a:rPr lang="en-US" dirty="0" err="1" smtClean="0">
                <a:latin typeface="Arial"/>
                <a:cs typeface="Arial"/>
              </a:rPr>
              <a:t>đĩa</a:t>
            </a:r>
            <a:r>
              <a:rPr lang="en-US" dirty="0" smtClean="0">
                <a:latin typeface="Arial"/>
                <a:cs typeface="Arial"/>
              </a:rPr>
              <a:t> </a:t>
            </a:r>
            <a:r>
              <a:rPr lang="en-US" dirty="0" err="1" smtClean="0">
                <a:latin typeface="Arial"/>
                <a:cs typeface="Arial"/>
              </a:rPr>
              <a:t>cứng</a:t>
            </a:r>
            <a:endParaRPr lang="en-US" dirty="0">
              <a:latin typeface="Arial"/>
              <a:cs typeface="Arial"/>
            </a:endParaRPr>
          </a:p>
          <a:p>
            <a:r>
              <a:rPr lang="en-US" dirty="0">
                <a:latin typeface="Arial"/>
                <a:cs typeface="Arial"/>
              </a:rPr>
              <a:t>• </a:t>
            </a:r>
            <a:r>
              <a:rPr lang="en-US" dirty="0" smtClean="0">
                <a:latin typeface="Arial"/>
                <a:cs typeface="Arial"/>
              </a:rPr>
              <a:t>Caching </a:t>
            </a:r>
          </a:p>
          <a:p>
            <a:r>
              <a:rPr lang="en-US" dirty="0">
                <a:latin typeface="Arial"/>
                <a:cs typeface="Arial"/>
              </a:rPr>
              <a:t>	</a:t>
            </a:r>
            <a:r>
              <a:rPr lang="en-US" dirty="0" smtClean="0">
                <a:latin typeface="Arial"/>
                <a:cs typeface="Arial"/>
              </a:rPr>
              <a:t>– </a:t>
            </a:r>
            <a:r>
              <a:rPr lang="en-US" dirty="0" err="1" smtClean="0">
                <a:latin typeface="Arial"/>
                <a:cs typeface="Arial"/>
              </a:rPr>
              <a:t>Những</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nhỏ</a:t>
            </a:r>
            <a:r>
              <a:rPr lang="en-US" dirty="0" smtClean="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những</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quan</a:t>
            </a:r>
            <a:r>
              <a:rPr lang="en-US" dirty="0" smtClean="0">
                <a:latin typeface="Arial"/>
                <a:cs typeface="Arial"/>
              </a:rPr>
              <a:t> </a:t>
            </a:r>
            <a:r>
              <a:rPr lang="en-US" dirty="0" err="1" smtClean="0">
                <a:latin typeface="Arial"/>
                <a:cs typeface="Arial"/>
              </a:rPr>
              <a:t>trọng</a:t>
            </a:r>
            <a:endParaRPr lang="en-US" dirty="0">
              <a:latin typeface="Arial"/>
              <a:cs typeface="Arial"/>
            </a:endParaRPr>
          </a:p>
          <a:p>
            <a:r>
              <a:rPr lang="en-US" dirty="0" smtClean="0">
                <a:latin typeface="Arial"/>
                <a:cs typeface="Arial"/>
              </a:rPr>
              <a:t>	– </a:t>
            </a:r>
            <a:r>
              <a:rPr lang="en-US" dirty="0" err="1" smtClean="0">
                <a:latin typeface="Arial"/>
                <a:cs typeface="Arial"/>
              </a:rPr>
              <a:t>Ví</a:t>
            </a:r>
            <a:r>
              <a:rPr lang="en-US" dirty="0" smtClean="0">
                <a:latin typeface="Arial"/>
                <a:cs typeface="Arial"/>
              </a:rPr>
              <a:t> </a:t>
            </a:r>
            <a:r>
              <a:rPr lang="en-US" dirty="0" err="1" smtClean="0">
                <a:latin typeface="Arial"/>
                <a:cs typeface="Arial"/>
              </a:rPr>
              <a:t>dụ</a:t>
            </a:r>
            <a:endParaRPr lang="en-US" dirty="0">
              <a:latin typeface="Arial"/>
              <a:cs typeface="Arial"/>
            </a:endParaRPr>
          </a:p>
          <a:p>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cache </a:t>
            </a:r>
            <a:r>
              <a:rPr lang="en-US" dirty="0" err="1" smtClean="0">
                <a:latin typeface="Arial"/>
                <a:cs typeface="Arial"/>
              </a:rPr>
              <a:t>làm</a:t>
            </a:r>
            <a:r>
              <a:rPr lang="en-US" dirty="0" smtClean="0">
                <a:latin typeface="Arial"/>
                <a:cs typeface="Arial"/>
              </a:rPr>
              <a:t> </a:t>
            </a:r>
            <a:r>
              <a:rPr lang="en-US" dirty="0" err="1" smtClean="0">
                <a:latin typeface="Arial"/>
                <a:cs typeface="Arial"/>
              </a:rPr>
              <a:t>việc</a:t>
            </a:r>
            <a:r>
              <a:rPr lang="en-US" dirty="0" smtClean="0">
                <a:latin typeface="Arial"/>
                <a:cs typeface="Arial"/>
              </a:rPr>
              <a:t> </a:t>
            </a:r>
            <a:r>
              <a:rPr lang="en-US" dirty="0" err="1" smtClean="0">
                <a:latin typeface="Arial"/>
                <a:cs typeface="Arial"/>
              </a:rPr>
              <a:t>như</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a:t>
            </a:r>
            <a:endParaRPr lang="en-US" dirty="0">
              <a:latin typeface="Arial"/>
              <a:cs typeface="Arial"/>
            </a:endParaRPr>
          </a:p>
          <a:p>
            <a:r>
              <a:rPr lang="en-US" dirty="0" smtClean="0">
                <a:latin typeface="Arial"/>
                <a:cs typeface="Arial"/>
              </a:rPr>
              <a:t>	– </a:t>
            </a:r>
            <a:r>
              <a:rPr lang="en-US" dirty="0" err="1" smtClean="0">
                <a:latin typeface="Arial"/>
                <a:cs typeface="Arial"/>
              </a:rPr>
              <a:t>Các</a:t>
            </a:r>
            <a:r>
              <a:rPr lang="en-US" dirty="0" smtClean="0">
                <a:latin typeface="Arial"/>
                <a:cs typeface="Arial"/>
              </a:rPr>
              <a:t> </a:t>
            </a:r>
            <a:r>
              <a:rPr lang="en-US" dirty="0" err="1" smtClean="0">
                <a:latin typeface="Arial"/>
                <a:cs typeface="Arial"/>
              </a:rPr>
              <a:t>thẻ</a:t>
            </a:r>
            <a:r>
              <a:rPr lang="en-US" dirty="0" smtClean="0">
                <a:latin typeface="Arial"/>
                <a:cs typeface="Arial"/>
              </a:rPr>
              <a:t>: Tags</a:t>
            </a:r>
          </a:p>
          <a:p>
            <a:r>
              <a:rPr lang="en-US" dirty="0" smtClean="0">
                <a:latin typeface="Arial"/>
                <a:cs typeface="Arial"/>
              </a:rPr>
              <a:t>	– </a:t>
            </a:r>
            <a:r>
              <a:rPr lang="en-US" dirty="0" err="1" smtClean="0">
                <a:latin typeface="Arial"/>
                <a:cs typeface="Arial"/>
              </a:rPr>
              <a:t>Các</a:t>
            </a:r>
            <a:r>
              <a:rPr lang="en-US" dirty="0" smtClean="0">
                <a:latin typeface="Arial"/>
                <a:cs typeface="Arial"/>
              </a:rPr>
              <a:t> </a:t>
            </a:r>
            <a:r>
              <a:rPr lang="en-US" dirty="0" err="1" smtClean="0">
                <a:latin typeface="Arial"/>
                <a:cs typeface="Arial"/>
              </a:rPr>
              <a:t>khối</a:t>
            </a:r>
            <a:r>
              <a:rPr lang="en-US" dirty="0" smtClean="0">
                <a:latin typeface="Arial"/>
                <a:cs typeface="Arial"/>
              </a:rPr>
              <a:t>: Blocks (lines</a:t>
            </a:r>
            <a:r>
              <a:rPr lang="en-US" dirty="0">
                <a:latin typeface="Arial"/>
                <a:cs typeface="Arial"/>
              </a:rPr>
              <a:t>)</a:t>
            </a:r>
          </a:p>
          <a:p>
            <a:r>
              <a:rPr lang="en-US" dirty="0">
                <a:latin typeface="Arial"/>
                <a:cs typeface="Arial"/>
              </a:rPr>
              <a:t>• </a:t>
            </a:r>
            <a:r>
              <a:rPr lang="en-US" dirty="0" err="1" smtClean="0">
                <a:latin typeface="Arial"/>
                <a:cs typeface="Arial"/>
              </a:rPr>
              <a:t>Thực</a:t>
            </a:r>
            <a:r>
              <a:rPr lang="en-US" dirty="0" smtClean="0">
                <a:latin typeface="Arial"/>
                <a:cs typeface="Arial"/>
              </a:rPr>
              <a:t> </a:t>
            </a:r>
            <a:r>
              <a:rPr lang="en-US" dirty="0" err="1" smtClean="0">
                <a:latin typeface="Arial"/>
                <a:cs typeface="Arial"/>
              </a:rPr>
              <a:t>thi</a:t>
            </a:r>
            <a:endParaRPr lang="en-US" dirty="0" smtClean="0">
              <a:latin typeface="Arial"/>
              <a:cs typeface="Arial"/>
            </a:endParaRPr>
          </a:p>
          <a:p>
            <a:r>
              <a:rPr lang="en-US" dirty="0" smtClean="0">
                <a:latin typeface="Arial"/>
                <a:cs typeface="Arial"/>
              </a:rPr>
              <a:t>	– 3 </a:t>
            </a:r>
            <a:r>
              <a:rPr lang="en-US" dirty="0" err="1" smtClean="0">
                <a:latin typeface="Arial"/>
                <a:cs typeface="Arial"/>
              </a:rPr>
              <a:t>loại</a:t>
            </a:r>
            <a:r>
              <a:rPr lang="en-US" dirty="0">
                <a:latin typeface="Arial"/>
                <a:cs typeface="Arial"/>
              </a:rPr>
              <a:t> </a:t>
            </a:r>
            <a:r>
              <a:rPr lang="en-US" dirty="0" smtClean="0">
                <a:latin typeface="Arial"/>
                <a:cs typeface="Arial"/>
              </a:rPr>
              <a:t>cache: </a:t>
            </a:r>
            <a:r>
              <a:rPr lang="en-US" dirty="0" err="1" smtClean="0">
                <a:latin typeface="Arial"/>
                <a:cs typeface="Arial"/>
              </a:rPr>
              <a:t>kết</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toàn</a:t>
            </a:r>
            <a:r>
              <a:rPr lang="en-US" dirty="0" smtClean="0">
                <a:latin typeface="Arial"/>
                <a:cs typeface="Arial"/>
              </a:rPr>
              <a:t> </a:t>
            </a:r>
            <a:r>
              <a:rPr lang="en-US" dirty="0" err="1" smtClean="0">
                <a:latin typeface="Arial"/>
                <a:cs typeface="Arial"/>
              </a:rPr>
              <a:t>phần</a:t>
            </a:r>
            <a:r>
              <a:rPr lang="en-US" dirty="0" smtClean="0">
                <a:latin typeface="Arial"/>
                <a:cs typeface="Arial"/>
              </a:rPr>
              <a:t> (Fully‐associative), </a:t>
            </a:r>
            <a:r>
              <a:rPr lang="en-US" dirty="0" err="1" smtClean="0">
                <a:latin typeface="Arial"/>
                <a:cs typeface="Arial"/>
              </a:rPr>
              <a:t>kết</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theo</a:t>
            </a:r>
            <a:r>
              <a:rPr lang="en-US" dirty="0" smtClean="0">
                <a:latin typeface="Arial"/>
                <a:cs typeface="Arial"/>
              </a:rPr>
              <a:t> </a:t>
            </a:r>
            <a:r>
              <a:rPr lang="en-US" dirty="0" err="1" smtClean="0">
                <a:latin typeface="Arial"/>
                <a:cs typeface="Arial"/>
              </a:rPr>
              <a:t>tập</a:t>
            </a:r>
            <a:r>
              <a:rPr lang="en-US" dirty="0" smtClean="0">
                <a:latin typeface="Arial"/>
                <a:cs typeface="Arial"/>
              </a:rPr>
              <a:t> </a:t>
            </a:r>
            <a:r>
              <a:rPr lang="en-US" dirty="0" err="1" smtClean="0">
                <a:latin typeface="Arial"/>
                <a:cs typeface="Arial"/>
              </a:rPr>
              <a:t>hợp</a:t>
            </a:r>
            <a:r>
              <a:rPr lang="en-US" dirty="0" smtClean="0">
                <a:latin typeface="Arial"/>
                <a:cs typeface="Arial"/>
              </a:rPr>
              <a:t> (set‐associative), </a:t>
            </a:r>
            <a:r>
              <a:rPr lang="en-US" dirty="0" err="1" smtClean="0">
                <a:latin typeface="Arial"/>
                <a:cs typeface="Arial"/>
              </a:rPr>
              <a:t>ánh</a:t>
            </a:r>
            <a:r>
              <a:rPr lang="en-US" dirty="0" smtClean="0">
                <a:latin typeface="Arial"/>
                <a:cs typeface="Arial"/>
              </a:rPr>
              <a:t> </a:t>
            </a:r>
            <a:r>
              <a:rPr lang="en-US" dirty="0" err="1" smtClean="0">
                <a:latin typeface="Arial"/>
                <a:cs typeface="Arial"/>
              </a:rPr>
              <a:t>xạ</a:t>
            </a:r>
            <a:r>
              <a:rPr lang="en-US" dirty="0" smtClean="0">
                <a:latin typeface="Arial"/>
                <a:cs typeface="Arial"/>
              </a:rPr>
              <a:t> </a:t>
            </a:r>
            <a:r>
              <a:rPr lang="en-US" dirty="0" err="1" smtClean="0">
                <a:latin typeface="Arial"/>
                <a:cs typeface="Arial"/>
              </a:rPr>
              <a:t>trực</a:t>
            </a:r>
            <a:r>
              <a:rPr lang="en-US" dirty="0" smtClean="0">
                <a:latin typeface="Arial"/>
                <a:cs typeface="Arial"/>
              </a:rPr>
              <a:t> </a:t>
            </a:r>
            <a:r>
              <a:rPr lang="en-US" dirty="0" err="1" smtClean="0">
                <a:latin typeface="Arial"/>
                <a:cs typeface="Arial"/>
              </a:rPr>
              <a:t>tiếp</a:t>
            </a:r>
            <a:r>
              <a:rPr lang="en-US" dirty="0" smtClean="0">
                <a:latin typeface="Arial"/>
                <a:cs typeface="Arial"/>
              </a:rPr>
              <a:t> (direct‐mapped) </a:t>
            </a:r>
          </a:p>
          <a:p>
            <a:endParaRPr lang="en-US" dirty="0" smtClean="0">
              <a:latin typeface="Arial"/>
              <a:cs typeface="Arial"/>
            </a:endParaRPr>
          </a:p>
          <a:p>
            <a:r>
              <a:rPr lang="en-US" dirty="0" smtClean="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endParaRPr lang="en-US" dirty="0">
              <a:latin typeface="Arial"/>
              <a:cs typeface="Arial"/>
            </a:endParaRPr>
          </a:p>
        </p:txBody>
      </p:sp>
    </p:spTree>
    <p:extLst>
      <p:ext uri="{BB962C8B-B14F-4D97-AF65-F5344CB8AC3E}">
        <p14:creationId xmlns:p14="http://schemas.microsoft.com/office/powerpoint/2010/main" val="6409539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91401" cy="1143000"/>
          </a:xfrm>
        </p:spPr>
        <p:txBody>
          <a:bodyPr/>
          <a:lstStyle/>
          <a:p>
            <a:r>
              <a:rPr lang="en-US" b="1" dirty="0" smtClean="0"/>
              <a:t>Example: caching instructions</a:t>
            </a:r>
            <a:endParaRPr 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37" y="2209800"/>
            <a:ext cx="859155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982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15201" cy="1143000"/>
          </a:xfrm>
        </p:spPr>
        <p:txBody>
          <a:bodyPr/>
          <a:lstStyle/>
          <a:p>
            <a:r>
              <a:rPr lang="en-US" b="1" dirty="0" smtClean="0"/>
              <a:t>Example: caching instructions</a:t>
            </a:r>
            <a:endParaRPr lang="en-US" b="1"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0" y="2133600"/>
            <a:ext cx="4199882" cy="417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255974"/>
            <a:ext cx="4056382" cy="349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3422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Arial" panose="020B0604020202020204" pitchFamily="34" charset="0"/>
                <a:cs typeface="Arial" panose="020B0604020202020204" pitchFamily="34" charset="0"/>
              </a:rPr>
              <a:t>Cache </a:t>
            </a:r>
            <a:r>
              <a:rPr lang="en-US" b="1" dirty="0" err="1" smtClean="0">
                <a:latin typeface="Arial" panose="020B0604020202020204" pitchFamily="34" charset="0"/>
                <a:cs typeface="Arial" panose="020B0604020202020204" pitchFamily="34" charset="0"/>
              </a:rPr>
              <a:t>làm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việc</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như</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thế</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nào</a:t>
            </a:r>
            <a:r>
              <a:rPr lang="en-US" b="1"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lnSpcReduction="10000"/>
          </a:bodyPr>
          <a:lstStyle/>
          <a:p>
            <a:r>
              <a:rPr lang="en-US" dirty="0" err="1" smtClean="0"/>
              <a:t>Trả</a:t>
            </a:r>
            <a:r>
              <a:rPr lang="en-US" dirty="0" smtClean="0"/>
              <a:t> </a:t>
            </a:r>
            <a:r>
              <a:rPr lang="en-US" dirty="0" err="1" smtClean="0"/>
              <a:t>lời</a:t>
            </a:r>
            <a:r>
              <a:rPr lang="en-US" dirty="0" smtClean="0"/>
              <a:t> </a:t>
            </a:r>
            <a:r>
              <a:rPr lang="en-US" dirty="0" err="1" smtClean="0"/>
              <a:t>các</a:t>
            </a:r>
            <a:r>
              <a:rPr lang="en-US" dirty="0" smtClean="0"/>
              <a:t> </a:t>
            </a:r>
            <a:r>
              <a:rPr lang="en-US" dirty="0" err="1" smtClean="0"/>
              <a:t>câu</a:t>
            </a:r>
            <a:r>
              <a:rPr lang="en-US" dirty="0" smtClean="0"/>
              <a:t> </a:t>
            </a:r>
            <a:r>
              <a:rPr lang="en-US" dirty="0" err="1" smtClean="0"/>
              <a:t>hỏi</a:t>
            </a:r>
            <a:r>
              <a:rPr lang="en-US" dirty="0" smtClean="0"/>
              <a:t> </a:t>
            </a:r>
            <a:r>
              <a:rPr lang="en-US" dirty="0" err="1" smtClean="0"/>
              <a:t>sau</a:t>
            </a:r>
            <a:r>
              <a:rPr lang="en-US" dirty="0" smtClean="0"/>
              <a:t>: </a:t>
            </a:r>
          </a:p>
          <a:p>
            <a:pPr marL="514350" indent="-514350">
              <a:buAutoNum type="arabicPeriod"/>
            </a:pPr>
            <a:r>
              <a:rPr lang="en-US" dirty="0" err="1" smtClean="0"/>
              <a:t>Sắp</a:t>
            </a:r>
            <a:r>
              <a:rPr lang="en-US" dirty="0" smtClean="0"/>
              <a:t> </a:t>
            </a:r>
            <a:r>
              <a:rPr lang="en-US" dirty="0" err="1" smtClean="0"/>
              <a:t>xếp</a:t>
            </a:r>
            <a:r>
              <a:rPr lang="en-US" dirty="0" smtClean="0"/>
              <a:t> </a:t>
            </a:r>
            <a:r>
              <a:rPr lang="en-US" dirty="0" err="1" smtClean="0"/>
              <a:t>khối</a:t>
            </a:r>
            <a:r>
              <a:rPr lang="en-US" dirty="0" smtClean="0"/>
              <a:t> </a:t>
            </a:r>
            <a:r>
              <a:rPr lang="en-US" dirty="0" err="1" smtClean="0"/>
              <a:t>trong</a:t>
            </a:r>
            <a:r>
              <a:rPr lang="en-US" dirty="0" smtClean="0"/>
              <a:t> cache </a:t>
            </a:r>
            <a:r>
              <a:rPr lang="en-US" dirty="0" err="1" smtClean="0"/>
              <a:t>như</a:t>
            </a:r>
            <a:r>
              <a:rPr lang="en-US" dirty="0" smtClean="0"/>
              <a:t> </a:t>
            </a:r>
            <a:r>
              <a:rPr lang="en-US" dirty="0" err="1" smtClean="0"/>
              <a:t>thế</a:t>
            </a:r>
            <a:r>
              <a:rPr lang="en-US" dirty="0" smtClean="0"/>
              <a:t> </a:t>
            </a:r>
            <a:r>
              <a:rPr lang="en-US" dirty="0" err="1" smtClean="0"/>
              <a:t>nào</a:t>
            </a:r>
            <a:r>
              <a:rPr lang="en-US" dirty="0" smtClean="0"/>
              <a:t>?</a:t>
            </a:r>
          </a:p>
          <a:p>
            <a:pPr marL="514350" indent="-514350">
              <a:buAutoNum type="arabicPeriod"/>
            </a:pPr>
            <a:r>
              <a:rPr lang="en-US" dirty="0" err="1" smtClean="0"/>
              <a:t>Làm</a:t>
            </a:r>
            <a:r>
              <a:rPr lang="en-US" dirty="0" smtClean="0"/>
              <a:t> </a:t>
            </a:r>
            <a:r>
              <a:rPr lang="en-US" dirty="0" err="1" smtClean="0"/>
              <a:t>thế</a:t>
            </a:r>
            <a:r>
              <a:rPr lang="en-US" dirty="0" smtClean="0"/>
              <a:t> </a:t>
            </a:r>
            <a:r>
              <a:rPr lang="en-US" dirty="0" err="1" smtClean="0"/>
              <a:t>nào</a:t>
            </a:r>
            <a:r>
              <a:rPr lang="en-US" dirty="0" smtClean="0"/>
              <a:t> </a:t>
            </a:r>
            <a:r>
              <a:rPr lang="en-US" dirty="0" err="1" smtClean="0"/>
              <a:t>để</a:t>
            </a:r>
            <a:r>
              <a:rPr lang="en-US" dirty="0" smtClean="0"/>
              <a:t> </a:t>
            </a:r>
            <a:r>
              <a:rPr lang="en-US" dirty="0" err="1" smtClean="0"/>
              <a:t>biết</a:t>
            </a:r>
            <a:r>
              <a:rPr lang="en-US" dirty="0" smtClean="0"/>
              <a:t> </a:t>
            </a:r>
            <a:r>
              <a:rPr lang="en-US" dirty="0" err="1" smtClean="0"/>
              <a:t>sự</a:t>
            </a:r>
            <a:r>
              <a:rPr lang="en-US" dirty="0" smtClean="0"/>
              <a:t> </a:t>
            </a:r>
            <a:r>
              <a:rPr lang="en-US" dirty="0" err="1" smtClean="0"/>
              <a:t>hiện</a:t>
            </a:r>
            <a:r>
              <a:rPr lang="en-US" dirty="0" smtClean="0"/>
              <a:t> </a:t>
            </a:r>
            <a:r>
              <a:rPr lang="en-US" dirty="0" err="1" smtClean="0"/>
              <a:t>diện</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khối</a:t>
            </a:r>
            <a:r>
              <a:rPr lang="en-US" dirty="0" smtClean="0"/>
              <a:t> </a:t>
            </a:r>
            <a:r>
              <a:rPr lang="en-US" dirty="0" err="1" smtClean="0"/>
              <a:t>trong</a:t>
            </a:r>
            <a:r>
              <a:rPr lang="en-US" dirty="0" smtClean="0"/>
              <a:t> cache – </a:t>
            </a:r>
            <a:r>
              <a:rPr lang="en-US" dirty="0" err="1" smtClean="0"/>
              <a:t>tìm</a:t>
            </a:r>
            <a:r>
              <a:rPr lang="en-US" dirty="0" smtClean="0"/>
              <a:t> </a:t>
            </a:r>
            <a:r>
              <a:rPr lang="en-US" dirty="0" err="1" smtClean="0"/>
              <a:t>kiếm</a:t>
            </a:r>
            <a:r>
              <a:rPr lang="en-US" dirty="0" smtClean="0"/>
              <a:t> </a:t>
            </a:r>
            <a:r>
              <a:rPr lang="en-US" dirty="0" err="1" smtClean="0"/>
              <a:t>và</a:t>
            </a:r>
            <a:r>
              <a:rPr lang="en-US" dirty="0" smtClean="0"/>
              <a:t> </a:t>
            </a:r>
            <a:r>
              <a:rPr lang="en-US" dirty="0" err="1" smtClean="0"/>
              <a:t>nhận</a:t>
            </a:r>
            <a:r>
              <a:rPr lang="en-US" dirty="0" smtClean="0"/>
              <a:t> </a:t>
            </a:r>
            <a:r>
              <a:rPr lang="en-US" dirty="0" err="1" smtClean="0"/>
              <a:t>diện</a:t>
            </a:r>
            <a:r>
              <a:rPr lang="en-US" dirty="0" smtClean="0"/>
              <a:t> cache.</a:t>
            </a:r>
          </a:p>
          <a:p>
            <a:pPr marL="514350" indent="-514350">
              <a:buAutoNum type="arabicPeriod"/>
            </a:pPr>
            <a:r>
              <a:rPr lang="en-US" dirty="0" err="1" smtClean="0"/>
              <a:t>Khối</a:t>
            </a:r>
            <a:r>
              <a:rPr lang="en-US" dirty="0" smtClean="0"/>
              <a:t> </a:t>
            </a:r>
            <a:r>
              <a:rPr lang="en-US" dirty="0" err="1" smtClean="0"/>
              <a:t>nào</a:t>
            </a:r>
            <a:r>
              <a:rPr lang="en-US" dirty="0" smtClean="0"/>
              <a:t> </a:t>
            </a:r>
            <a:r>
              <a:rPr lang="en-US" dirty="0" err="1" smtClean="0"/>
              <a:t>được</a:t>
            </a:r>
            <a:r>
              <a:rPr lang="en-US" dirty="0" smtClean="0"/>
              <a:t> </a:t>
            </a:r>
            <a:r>
              <a:rPr lang="en-US" dirty="0" err="1" smtClean="0"/>
              <a:t>thay</a:t>
            </a:r>
            <a:r>
              <a:rPr lang="en-US" dirty="0" smtClean="0"/>
              <a:t> </a:t>
            </a:r>
            <a:r>
              <a:rPr lang="en-US" dirty="0" err="1" smtClean="0"/>
              <a:t>thế</a:t>
            </a:r>
            <a:r>
              <a:rPr lang="en-US" dirty="0" smtClean="0"/>
              <a:t> </a:t>
            </a:r>
            <a:r>
              <a:rPr lang="en-US" dirty="0" err="1" smtClean="0"/>
              <a:t>trong</a:t>
            </a:r>
            <a:r>
              <a:rPr lang="en-US" dirty="0" smtClean="0"/>
              <a:t> </a:t>
            </a:r>
            <a:r>
              <a:rPr lang="en-US" dirty="0" err="1" smtClean="0"/>
              <a:t>trường</a:t>
            </a:r>
            <a:r>
              <a:rPr lang="en-US" dirty="0" smtClean="0"/>
              <a:t> </a:t>
            </a:r>
            <a:r>
              <a:rPr lang="en-US" dirty="0" err="1" smtClean="0"/>
              <a:t>hợp</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cache </a:t>
            </a:r>
            <a:r>
              <a:rPr lang="en-US" dirty="0" err="1" smtClean="0"/>
              <a:t>thất</a:t>
            </a:r>
            <a:r>
              <a:rPr lang="en-US" dirty="0" smtClean="0"/>
              <a:t> </a:t>
            </a:r>
            <a:r>
              <a:rPr lang="en-US" dirty="0" err="1" smtClean="0"/>
              <a:t>bại</a:t>
            </a:r>
            <a:r>
              <a:rPr lang="en-US" dirty="0" smtClean="0"/>
              <a:t>.</a:t>
            </a:r>
          </a:p>
          <a:p>
            <a:pPr marL="514350" indent="-514350">
              <a:buAutoNum type="arabicPeriod"/>
            </a:pPr>
            <a:r>
              <a:rPr lang="en-US" dirty="0" err="1" smtClean="0"/>
              <a:t>Ghi</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 </a:t>
            </a:r>
            <a:r>
              <a:rPr lang="en-US" dirty="0" err="1" smtClean="0"/>
              <a:t>ghi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a:t>
            </a:r>
            <a:r>
              <a:rPr lang="en-US" dirty="0" err="1" smtClean="0"/>
              <a:t>như</a:t>
            </a:r>
            <a:r>
              <a:rPr lang="en-US" dirty="0" smtClean="0"/>
              <a:t> </a:t>
            </a:r>
            <a:r>
              <a:rPr lang="en-US" dirty="0" err="1" smtClean="0"/>
              <a:t>thế</a:t>
            </a:r>
            <a:r>
              <a:rPr lang="en-US" dirty="0" smtClean="0"/>
              <a:t> </a:t>
            </a:r>
            <a:r>
              <a:rPr lang="en-US" dirty="0" err="1" smtClean="0"/>
              <a:t>nào</a:t>
            </a:r>
            <a:r>
              <a:rPr lang="en-US" dirty="0"/>
              <a:t> </a:t>
            </a:r>
            <a:r>
              <a:rPr lang="en-US" dirty="0" smtClean="0"/>
              <a:t>-&gt; </a:t>
            </a:r>
            <a:r>
              <a:rPr lang="en-US" dirty="0" err="1" smtClean="0"/>
              <a:t>chiến</a:t>
            </a:r>
            <a:r>
              <a:rPr lang="en-US" dirty="0" smtClean="0"/>
              <a:t> </a:t>
            </a:r>
            <a:r>
              <a:rPr lang="en-US" dirty="0" err="1" smtClean="0"/>
              <a:t>thuật</a:t>
            </a:r>
            <a:r>
              <a:rPr lang="en-US" dirty="0" smtClean="0"/>
              <a:t> </a:t>
            </a:r>
            <a:r>
              <a:rPr lang="en-US" dirty="0" err="1" smtClean="0"/>
              <a:t>ghi</a:t>
            </a:r>
            <a:r>
              <a:rPr lang="en-US" dirty="0" smtClean="0"/>
              <a:t>.</a:t>
            </a:r>
            <a:endParaRPr lang="en-US" dirty="0"/>
          </a:p>
        </p:txBody>
      </p:sp>
    </p:spTree>
    <p:extLst>
      <p:ext uri="{BB962C8B-B14F-4D97-AF65-F5344CB8AC3E}">
        <p14:creationId xmlns:p14="http://schemas.microsoft.com/office/powerpoint/2010/main" val="25533356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001001" cy="1143000"/>
          </a:xfrm>
        </p:spPr>
        <p:txBody>
          <a:bodyPr>
            <a:normAutofit/>
          </a:bodyPr>
          <a:lstStyle/>
          <a:p>
            <a:r>
              <a:rPr lang="en-US" b="1" dirty="0" smtClean="0">
                <a:latin typeface="Arial" panose="020B0604020202020204" pitchFamily="34" charset="0"/>
                <a:cs typeface="Arial" panose="020B0604020202020204" pitchFamily="34" charset="0"/>
              </a:rPr>
              <a:t>Cache </a:t>
            </a:r>
            <a:r>
              <a:rPr lang="en-US" b="1" dirty="0" err="1" smtClean="0">
                <a:latin typeface="Arial" panose="020B0604020202020204" pitchFamily="34" charset="0"/>
                <a:cs typeface="Arial" panose="020B0604020202020204" pitchFamily="34" charset="0"/>
              </a:rPr>
              <a:t>làm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việc</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như</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thế</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nào</a:t>
            </a:r>
            <a:r>
              <a:rPr lang="en-US" b="1"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590800"/>
            <a:ext cx="4199889" cy="4219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2195945"/>
            <a:ext cx="4572000" cy="4278094"/>
          </a:xfrm>
          <a:prstGeom prst="rect">
            <a:avLst/>
          </a:prstGeom>
        </p:spPr>
        <p:txBody>
          <a:bodyPr>
            <a:spAutoFit/>
          </a:bodyPr>
          <a:lstStyle/>
          <a:p>
            <a:r>
              <a:rPr lang="en-US" sz="1600" dirty="0">
                <a:latin typeface="Arial"/>
                <a:cs typeface="Arial"/>
              </a:rPr>
              <a:t>• </a:t>
            </a:r>
            <a:r>
              <a:rPr lang="en-US" sz="1600" b="1" dirty="0" err="1" smtClean="0">
                <a:latin typeface="Arial"/>
                <a:cs typeface="Arial"/>
              </a:rPr>
              <a:t>Bộ</a:t>
            </a:r>
            <a:r>
              <a:rPr lang="en-US" sz="1600" b="1" dirty="0" smtClean="0">
                <a:latin typeface="Arial"/>
                <a:cs typeface="Arial"/>
              </a:rPr>
              <a:t> </a:t>
            </a:r>
            <a:r>
              <a:rPr lang="en-US" sz="1600" b="1" dirty="0" err="1" smtClean="0">
                <a:latin typeface="Arial"/>
                <a:cs typeface="Arial"/>
              </a:rPr>
              <a:t>nhớ</a:t>
            </a:r>
            <a:r>
              <a:rPr lang="en-US" sz="1600" b="1" dirty="0" smtClean="0">
                <a:latin typeface="Arial"/>
                <a:cs typeface="Arial"/>
              </a:rPr>
              <a:t> </a:t>
            </a:r>
            <a:r>
              <a:rPr lang="en-US" sz="1600" b="1" dirty="0" err="1" smtClean="0">
                <a:latin typeface="Arial"/>
                <a:cs typeface="Arial"/>
              </a:rPr>
              <a:t>kết</a:t>
            </a:r>
            <a:r>
              <a:rPr lang="en-US" sz="1600" b="1" dirty="0" smtClean="0">
                <a:latin typeface="Arial"/>
                <a:cs typeface="Arial"/>
              </a:rPr>
              <a:t> </a:t>
            </a:r>
            <a:r>
              <a:rPr lang="en-US" sz="1600" b="1" dirty="0" err="1" smtClean="0">
                <a:latin typeface="Arial"/>
                <a:cs typeface="Arial"/>
              </a:rPr>
              <a:t>hợp</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trữ</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thẻ</a:t>
            </a:r>
            <a:r>
              <a:rPr lang="en-US" sz="1600" dirty="0" smtClean="0">
                <a:latin typeface="Arial"/>
                <a:cs typeface="Arial"/>
              </a:rPr>
              <a:t> (</a:t>
            </a:r>
            <a:r>
              <a:rPr lang="en-US" sz="1600" b="1" dirty="0" smtClean="0">
                <a:latin typeface="Arial"/>
                <a:cs typeface="Arial"/>
              </a:rPr>
              <a:t>tag) </a:t>
            </a:r>
            <a:r>
              <a:rPr lang="en-US" sz="1600" b="1" dirty="0" err="1" smtClean="0">
                <a:latin typeface="Arial"/>
                <a:cs typeface="Arial"/>
              </a:rPr>
              <a:t>để</a:t>
            </a:r>
            <a:r>
              <a:rPr lang="en-US" sz="1600" b="1" dirty="0" smtClean="0">
                <a:latin typeface="Arial"/>
                <a:cs typeface="Arial"/>
              </a:rPr>
              <a:t> </a:t>
            </a:r>
            <a:r>
              <a:rPr lang="en-US" sz="1600" b="1" dirty="0" err="1" smtClean="0">
                <a:latin typeface="Arial"/>
                <a:cs typeface="Arial"/>
              </a:rPr>
              <a:t>chỉ</a:t>
            </a:r>
            <a:r>
              <a:rPr lang="en-US" sz="1600" b="1" dirty="0" smtClean="0">
                <a:latin typeface="Arial"/>
                <a:cs typeface="Arial"/>
              </a:rPr>
              <a:t> </a:t>
            </a:r>
            <a:r>
              <a:rPr lang="en-US" sz="1600" b="1" dirty="0" err="1" smtClean="0">
                <a:latin typeface="Arial"/>
                <a:cs typeface="Arial"/>
              </a:rPr>
              <a:t>ra</a:t>
            </a:r>
            <a:r>
              <a:rPr lang="en-US" sz="1600" b="1" dirty="0" smtClean="0">
                <a:latin typeface="Arial"/>
                <a:cs typeface="Arial"/>
              </a:rPr>
              <a:t> </a:t>
            </a:r>
            <a:r>
              <a:rPr lang="en-US" sz="1600" b="1" dirty="0" err="1" smtClean="0">
                <a:latin typeface="Arial"/>
                <a:cs typeface="Arial"/>
              </a:rPr>
              <a:t>định</a:t>
            </a:r>
            <a:r>
              <a:rPr lang="en-US" sz="1600" b="1" dirty="0" smtClean="0">
                <a:latin typeface="Arial"/>
                <a:cs typeface="Arial"/>
              </a:rPr>
              <a:t> </a:t>
            </a:r>
            <a:r>
              <a:rPr lang="en-US" sz="1600" b="1" dirty="0" err="1" smtClean="0">
                <a:latin typeface="Arial"/>
                <a:cs typeface="Arial"/>
              </a:rPr>
              <a:t>vị</a:t>
            </a:r>
            <a:r>
              <a:rPr lang="en-US" sz="1600" b="1" dirty="0" smtClean="0">
                <a:latin typeface="Arial"/>
                <a:cs typeface="Arial"/>
              </a:rPr>
              <a:t> </a:t>
            </a:r>
            <a:r>
              <a:rPr lang="en-US" sz="1600" b="1" dirty="0" err="1" smtClean="0">
                <a:latin typeface="Arial"/>
                <a:cs typeface="Arial"/>
              </a:rPr>
              <a:t>bộ</a:t>
            </a:r>
            <a:r>
              <a:rPr lang="en-US" sz="1600" b="1" dirty="0" smtClean="0">
                <a:latin typeface="Arial"/>
                <a:cs typeface="Arial"/>
              </a:rPr>
              <a:t> </a:t>
            </a:r>
            <a:r>
              <a:rPr lang="en-US" sz="1600" b="1" dirty="0" err="1" smtClean="0">
                <a:latin typeface="Arial"/>
                <a:cs typeface="Arial"/>
              </a:rPr>
              <a:t>nhớ</a:t>
            </a:r>
            <a:r>
              <a:rPr lang="en-US" sz="1600" b="1" dirty="0" smtClean="0">
                <a:latin typeface="Arial"/>
                <a:cs typeface="Arial"/>
              </a:rPr>
              <a:t> </a:t>
            </a:r>
            <a:r>
              <a:rPr lang="en-US" sz="1600" b="1" dirty="0" err="1" smtClean="0">
                <a:latin typeface="Arial"/>
                <a:cs typeface="Arial"/>
              </a:rPr>
              <a:t>trong</a:t>
            </a:r>
            <a:r>
              <a:rPr lang="en-US" sz="1600" b="1" dirty="0" smtClean="0">
                <a:latin typeface="Arial"/>
                <a:cs typeface="Arial"/>
              </a:rPr>
              <a:t> cache.</a:t>
            </a:r>
          </a:p>
          <a:p>
            <a:pPr lvl="1"/>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thẻ</a:t>
            </a:r>
            <a:r>
              <a:rPr lang="en-US" sz="1600" dirty="0" smtClean="0">
                <a:latin typeface="Arial"/>
                <a:cs typeface="Arial"/>
              </a:rPr>
              <a:t> (</a:t>
            </a:r>
            <a:r>
              <a:rPr lang="en-US" sz="1600" b="1" dirty="0" smtClean="0">
                <a:latin typeface="Arial"/>
                <a:cs typeface="Arial"/>
              </a:rPr>
              <a:t>tag) </a:t>
            </a:r>
            <a:r>
              <a:rPr lang="en-US" sz="1600" b="1" dirty="0" err="1" smtClean="0">
                <a:latin typeface="Arial"/>
                <a:cs typeface="Arial"/>
              </a:rPr>
              <a:t>là</a:t>
            </a:r>
            <a:r>
              <a:rPr lang="en-US" sz="1600" b="1" dirty="0" smtClean="0">
                <a:latin typeface="Arial"/>
                <a:cs typeface="Arial"/>
              </a:rPr>
              <a:t> </a:t>
            </a:r>
            <a:r>
              <a:rPr lang="en-US" sz="1600" b="1" dirty="0" err="1" smtClean="0">
                <a:latin typeface="Arial"/>
                <a:cs typeface="Arial"/>
              </a:rPr>
              <a:t>địa</a:t>
            </a:r>
            <a:r>
              <a:rPr lang="en-US" sz="1600" b="1" dirty="0" smtClean="0">
                <a:latin typeface="Arial"/>
                <a:cs typeface="Arial"/>
              </a:rPr>
              <a:t> </a:t>
            </a:r>
            <a:r>
              <a:rPr lang="en-US" sz="1600" b="1" dirty="0" err="1" smtClean="0">
                <a:latin typeface="Arial"/>
                <a:cs typeface="Arial"/>
              </a:rPr>
              <a:t>chỉ</a:t>
            </a:r>
            <a:r>
              <a:rPr lang="en-US" sz="1600" b="1" dirty="0" smtClean="0">
                <a:latin typeface="Arial"/>
                <a:cs typeface="Arial"/>
              </a:rPr>
              <a:t> </a:t>
            </a:r>
            <a:r>
              <a:rPr lang="en-US" sz="1600" b="1" dirty="0" err="1" smtClean="0">
                <a:latin typeface="Arial"/>
                <a:cs typeface="Arial"/>
              </a:rPr>
              <a:t>hoặc</a:t>
            </a:r>
            <a:r>
              <a:rPr lang="en-US" sz="1600" b="1" dirty="0" smtClean="0">
                <a:latin typeface="Arial"/>
                <a:cs typeface="Arial"/>
              </a:rPr>
              <a:t> </a:t>
            </a:r>
            <a:r>
              <a:rPr lang="en-US" sz="1600" b="1" dirty="0" err="1" smtClean="0">
                <a:latin typeface="Arial"/>
                <a:cs typeface="Arial"/>
              </a:rPr>
              <a:t>một</a:t>
            </a:r>
            <a:r>
              <a:rPr lang="en-US" sz="1600" b="1" dirty="0" smtClean="0">
                <a:latin typeface="Arial"/>
                <a:cs typeface="Arial"/>
              </a:rPr>
              <a:t> </a:t>
            </a:r>
            <a:r>
              <a:rPr lang="en-US" sz="1600" b="1" dirty="0" err="1" smtClean="0">
                <a:latin typeface="Arial"/>
                <a:cs typeface="Arial"/>
              </a:rPr>
              <a:t>phần</a:t>
            </a:r>
            <a:r>
              <a:rPr lang="en-US" sz="1600" b="1" dirty="0" smtClean="0">
                <a:latin typeface="Arial"/>
                <a:cs typeface="Arial"/>
              </a:rPr>
              <a:t> </a:t>
            </a:r>
            <a:r>
              <a:rPr lang="en-US" sz="1600" b="1" dirty="0" err="1" smtClean="0">
                <a:latin typeface="Arial"/>
                <a:cs typeface="Arial"/>
              </a:rPr>
              <a:t>địa</a:t>
            </a:r>
            <a:r>
              <a:rPr lang="en-US" sz="1600" b="1" dirty="0" smtClean="0">
                <a:latin typeface="Arial"/>
                <a:cs typeface="Arial"/>
              </a:rPr>
              <a:t> </a:t>
            </a:r>
            <a:r>
              <a:rPr lang="en-US" sz="1600" b="1" dirty="0" err="1" smtClean="0">
                <a:latin typeface="Arial"/>
                <a:cs typeface="Arial"/>
              </a:rPr>
              <a:t>chỉ</a:t>
            </a:r>
            <a:r>
              <a:rPr lang="en-US" sz="1600" b="1" dirty="0" smtClean="0">
                <a:latin typeface="Arial"/>
                <a:cs typeface="Arial"/>
              </a:rPr>
              <a:t> </a:t>
            </a:r>
            <a:r>
              <a:rPr lang="en-US" sz="1600" b="1" dirty="0" err="1" smtClean="0">
                <a:latin typeface="Arial"/>
                <a:cs typeface="Arial"/>
              </a:rPr>
              <a:t>của</a:t>
            </a:r>
            <a:r>
              <a:rPr lang="en-US" sz="1600" b="1" dirty="0" smtClean="0">
                <a:latin typeface="Arial"/>
                <a:cs typeface="Arial"/>
              </a:rPr>
              <a:t> </a:t>
            </a:r>
            <a:r>
              <a:rPr lang="en-US" sz="1600" b="1" dirty="0" err="1" smtClean="0">
                <a:latin typeface="Arial"/>
                <a:cs typeface="Arial"/>
              </a:rPr>
              <a:t>dữ</a:t>
            </a:r>
            <a:r>
              <a:rPr lang="en-US" sz="1600" b="1" dirty="0" smtClean="0">
                <a:latin typeface="Arial"/>
                <a:cs typeface="Arial"/>
              </a:rPr>
              <a:t> </a:t>
            </a:r>
            <a:r>
              <a:rPr lang="en-US" sz="1600" b="1" dirty="0" err="1" smtClean="0">
                <a:latin typeface="Arial"/>
                <a:cs typeface="Arial"/>
              </a:rPr>
              <a:t>liệu</a:t>
            </a:r>
            <a:r>
              <a:rPr lang="en-US" sz="1600" b="1" dirty="0" smtClean="0">
                <a:latin typeface="Arial"/>
                <a:cs typeface="Arial"/>
              </a:rPr>
              <a:t> </a:t>
            </a:r>
            <a:r>
              <a:rPr lang="en-US" sz="1600" b="1" dirty="0" err="1" smtClean="0">
                <a:latin typeface="Arial"/>
                <a:cs typeface="Arial"/>
              </a:rPr>
              <a:t>được</a:t>
            </a:r>
            <a:r>
              <a:rPr lang="en-US" sz="1600" b="1" dirty="0" smtClean="0">
                <a:latin typeface="Arial"/>
                <a:cs typeface="Arial"/>
              </a:rPr>
              <a:t> </a:t>
            </a:r>
            <a:r>
              <a:rPr lang="en-US" sz="1600" b="1" dirty="0" err="1" smtClean="0">
                <a:latin typeface="Arial"/>
                <a:cs typeface="Arial"/>
              </a:rPr>
              <a:t>định</a:t>
            </a:r>
            <a:r>
              <a:rPr lang="en-US" sz="1600" b="1" dirty="0" smtClean="0">
                <a:latin typeface="Arial"/>
                <a:cs typeface="Arial"/>
              </a:rPr>
              <a:t> </a:t>
            </a:r>
            <a:r>
              <a:rPr lang="en-US" sz="1600" b="1" dirty="0" err="1" smtClean="0">
                <a:latin typeface="Arial"/>
                <a:cs typeface="Arial"/>
              </a:rPr>
              <a:t>vị</a:t>
            </a:r>
            <a:r>
              <a:rPr lang="en-US" sz="1600" b="1" dirty="0" smtClean="0">
                <a:latin typeface="Arial"/>
                <a:cs typeface="Arial"/>
              </a:rPr>
              <a:t> </a:t>
            </a:r>
            <a:r>
              <a:rPr lang="en-US" sz="1600" b="1" dirty="0" err="1" smtClean="0">
                <a:latin typeface="Arial"/>
                <a:cs typeface="Arial"/>
              </a:rPr>
              <a:t>trong</a:t>
            </a:r>
            <a:r>
              <a:rPr lang="en-US" sz="1600" b="1" dirty="0" smtClean="0">
                <a:latin typeface="Arial"/>
                <a:cs typeface="Arial"/>
              </a:rPr>
              <a:t> cache.</a:t>
            </a:r>
          </a:p>
          <a:p>
            <a:pPr lvl="1"/>
            <a:r>
              <a:rPr lang="en-US" sz="1600" dirty="0" smtClean="0">
                <a:latin typeface="Arial"/>
                <a:cs typeface="Arial"/>
              </a:rPr>
              <a:t>– </a:t>
            </a:r>
            <a:r>
              <a:rPr lang="en-US" sz="1600" dirty="0" err="1" smtClean="0">
                <a:latin typeface="Arial"/>
                <a:cs typeface="Arial"/>
              </a:rPr>
              <a:t>Phần</a:t>
            </a:r>
            <a:r>
              <a:rPr lang="en-US" sz="1600" dirty="0" smtClean="0">
                <a:latin typeface="Arial"/>
                <a:cs typeface="Arial"/>
              </a:rPr>
              <a:t> </a:t>
            </a:r>
            <a:r>
              <a:rPr lang="en-US" sz="1600" dirty="0" err="1" smtClean="0">
                <a:latin typeface="Arial"/>
                <a:cs typeface="Arial"/>
              </a:rPr>
              <a:t>còn</a:t>
            </a:r>
            <a:r>
              <a:rPr lang="en-US" sz="1600" dirty="0" smtClean="0">
                <a:latin typeface="Arial"/>
                <a:cs typeface="Arial"/>
              </a:rPr>
              <a:t> </a:t>
            </a:r>
            <a:r>
              <a:rPr lang="en-US" sz="1600" dirty="0" err="1" smtClean="0">
                <a:latin typeface="Arial"/>
                <a:cs typeface="Arial"/>
              </a:rPr>
              <a:t>lại</a:t>
            </a:r>
            <a:r>
              <a:rPr lang="en-US" sz="1600" dirty="0" smtClean="0">
                <a:latin typeface="Arial"/>
                <a:cs typeface="Arial"/>
              </a:rPr>
              <a:t> </a:t>
            </a:r>
            <a:r>
              <a:rPr lang="en-US" sz="1600" dirty="0" err="1" smtClean="0">
                <a:latin typeface="Arial"/>
                <a:cs typeface="Arial"/>
              </a:rPr>
              <a:t>của</a:t>
            </a:r>
            <a:r>
              <a:rPr lang="en-US" sz="1600" dirty="0" smtClean="0">
                <a:latin typeface="Arial"/>
                <a:cs typeface="Arial"/>
              </a:rPr>
              <a:t> cache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trữ</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endParaRPr lang="en-US" sz="1600" b="1" dirty="0">
              <a:latin typeface="Arial"/>
              <a:cs typeface="Arial"/>
            </a:endParaRPr>
          </a:p>
          <a:p>
            <a:r>
              <a:rPr lang="en-US" sz="1600" dirty="0">
                <a:latin typeface="Arial"/>
                <a:cs typeface="Arial"/>
              </a:rPr>
              <a:t>• </a:t>
            </a:r>
            <a:r>
              <a:rPr lang="en-US" sz="1600" b="1" dirty="0" err="1" smtClean="0">
                <a:latin typeface="Arial"/>
                <a:cs typeface="Arial"/>
              </a:rPr>
              <a:t>Làm</a:t>
            </a:r>
            <a:r>
              <a:rPr lang="en-US" sz="1600" b="1" dirty="0" smtClean="0">
                <a:latin typeface="Arial"/>
                <a:cs typeface="Arial"/>
              </a:rPr>
              <a:t> </a:t>
            </a:r>
            <a:r>
              <a:rPr lang="en-US" sz="1600" b="1" dirty="0" err="1" smtClean="0">
                <a:latin typeface="Arial"/>
                <a:cs typeface="Arial"/>
              </a:rPr>
              <a:t>thế</a:t>
            </a:r>
            <a:r>
              <a:rPr lang="en-US" sz="1600" b="1" dirty="0" smtClean="0">
                <a:latin typeface="Arial"/>
                <a:cs typeface="Arial"/>
              </a:rPr>
              <a:t> </a:t>
            </a:r>
            <a:r>
              <a:rPr lang="en-US" sz="1600" b="1" dirty="0" err="1" smtClean="0">
                <a:latin typeface="Arial"/>
                <a:cs typeface="Arial"/>
              </a:rPr>
              <a:t>nào</a:t>
            </a:r>
            <a:r>
              <a:rPr lang="en-US" sz="1600" b="1" dirty="0" smtClean="0">
                <a:latin typeface="Arial"/>
                <a:cs typeface="Arial"/>
              </a:rPr>
              <a:t> </a:t>
            </a:r>
            <a:r>
              <a:rPr lang="en-US" sz="1600" b="1" dirty="0" err="1" smtClean="0">
                <a:latin typeface="Arial"/>
                <a:cs typeface="Arial"/>
              </a:rPr>
              <a:t>để</a:t>
            </a:r>
            <a:r>
              <a:rPr lang="en-US" sz="1600" b="1" dirty="0" smtClean="0">
                <a:latin typeface="Arial"/>
                <a:cs typeface="Arial"/>
              </a:rPr>
              <a:t> </a:t>
            </a:r>
            <a:r>
              <a:rPr lang="en-US" sz="1600" b="1" dirty="0" err="1" smtClean="0">
                <a:latin typeface="Arial"/>
                <a:cs typeface="Arial"/>
              </a:rPr>
              <a:t>biết</a:t>
            </a:r>
            <a:r>
              <a:rPr lang="en-US" sz="1600" b="1" dirty="0" smtClean="0">
                <a:latin typeface="Arial"/>
                <a:cs typeface="Arial"/>
              </a:rPr>
              <a:t> </a:t>
            </a:r>
            <a:r>
              <a:rPr lang="en-US" sz="1600" b="1" dirty="0" err="1" smtClean="0">
                <a:latin typeface="Arial"/>
                <a:cs typeface="Arial"/>
              </a:rPr>
              <a:t>dữ</a:t>
            </a:r>
            <a:r>
              <a:rPr lang="en-US" sz="1600" b="1" dirty="0" smtClean="0">
                <a:latin typeface="Arial"/>
                <a:cs typeface="Arial"/>
              </a:rPr>
              <a:t> </a:t>
            </a:r>
            <a:r>
              <a:rPr lang="en-US" sz="1600" b="1" dirty="0" err="1" smtClean="0">
                <a:latin typeface="Arial"/>
                <a:cs typeface="Arial"/>
              </a:rPr>
              <a:t>liệu</a:t>
            </a:r>
            <a:r>
              <a:rPr lang="en-US" sz="1600" b="1" dirty="0">
                <a:latin typeface="Arial"/>
                <a:cs typeface="Arial"/>
              </a:rPr>
              <a:t> </a:t>
            </a:r>
            <a:r>
              <a:rPr lang="en-US" sz="1600" b="1" dirty="0" smtClean="0">
                <a:latin typeface="Arial"/>
                <a:cs typeface="Arial"/>
              </a:rPr>
              <a:t>ở </a:t>
            </a:r>
            <a:r>
              <a:rPr lang="en-US" sz="1600" b="1" dirty="0" err="1" smtClean="0">
                <a:latin typeface="Arial"/>
                <a:cs typeface="Arial"/>
              </a:rPr>
              <a:t>trạng</a:t>
            </a:r>
            <a:r>
              <a:rPr lang="en-US" sz="1600" b="1" dirty="0" smtClean="0">
                <a:latin typeface="Arial"/>
                <a:cs typeface="Arial"/>
              </a:rPr>
              <a:t> </a:t>
            </a:r>
            <a:r>
              <a:rPr lang="en-US" sz="1600" b="1" dirty="0" err="1" smtClean="0">
                <a:latin typeface="Arial"/>
                <a:cs typeface="Arial"/>
              </a:rPr>
              <a:t>thái</a:t>
            </a:r>
            <a:r>
              <a:rPr lang="en-US" sz="1600" b="1" dirty="0" smtClean="0">
                <a:latin typeface="Arial"/>
                <a:cs typeface="Arial"/>
              </a:rPr>
              <a:t> </a:t>
            </a:r>
            <a:r>
              <a:rPr lang="en-US" sz="1600" b="1" dirty="0" err="1" smtClean="0">
                <a:latin typeface="Arial"/>
                <a:cs typeface="Arial"/>
              </a:rPr>
              <a:t>sẵn</a:t>
            </a:r>
            <a:r>
              <a:rPr lang="en-US" sz="1600" b="1" dirty="0" smtClean="0">
                <a:latin typeface="Arial"/>
                <a:cs typeface="Arial"/>
              </a:rPr>
              <a:t> </a:t>
            </a:r>
            <a:r>
              <a:rPr lang="en-US" sz="1600" b="1" dirty="0" err="1" smtClean="0">
                <a:latin typeface="Arial"/>
                <a:cs typeface="Arial"/>
              </a:rPr>
              <a:t>sàng</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dirty="0" smtClean="0">
                <a:latin typeface="Arial"/>
                <a:cs typeface="Arial"/>
              </a:rPr>
              <a:t>Cache </a:t>
            </a:r>
            <a:r>
              <a:rPr lang="en-US" sz="1600" dirty="0" err="1" smtClean="0">
                <a:latin typeface="Arial"/>
                <a:cs typeface="Arial"/>
              </a:rPr>
              <a:t>bắt</a:t>
            </a:r>
            <a:r>
              <a:rPr lang="en-US" sz="1600" dirty="0" smtClean="0">
                <a:latin typeface="Arial"/>
                <a:cs typeface="Arial"/>
              </a:rPr>
              <a:t> </a:t>
            </a:r>
            <a:r>
              <a:rPr lang="en-US" sz="1600" dirty="0" err="1" smtClean="0">
                <a:latin typeface="Arial"/>
                <a:cs typeface="Arial"/>
              </a:rPr>
              <a:t>đầu</a:t>
            </a:r>
            <a:r>
              <a:rPr lang="en-US" sz="1600" dirty="0" smtClean="0">
                <a:latin typeface="Arial"/>
                <a:cs typeface="Arial"/>
              </a:rPr>
              <a:t> </a:t>
            </a:r>
            <a:r>
              <a:rPr lang="en-US" sz="1600" dirty="0" err="1" smtClean="0">
                <a:latin typeface="Arial"/>
                <a:cs typeface="Arial"/>
              </a:rPr>
              <a:t>tại</a:t>
            </a:r>
            <a:r>
              <a:rPr lang="en-US" sz="1600" dirty="0" smtClean="0">
                <a:latin typeface="Arial"/>
                <a:cs typeface="Arial"/>
              </a:rPr>
              <a:t> </a:t>
            </a:r>
            <a:r>
              <a:rPr lang="en-US" sz="1600" dirty="0" err="1" smtClean="0">
                <a:latin typeface="Arial"/>
                <a:cs typeface="Arial"/>
              </a:rPr>
              <a:t>thẻ</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giá</a:t>
            </a:r>
            <a:r>
              <a:rPr lang="en-US" sz="1600" dirty="0" smtClean="0">
                <a:latin typeface="Arial"/>
                <a:cs typeface="Arial"/>
              </a:rPr>
              <a:t> </a:t>
            </a:r>
            <a:r>
              <a:rPr lang="en-US" sz="1600" dirty="0" err="1" smtClean="0">
                <a:latin typeface="Arial"/>
                <a:cs typeface="Arial"/>
              </a:rPr>
              <a:t>trị</a:t>
            </a:r>
            <a:r>
              <a:rPr lang="en-US" sz="1600" dirty="0" smtClean="0">
                <a:latin typeface="Arial"/>
                <a:cs typeface="Arial"/>
              </a:rPr>
              <a:t> </a:t>
            </a:r>
            <a:r>
              <a:rPr lang="en-US" sz="1600" dirty="0" err="1" smtClean="0">
                <a:latin typeface="Arial"/>
                <a:cs typeface="Arial"/>
              </a:rPr>
              <a:t>bằng</a:t>
            </a:r>
            <a:r>
              <a:rPr lang="en-US" sz="1600" dirty="0" smtClean="0">
                <a:latin typeface="Arial"/>
                <a:cs typeface="Arial"/>
              </a:rPr>
              <a:t> 0</a:t>
            </a:r>
          </a:p>
          <a:p>
            <a:pPr lvl="1"/>
            <a:r>
              <a:rPr lang="en-US" sz="1600" dirty="0" smtClean="0">
                <a:solidFill>
                  <a:srgbClr val="FF0000"/>
                </a:solidFill>
                <a:latin typeface="Arial"/>
                <a:cs typeface="Arial"/>
              </a:rPr>
              <a:t>– </a:t>
            </a:r>
            <a:r>
              <a:rPr lang="en-US" sz="1600" b="1" dirty="0" err="1" smtClean="0">
                <a:solidFill>
                  <a:srgbClr val="FF0000"/>
                </a:solidFill>
                <a:latin typeface="Arial"/>
                <a:cs typeface="Arial"/>
              </a:rPr>
              <a:t>Làm</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thế</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nào</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biết</a:t>
            </a:r>
            <a:r>
              <a:rPr lang="en-US" sz="1600" b="1" dirty="0">
                <a:solidFill>
                  <a:srgbClr val="FF0000"/>
                </a:solidFill>
                <a:latin typeface="Arial"/>
                <a:cs typeface="Arial"/>
              </a:rPr>
              <a:t> </a:t>
            </a:r>
            <a:r>
              <a:rPr lang="en-US" sz="1600" b="1" dirty="0" err="1" smtClean="0">
                <a:solidFill>
                  <a:srgbClr val="FF0000"/>
                </a:solidFill>
                <a:latin typeface="Arial"/>
                <a:cs typeface="Arial"/>
              </a:rPr>
              <a:t>có</a:t>
            </a:r>
            <a:r>
              <a:rPr lang="en-US" sz="1600" b="1" dirty="0" smtClean="0">
                <a:solidFill>
                  <a:srgbClr val="FF0000"/>
                </a:solidFill>
                <a:latin typeface="Arial"/>
                <a:cs typeface="Arial"/>
              </a:rPr>
              <a:t> hay </a:t>
            </a:r>
            <a:r>
              <a:rPr lang="en-US" sz="1600" b="1" dirty="0" err="1" smtClean="0">
                <a:solidFill>
                  <a:srgbClr val="FF0000"/>
                </a:solidFill>
                <a:latin typeface="Arial"/>
                <a:cs typeface="Arial"/>
              </a:rPr>
              <a:t>không</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lệnh</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ở</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vị</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trí</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địa</a:t>
            </a:r>
            <a:r>
              <a:rPr lang="en-US" sz="1600" b="1" dirty="0" smtClean="0">
                <a:solidFill>
                  <a:srgbClr val="FF0000"/>
                </a:solidFill>
                <a:latin typeface="Arial"/>
                <a:cs typeface="Arial"/>
              </a:rPr>
              <a:t> </a:t>
            </a:r>
            <a:r>
              <a:rPr lang="en-US" sz="1600" b="1" dirty="0" err="1" smtClean="0">
                <a:solidFill>
                  <a:srgbClr val="FF0000"/>
                </a:solidFill>
                <a:latin typeface="Arial"/>
                <a:cs typeface="Arial"/>
              </a:rPr>
              <a:t>chỉ</a:t>
            </a:r>
            <a:r>
              <a:rPr lang="en-US" sz="1600" b="1" dirty="0" smtClean="0">
                <a:solidFill>
                  <a:srgbClr val="FF0000"/>
                </a:solidFill>
                <a:latin typeface="Arial"/>
                <a:cs typeface="Arial"/>
              </a:rPr>
              <a:t> 0?</a:t>
            </a:r>
            <a:endParaRPr lang="en-US" sz="1600" b="1" dirty="0">
              <a:solidFill>
                <a:srgbClr val="FF0000"/>
              </a:solidFill>
              <a:latin typeface="Arial"/>
              <a:cs typeface="Arial"/>
            </a:endParaRPr>
          </a:p>
          <a:p>
            <a:r>
              <a:rPr lang="en-US" sz="1600" dirty="0">
                <a:latin typeface="Arial"/>
                <a:cs typeface="Arial"/>
              </a:rPr>
              <a:t>• </a:t>
            </a:r>
            <a:r>
              <a:rPr lang="en-US" sz="1600" dirty="0" smtClean="0">
                <a:latin typeface="Arial"/>
                <a:cs typeface="Arial"/>
              </a:rPr>
              <a:t>Bit </a:t>
            </a:r>
            <a:r>
              <a:rPr lang="en-US" sz="1600" dirty="0" err="1" smtClean="0">
                <a:latin typeface="Arial"/>
                <a:cs typeface="Arial"/>
              </a:rPr>
              <a:t>đánh</a:t>
            </a:r>
            <a:r>
              <a:rPr lang="en-US" sz="1600" dirty="0" smtClean="0">
                <a:latin typeface="Arial"/>
                <a:cs typeface="Arial"/>
              </a:rPr>
              <a:t> </a:t>
            </a:r>
            <a:r>
              <a:rPr lang="en-US" sz="1600" dirty="0" err="1" smtClean="0">
                <a:latin typeface="Arial"/>
                <a:cs typeface="Arial"/>
              </a:rPr>
              <a:t>dấu</a:t>
            </a:r>
            <a:r>
              <a:rPr lang="en-US" sz="1600" dirty="0" smtClean="0">
                <a:latin typeface="Arial"/>
                <a:cs typeface="Arial"/>
              </a:rPr>
              <a:t> - </a:t>
            </a:r>
            <a:r>
              <a:rPr lang="en-US" sz="1600" b="1" dirty="0" smtClean="0">
                <a:latin typeface="Arial"/>
                <a:cs typeface="Arial"/>
              </a:rPr>
              <a:t>Valid/Invalid bit </a:t>
            </a:r>
            <a:endParaRPr lang="en-US" sz="1600" b="1" dirty="0">
              <a:latin typeface="Arial"/>
              <a:cs typeface="Arial"/>
            </a:endParaRPr>
          </a:p>
          <a:p>
            <a:pPr lvl="1"/>
            <a:r>
              <a:rPr lang="en-US" sz="1600" dirty="0">
                <a:latin typeface="Arial"/>
                <a:cs typeface="Arial"/>
              </a:rPr>
              <a:t>– </a:t>
            </a:r>
            <a:r>
              <a:rPr lang="en-US" sz="1600" dirty="0" err="1" smtClean="0">
                <a:latin typeface="Arial"/>
                <a:cs typeface="Arial"/>
              </a:rPr>
              <a:t>Thêm</a:t>
            </a:r>
            <a:r>
              <a:rPr lang="en-US" sz="1600" dirty="0" smtClean="0">
                <a:latin typeface="Arial"/>
                <a:cs typeface="Arial"/>
              </a:rPr>
              <a:t> bit 1 </a:t>
            </a:r>
            <a:r>
              <a:rPr lang="en-US" sz="1600" dirty="0" err="1" smtClean="0">
                <a:latin typeface="Arial"/>
                <a:cs typeface="Arial"/>
              </a:rPr>
              <a:t>khi</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hợp</a:t>
            </a:r>
            <a:r>
              <a:rPr lang="en-US" sz="1600" dirty="0" smtClean="0">
                <a:latin typeface="Arial"/>
                <a:cs typeface="Arial"/>
              </a:rPr>
              <a:t> </a:t>
            </a:r>
            <a:r>
              <a:rPr lang="en-US" sz="1600" dirty="0" err="1" smtClean="0">
                <a:latin typeface="Arial"/>
                <a:cs typeface="Arial"/>
              </a:rPr>
              <a:t>lệ</a:t>
            </a:r>
            <a:r>
              <a:rPr lang="en-US" sz="1600" dirty="0" smtClean="0">
                <a:latin typeface="Arial"/>
                <a:cs typeface="Arial"/>
              </a:rPr>
              <a:t> </a:t>
            </a:r>
            <a:r>
              <a:rPr lang="en-US" sz="1600" dirty="0" err="1" smtClean="0">
                <a:latin typeface="Arial"/>
                <a:cs typeface="Arial"/>
              </a:rPr>
              <a:t>và</a:t>
            </a:r>
            <a:r>
              <a:rPr lang="en-US" sz="1600" dirty="0" smtClean="0">
                <a:latin typeface="Arial"/>
                <a:cs typeface="Arial"/>
              </a:rPr>
              <a:t> bit 0 </a:t>
            </a:r>
            <a:r>
              <a:rPr lang="en-US" sz="1600" dirty="0" err="1" smtClean="0">
                <a:latin typeface="Arial"/>
                <a:cs typeface="Arial"/>
              </a:rPr>
              <a:t>nếu</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hợp</a:t>
            </a:r>
            <a:r>
              <a:rPr lang="en-US" sz="1600" dirty="0" smtClean="0">
                <a:latin typeface="Arial"/>
                <a:cs typeface="Arial"/>
              </a:rPr>
              <a:t> </a:t>
            </a:r>
            <a:r>
              <a:rPr lang="en-US" sz="1600" dirty="0" err="1" smtClean="0">
                <a:latin typeface="Arial"/>
                <a:cs typeface="Arial"/>
              </a:rPr>
              <a:t>lệ</a:t>
            </a:r>
            <a:r>
              <a:rPr lang="en-US" sz="1600" dirty="0" smtClean="0">
                <a:latin typeface="Arial"/>
                <a:cs typeface="Arial"/>
              </a:rPr>
              <a:t>.</a:t>
            </a:r>
            <a:endParaRPr lang="en-US" sz="1600" dirty="0">
              <a:latin typeface="Arial"/>
              <a:cs typeface="Arial"/>
            </a:endParaRPr>
          </a:p>
          <a:p>
            <a:pPr lvl="1"/>
            <a:r>
              <a:rPr lang="en-US" sz="1600" dirty="0">
                <a:latin typeface="Arial"/>
                <a:cs typeface="Arial"/>
              </a:rPr>
              <a:t>– </a:t>
            </a:r>
            <a:r>
              <a:rPr lang="en-US" sz="1600" dirty="0" err="1" smtClean="0">
                <a:latin typeface="Arial"/>
                <a:cs typeface="Arial"/>
              </a:rPr>
              <a:t>Nếu</a:t>
            </a:r>
            <a:r>
              <a:rPr lang="en-US" sz="1600" dirty="0" smtClean="0">
                <a:latin typeface="Arial"/>
                <a:cs typeface="Arial"/>
              </a:rPr>
              <a:t> </a:t>
            </a:r>
            <a:r>
              <a:rPr lang="en-US" sz="1600" dirty="0" err="1" smtClean="0">
                <a:latin typeface="Arial"/>
                <a:cs typeface="Arial"/>
              </a:rPr>
              <a:t>thẻ</a:t>
            </a:r>
            <a:r>
              <a:rPr lang="en-US" sz="1600" dirty="0" smtClean="0">
                <a:latin typeface="Arial"/>
                <a:cs typeface="Arial"/>
              </a:rPr>
              <a:t> </a:t>
            </a:r>
            <a:r>
              <a:rPr lang="en-US" sz="1600" dirty="0" err="1" smtClean="0">
                <a:latin typeface="Arial"/>
                <a:cs typeface="Arial"/>
              </a:rPr>
              <a:t>ánh</a:t>
            </a:r>
            <a:r>
              <a:rPr lang="en-US" sz="1600" dirty="0" smtClean="0">
                <a:latin typeface="Arial"/>
                <a:cs typeface="Arial"/>
              </a:rPr>
              <a:t> </a:t>
            </a:r>
            <a:r>
              <a:rPr lang="en-US" sz="1600" dirty="0" err="1" smtClean="0">
                <a:latin typeface="Arial"/>
                <a:cs typeface="Arial"/>
              </a:rPr>
              <a:t>xạ</a:t>
            </a:r>
            <a:r>
              <a:rPr lang="en-US" sz="1600" dirty="0" smtClean="0">
                <a:latin typeface="Arial"/>
                <a:cs typeface="Arial"/>
              </a:rPr>
              <a:t> </a:t>
            </a:r>
            <a:r>
              <a:rPr lang="en-US" sz="1600" dirty="0" err="1" smtClean="0">
                <a:latin typeface="Arial"/>
                <a:cs typeface="Arial"/>
              </a:rPr>
              <a:t>đến</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bit </a:t>
            </a:r>
            <a:r>
              <a:rPr lang="en-US" sz="1600" dirty="0" err="1" smtClean="0">
                <a:latin typeface="Arial"/>
                <a:cs typeface="Arial"/>
              </a:rPr>
              <a:t>đánh</a:t>
            </a:r>
            <a:r>
              <a:rPr lang="en-US" sz="1600" dirty="0" smtClean="0">
                <a:latin typeface="Arial"/>
                <a:cs typeface="Arial"/>
              </a:rPr>
              <a:t> </a:t>
            </a:r>
            <a:r>
              <a:rPr lang="en-US" sz="1600" dirty="0" err="1" smtClean="0">
                <a:latin typeface="Arial"/>
                <a:cs typeface="Arial"/>
              </a:rPr>
              <a:t>dấu</a:t>
            </a:r>
            <a:r>
              <a:rPr lang="en-US" sz="1600" dirty="0" smtClean="0">
                <a:latin typeface="Arial"/>
                <a:cs typeface="Arial"/>
              </a:rPr>
              <a:t> </a:t>
            </a:r>
            <a:r>
              <a:rPr lang="en-US" sz="1600" dirty="0" err="1" smtClean="0">
                <a:latin typeface="Arial"/>
                <a:cs typeface="Arial"/>
              </a:rPr>
              <a:t>bằng</a:t>
            </a:r>
            <a:r>
              <a:rPr lang="en-US" sz="1600" dirty="0" smtClean="0">
                <a:latin typeface="Arial"/>
                <a:cs typeface="Arial"/>
              </a:rPr>
              <a:t> 0 (invalid (0)), </a:t>
            </a:r>
            <a:r>
              <a:rPr lang="en-US" sz="1600" dirty="0" err="1" smtClean="0">
                <a:latin typeface="Arial"/>
                <a:cs typeface="Arial"/>
              </a:rPr>
              <a:t>bỏ</a:t>
            </a:r>
            <a:r>
              <a:rPr lang="en-US" sz="1600" dirty="0" smtClean="0">
                <a:latin typeface="Arial"/>
                <a:cs typeface="Arial"/>
              </a:rPr>
              <a:t> qua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endParaRPr lang="en-US" sz="1600" dirty="0">
              <a:latin typeface="Arial"/>
              <a:cs typeface="Arial"/>
            </a:endParaRPr>
          </a:p>
        </p:txBody>
      </p:sp>
    </p:spTree>
    <p:extLst>
      <p:ext uri="{BB962C8B-B14F-4D97-AF65-F5344CB8AC3E}">
        <p14:creationId xmlns:p14="http://schemas.microsoft.com/office/powerpoint/2010/main" val="85400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Cấu</a:t>
            </a:r>
            <a:r>
              <a:rPr lang="en-US" b="1" dirty="0">
                <a:latin typeface="Arial"/>
                <a:cs typeface="Arial"/>
              </a:rPr>
              <a:t> </a:t>
            </a:r>
            <a:r>
              <a:rPr lang="en-US" b="1" dirty="0" err="1" smtClean="0">
                <a:latin typeface="Arial"/>
                <a:cs typeface="Arial"/>
              </a:rPr>
              <a:t>tạo</a:t>
            </a:r>
            <a:r>
              <a:rPr lang="en-US" b="1" dirty="0" smtClean="0">
                <a:latin typeface="Arial"/>
                <a:cs typeface="Arial"/>
              </a:rPr>
              <a:t> cache</a:t>
            </a:r>
            <a:endParaRPr lang="en-US" b="1" dirty="0">
              <a:latin typeface="Arial"/>
              <a:cs typeface="Aria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2200"/>
            <a:ext cx="7404100"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6412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panose="020B0604020202020204" pitchFamily="34" charset="0"/>
                <a:cs typeface="Arial" panose="020B0604020202020204" pitchFamily="34" charset="0"/>
              </a:rPr>
              <a:t>Lưu</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trữ</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dữ</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liệu</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trong</a:t>
            </a:r>
            <a:r>
              <a:rPr lang="en-US" b="1" dirty="0" smtClean="0">
                <a:latin typeface="Arial" panose="020B0604020202020204" pitchFamily="34" charset="0"/>
                <a:cs typeface="Arial" panose="020B0604020202020204" pitchFamily="34" charset="0"/>
              </a:rPr>
              <a:t> cache</a:t>
            </a:r>
            <a:endParaRPr lang="en-US" b="1" dirty="0">
              <a:latin typeface="Arial" panose="020B0604020202020204" pitchFamily="34" charset="0"/>
              <a:cs typeface="Arial" panose="020B0604020202020204" pitchFamily="34"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399" y="2362200"/>
            <a:ext cx="4122073" cy="4128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2211711"/>
            <a:ext cx="4572000" cy="1200329"/>
          </a:xfrm>
          <a:prstGeom prst="rect">
            <a:avLst/>
          </a:prstGeom>
        </p:spPr>
        <p:txBody>
          <a:bodyPr>
            <a:spAutoFit/>
          </a:bodyPr>
          <a:lstStyle/>
          <a:p>
            <a:r>
              <a:rPr lang="en-US" dirty="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b="1" dirty="0" err="1" smtClean="0">
                <a:solidFill>
                  <a:srgbClr val="FF0000"/>
                </a:solidFill>
                <a:latin typeface="Arial"/>
                <a:cs typeface="Arial"/>
              </a:rPr>
              <a:t>Bộ</a:t>
            </a:r>
            <a:r>
              <a:rPr lang="en-US" b="1" dirty="0" smtClean="0">
                <a:solidFill>
                  <a:srgbClr val="FF0000"/>
                </a:solidFill>
                <a:latin typeface="Arial"/>
                <a:cs typeface="Arial"/>
              </a:rPr>
              <a:t> </a:t>
            </a:r>
            <a:r>
              <a:rPr lang="en-US" b="1" dirty="0" err="1" smtClean="0">
                <a:solidFill>
                  <a:srgbClr val="FF0000"/>
                </a:solidFill>
                <a:latin typeface="Arial"/>
                <a:cs typeface="Arial"/>
              </a:rPr>
              <a:t>nhớ</a:t>
            </a:r>
            <a:endParaRPr lang="en-US" b="1" dirty="0">
              <a:solidFill>
                <a:srgbClr val="FF0000"/>
              </a:solidFill>
              <a:latin typeface="Arial"/>
              <a:cs typeface="Arial"/>
            </a:endParaRPr>
          </a:p>
          <a:p>
            <a:r>
              <a:rPr lang="en-US" dirty="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thẻ</a:t>
            </a:r>
            <a:r>
              <a:rPr lang="en-US" dirty="0" smtClean="0">
                <a:latin typeface="Arial"/>
                <a:cs typeface="Arial"/>
              </a:rPr>
              <a:t> (</a:t>
            </a:r>
            <a:r>
              <a:rPr lang="en-US" b="1" dirty="0" smtClean="0">
                <a:solidFill>
                  <a:srgbClr val="FF0000"/>
                </a:solidFill>
                <a:latin typeface="Arial"/>
                <a:cs typeface="Arial"/>
              </a:rPr>
              <a:t>tag) </a:t>
            </a:r>
            <a:r>
              <a:rPr lang="en-US" dirty="0" smtClean="0">
                <a:latin typeface="Arial"/>
                <a:cs typeface="Arial"/>
              </a:rPr>
              <a:t>		(0x8</a:t>
            </a:r>
            <a:r>
              <a:rPr lang="en-US" dirty="0">
                <a:latin typeface="Arial"/>
                <a:cs typeface="Arial"/>
              </a:rPr>
              <a:t>)</a:t>
            </a:r>
          </a:p>
          <a:p>
            <a:r>
              <a:rPr lang="en-US" dirty="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b="1" dirty="0" smtClean="0">
                <a:solidFill>
                  <a:srgbClr val="00B0F0"/>
                </a:solidFill>
                <a:latin typeface="Arial"/>
                <a:cs typeface="Arial"/>
              </a:rPr>
              <a:t>data) </a:t>
            </a:r>
            <a:r>
              <a:rPr lang="en-US" dirty="0" smtClean="0">
                <a:latin typeface="Arial"/>
                <a:cs typeface="Arial"/>
              </a:rPr>
              <a:t>	(add r2, r2, r1</a:t>
            </a:r>
            <a:r>
              <a:rPr lang="en-US" dirty="0">
                <a:latin typeface="Arial"/>
                <a:cs typeface="Arial"/>
              </a:rPr>
              <a:t>)</a:t>
            </a:r>
          </a:p>
          <a:p>
            <a:r>
              <a:rPr lang="en-US" dirty="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giá</a:t>
            </a:r>
            <a:r>
              <a:rPr lang="en-US" dirty="0" smtClean="0">
                <a:latin typeface="Arial"/>
                <a:cs typeface="Arial"/>
              </a:rPr>
              <a:t> </a:t>
            </a:r>
            <a:r>
              <a:rPr lang="en-US" dirty="0" err="1" smtClean="0">
                <a:latin typeface="Arial"/>
                <a:cs typeface="Arial"/>
              </a:rPr>
              <a:t>trị</a:t>
            </a:r>
            <a:r>
              <a:rPr lang="en-US" dirty="0" smtClean="0">
                <a:latin typeface="Arial"/>
                <a:cs typeface="Arial"/>
              </a:rPr>
              <a:t> </a:t>
            </a:r>
            <a:r>
              <a:rPr lang="en-US" b="1" dirty="0" smtClean="0">
                <a:solidFill>
                  <a:srgbClr val="7030A0"/>
                </a:solidFill>
                <a:latin typeface="Arial"/>
                <a:cs typeface="Arial"/>
              </a:rPr>
              <a:t>valid bit </a:t>
            </a:r>
            <a:r>
              <a:rPr lang="en-US" dirty="0" smtClean="0">
                <a:latin typeface="Arial"/>
                <a:cs typeface="Arial"/>
              </a:rPr>
              <a:t>	(1</a:t>
            </a:r>
            <a:r>
              <a:rPr lang="en-US" dirty="0">
                <a:latin typeface="Arial"/>
                <a:cs typeface="Arial"/>
              </a:rPr>
              <a:t>)</a:t>
            </a:r>
          </a:p>
        </p:txBody>
      </p:sp>
      <p:sp>
        <p:nvSpPr>
          <p:cNvPr id="4" name="Rectangle 3"/>
          <p:cNvSpPr/>
          <p:nvPr/>
        </p:nvSpPr>
        <p:spPr>
          <a:xfrm>
            <a:off x="512618" y="4926007"/>
            <a:ext cx="4572000" cy="1477328"/>
          </a:xfrm>
          <a:prstGeom prst="rect">
            <a:avLst/>
          </a:prstGeom>
        </p:spPr>
        <p:txBody>
          <a:bodyPr>
            <a:spAutoFit/>
          </a:bodyPr>
          <a:lstStyle/>
          <a:p>
            <a:r>
              <a:rPr lang="en-US" b="1" dirty="0" smtClean="0">
                <a:latin typeface="Arial"/>
                <a:cs typeface="Arial"/>
              </a:rPr>
              <a:t>A: 2</a:t>
            </a:r>
            <a:endParaRPr lang="en-US" b="1" dirty="0">
              <a:latin typeface="Arial"/>
              <a:cs typeface="Arial"/>
            </a:endParaRPr>
          </a:p>
          <a:p>
            <a:r>
              <a:rPr lang="en-US" dirty="0" smtClean="0">
                <a:latin typeface="Arial"/>
                <a:cs typeface="Arial"/>
              </a:rPr>
              <a:t>Cache </a:t>
            </a:r>
            <a:r>
              <a:rPr lang="en-US" dirty="0" err="1" smtClean="0">
                <a:latin typeface="Arial"/>
                <a:cs typeface="Arial"/>
              </a:rPr>
              <a:t>bị</a:t>
            </a:r>
            <a:r>
              <a:rPr lang="en-US" dirty="0" smtClean="0">
                <a:latin typeface="Arial"/>
                <a:cs typeface="Arial"/>
              </a:rPr>
              <a:t> </a:t>
            </a:r>
            <a:r>
              <a:rPr lang="en-US" dirty="0" err="1" smtClean="0">
                <a:latin typeface="Arial"/>
                <a:cs typeface="Arial"/>
              </a:rPr>
              <a:t>xóa</a:t>
            </a:r>
            <a:r>
              <a:rPr lang="en-US" dirty="0" smtClean="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chuyển</a:t>
            </a:r>
            <a:r>
              <a:rPr lang="en-US" dirty="0" smtClean="0">
                <a:latin typeface="Arial"/>
                <a:cs typeface="Arial"/>
              </a:rPr>
              <a:t> </a:t>
            </a:r>
            <a:r>
              <a:rPr lang="en-US" dirty="0" err="1" smtClean="0">
                <a:latin typeface="Arial"/>
                <a:cs typeface="Arial"/>
              </a:rPr>
              <a:t>đổi</a:t>
            </a:r>
            <a:r>
              <a:rPr lang="en-US" dirty="0" smtClean="0">
                <a:latin typeface="Arial"/>
                <a:cs typeface="Arial"/>
              </a:rPr>
              <a:t> </a:t>
            </a:r>
            <a:r>
              <a:rPr lang="en-US" dirty="0" err="1" smtClean="0">
                <a:latin typeface="Arial"/>
                <a:cs typeface="Arial"/>
              </a:rPr>
              <a:t>giữa</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chương</a:t>
            </a:r>
            <a:r>
              <a:rPr lang="en-US" dirty="0" smtClean="0">
                <a:latin typeface="Arial"/>
                <a:cs typeface="Arial"/>
              </a:rPr>
              <a:t> </a:t>
            </a:r>
            <a:r>
              <a:rPr lang="en-US" dirty="0" err="1" smtClean="0">
                <a:latin typeface="Arial"/>
                <a:cs typeface="Arial"/>
              </a:rPr>
              <a:t>trình</a:t>
            </a:r>
            <a:r>
              <a:rPr lang="en-US" dirty="0" smtClean="0">
                <a:latin typeface="Arial"/>
                <a:cs typeface="Arial"/>
              </a:rPr>
              <a:t> </a:t>
            </a:r>
            <a:r>
              <a:rPr lang="en-US" dirty="0" err="1" smtClean="0">
                <a:latin typeface="Arial"/>
                <a:cs typeface="Arial"/>
              </a:rPr>
              <a:t>hoặc</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máy</a:t>
            </a:r>
            <a:r>
              <a:rPr lang="en-US" dirty="0" smtClean="0">
                <a:latin typeface="Arial"/>
                <a:cs typeface="Arial"/>
              </a:rPr>
              <a:t> </a:t>
            </a:r>
            <a:r>
              <a:rPr lang="en-US" dirty="0" err="1" smtClean="0">
                <a:latin typeface="Arial"/>
                <a:cs typeface="Arial"/>
              </a:rPr>
              <a:t>tính</a:t>
            </a:r>
            <a:r>
              <a:rPr lang="en-US" dirty="0" smtClean="0">
                <a:latin typeface="Arial"/>
                <a:cs typeface="Arial"/>
              </a:rPr>
              <a:t> </a:t>
            </a:r>
            <a:r>
              <a:rPr lang="en-US" dirty="0" err="1" smtClean="0">
                <a:latin typeface="Arial"/>
                <a:cs typeface="Arial"/>
              </a:rPr>
              <a:t>ở</a:t>
            </a:r>
            <a:r>
              <a:rPr lang="en-US" dirty="0" smtClean="0">
                <a:latin typeface="Arial"/>
                <a:cs typeface="Arial"/>
              </a:rPr>
              <a:t> </a:t>
            </a:r>
            <a:r>
              <a:rPr lang="en-US" dirty="0" err="1" smtClean="0">
                <a:latin typeface="Arial"/>
                <a:cs typeface="Arial"/>
              </a:rPr>
              <a:t>chế</a:t>
            </a:r>
            <a:r>
              <a:rPr lang="en-US" dirty="0" smtClean="0">
                <a:latin typeface="Arial"/>
                <a:cs typeface="Arial"/>
              </a:rPr>
              <a:t> </a:t>
            </a:r>
            <a:r>
              <a:rPr lang="en-US" dirty="0" err="1" smtClean="0">
                <a:latin typeface="Arial"/>
                <a:cs typeface="Arial"/>
              </a:rPr>
              <a:t>độ</a:t>
            </a:r>
            <a:r>
              <a:rPr lang="en-US" dirty="0" smtClean="0">
                <a:latin typeface="Arial"/>
                <a:cs typeface="Arial"/>
              </a:rPr>
              <a:t> </a:t>
            </a:r>
            <a:r>
              <a:rPr lang="en-US" dirty="0" err="1" smtClean="0">
                <a:latin typeface="Arial"/>
                <a:cs typeface="Arial"/>
              </a:rPr>
              <a:t>chờ</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xóa</a:t>
            </a:r>
            <a:r>
              <a:rPr lang="en-US" dirty="0" smtClean="0">
                <a:latin typeface="Arial"/>
                <a:cs typeface="Arial"/>
              </a:rPr>
              <a:t> cache </a:t>
            </a:r>
            <a:r>
              <a:rPr lang="en-US" dirty="0" err="1" smtClean="0">
                <a:latin typeface="Arial"/>
                <a:cs typeface="Arial"/>
              </a:rPr>
              <a:t>bởi</a:t>
            </a:r>
            <a:r>
              <a:rPr lang="en-US" dirty="0" smtClean="0">
                <a:latin typeface="Arial"/>
                <a:cs typeface="Arial"/>
              </a:rPr>
              <a:t> </a:t>
            </a:r>
            <a:r>
              <a:rPr lang="en-US" dirty="0" err="1" smtClean="0">
                <a:latin typeface="Arial"/>
                <a:cs typeface="Arial"/>
              </a:rPr>
              <a:t>vì</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còn</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lệ</a:t>
            </a:r>
            <a:r>
              <a:rPr lang="en-US" dirty="0" smtClean="0">
                <a:latin typeface="Arial"/>
                <a:cs typeface="Arial"/>
              </a:rPr>
              <a:t>.</a:t>
            </a:r>
            <a:endParaRPr lang="en-US" dirty="0">
              <a:latin typeface="Arial"/>
              <a:cs typeface="Arial"/>
            </a:endParaRPr>
          </a:p>
        </p:txBody>
      </p:sp>
      <p:sp>
        <p:nvSpPr>
          <p:cNvPr id="5" name="Rectangle 4"/>
          <p:cNvSpPr/>
          <p:nvPr/>
        </p:nvSpPr>
        <p:spPr>
          <a:xfrm>
            <a:off x="574964" y="3448679"/>
            <a:ext cx="4114800" cy="1200329"/>
          </a:xfrm>
          <a:prstGeom prst="rect">
            <a:avLst/>
          </a:prstGeom>
        </p:spPr>
        <p:txBody>
          <a:bodyPr wrap="square">
            <a:spAutoFit/>
          </a:bodyPr>
          <a:lstStyle/>
          <a:p>
            <a:r>
              <a:rPr lang="en-US" b="1" dirty="0" smtClean="0">
                <a:latin typeface="Arial"/>
                <a:cs typeface="Arial"/>
              </a:rPr>
              <a:t>Q: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nào</a:t>
            </a:r>
            <a:r>
              <a:rPr lang="en-US" b="1" dirty="0" smtClean="0">
                <a:latin typeface="Arial"/>
                <a:cs typeface="Arial"/>
              </a:rPr>
              <a:t> </a:t>
            </a:r>
            <a:r>
              <a:rPr lang="en-US" b="1" dirty="0" err="1" smtClean="0">
                <a:latin typeface="Arial"/>
                <a:cs typeface="Arial"/>
              </a:rPr>
              <a:t>các</a:t>
            </a:r>
            <a:r>
              <a:rPr lang="en-US" b="1" dirty="0" smtClean="0">
                <a:latin typeface="Arial"/>
                <a:cs typeface="Arial"/>
              </a:rPr>
              <a:t> bit </a:t>
            </a:r>
            <a:r>
              <a:rPr lang="en-US" b="1" dirty="0" err="1" smtClean="0">
                <a:latin typeface="Arial"/>
                <a:cs typeface="Arial"/>
              </a:rPr>
              <a:t>đánh</a:t>
            </a:r>
            <a:r>
              <a:rPr lang="en-US" b="1" dirty="0" smtClean="0">
                <a:latin typeface="Arial"/>
                <a:cs typeface="Arial"/>
              </a:rPr>
              <a:t> </a:t>
            </a:r>
            <a:r>
              <a:rPr lang="en-US" b="1" dirty="0" err="1" smtClean="0">
                <a:latin typeface="Arial"/>
                <a:cs typeface="Arial"/>
              </a:rPr>
              <a:t>dấu</a:t>
            </a:r>
            <a:r>
              <a:rPr lang="en-US" b="1" dirty="0" smtClean="0">
                <a:latin typeface="Arial"/>
                <a:cs typeface="Arial"/>
              </a:rPr>
              <a:t> </a:t>
            </a:r>
            <a:r>
              <a:rPr lang="en-US" b="1" dirty="0" err="1" smtClean="0">
                <a:latin typeface="Arial"/>
                <a:cs typeface="Arial"/>
              </a:rPr>
              <a:t>bị</a:t>
            </a:r>
            <a:r>
              <a:rPr lang="en-US" b="1" dirty="0" smtClean="0">
                <a:latin typeface="Arial"/>
                <a:cs typeface="Arial"/>
              </a:rPr>
              <a:t> </a:t>
            </a:r>
            <a:r>
              <a:rPr lang="en-US" b="1" dirty="0" err="1" smtClean="0">
                <a:latin typeface="Arial"/>
                <a:cs typeface="Arial"/>
              </a:rPr>
              <a:t>xóa</a:t>
            </a:r>
            <a:r>
              <a:rPr lang="en-US" b="1" dirty="0" smtClean="0">
                <a:latin typeface="Arial"/>
                <a:cs typeface="Arial"/>
              </a:rPr>
              <a:t>?</a:t>
            </a:r>
            <a:endParaRPr lang="en-US" b="1" dirty="0">
              <a:latin typeface="Arial"/>
              <a:cs typeface="Arial"/>
            </a:endParaRPr>
          </a:p>
          <a:p>
            <a:r>
              <a:rPr lang="en-US" dirty="0" smtClean="0">
                <a:latin typeface="Arial"/>
                <a:cs typeface="Arial"/>
              </a:rPr>
              <a:t>1/ </a:t>
            </a:r>
            <a:r>
              <a:rPr lang="en-US" dirty="0" err="1" smtClean="0">
                <a:latin typeface="Arial"/>
                <a:cs typeface="Arial"/>
              </a:rPr>
              <a:t>Không</a:t>
            </a:r>
            <a:r>
              <a:rPr lang="en-US" dirty="0" smtClean="0">
                <a:latin typeface="Arial"/>
                <a:cs typeface="Arial"/>
              </a:rPr>
              <a:t> </a:t>
            </a:r>
            <a:r>
              <a:rPr lang="en-US" dirty="0" err="1" smtClean="0">
                <a:latin typeface="Arial"/>
                <a:cs typeface="Arial"/>
              </a:rPr>
              <a:t>bao</a:t>
            </a:r>
            <a:r>
              <a:rPr lang="en-US" dirty="0" smtClean="0">
                <a:latin typeface="Arial"/>
                <a:cs typeface="Arial"/>
              </a:rPr>
              <a:t> </a:t>
            </a:r>
            <a:r>
              <a:rPr lang="en-US" dirty="0" err="1" smtClean="0">
                <a:latin typeface="Arial"/>
                <a:cs typeface="Arial"/>
              </a:rPr>
              <a:t>giờ</a:t>
            </a:r>
            <a:endParaRPr lang="en-US" dirty="0">
              <a:latin typeface="Arial"/>
              <a:cs typeface="Arial"/>
            </a:endParaRPr>
          </a:p>
          <a:p>
            <a:r>
              <a:rPr lang="en-US" dirty="0" smtClean="0">
                <a:latin typeface="Arial"/>
                <a:cs typeface="Arial"/>
              </a:rPr>
              <a:t>2/ </a:t>
            </a:r>
            <a:r>
              <a:rPr lang="en-US" dirty="0" err="1" smtClean="0">
                <a:latin typeface="Arial"/>
                <a:cs typeface="Arial"/>
              </a:rPr>
              <a:t>Khi</a:t>
            </a:r>
            <a:r>
              <a:rPr lang="en-US" dirty="0" smtClean="0">
                <a:latin typeface="Arial"/>
                <a:cs typeface="Arial"/>
              </a:rPr>
              <a:t> </a:t>
            </a:r>
            <a:r>
              <a:rPr lang="en-US" dirty="0" err="1" smtClean="0">
                <a:latin typeface="Arial"/>
                <a:cs typeface="Arial"/>
              </a:rPr>
              <a:t>xóa</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cache</a:t>
            </a:r>
          </a:p>
          <a:p>
            <a:r>
              <a:rPr lang="en-US" dirty="0" smtClean="0">
                <a:latin typeface="Arial"/>
                <a:cs typeface="Arial"/>
              </a:rPr>
              <a:t>3/ </a:t>
            </a:r>
            <a:r>
              <a:rPr lang="en-US" dirty="0" err="1" smtClean="0">
                <a:latin typeface="Arial"/>
                <a:cs typeface="Arial"/>
              </a:rPr>
              <a:t>Sau</a:t>
            </a:r>
            <a:r>
              <a:rPr lang="en-US" dirty="0" smtClean="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về</a:t>
            </a:r>
            <a:endParaRPr lang="en-US" dirty="0">
              <a:latin typeface="Arial"/>
              <a:cs typeface="Arial"/>
            </a:endParaRPr>
          </a:p>
        </p:txBody>
      </p:sp>
    </p:spTree>
    <p:extLst>
      <p:ext uri="{BB962C8B-B14F-4D97-AF65-F5344CB8AC3E}">
        <p14:creationId xmlns:p14="http://schemas.microsoft.com/office/powerpoint/2010/main" val="16050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239001" cy="1143000"/>
          </a:xfrm>
        </p:spPr>
        <p:txBody>
          <a:bodyPr/>
          <a:lstStyle/>
          <a:p>
            <a:r>
              <a:rPr lang="en-US" b="1" dirty="0" err="1" smtClean="0">
                <a:latin typeface="Arial" panose="020B0604020202020204" pitchFamily="34" charset="0"/>
                <a:cs typeface="Arial" panose="020B0604020202020204" pitchFamily="34" charset="0"/>
              </a:rPr>
              <a:t>Truy</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cập</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dữ</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liệu</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từ</a:t>
            </a:r>
            <a:r>
              <a:rPr lang="en-US" b="1" dirty="0" smtClean="0">
                <a:latin typeface="Arial" panose="020B0604020202020204" pitchFamily="34" charset="0"/>
                <a:cs typeface="Arial" panose="020B0604020202020204" pitchFamily="34" charset="0"/>
              </a:rPr>
              <a:t> cache</a:t>
            </a:r>
            <a:endParaRPr lang="en-US" dirty="0">
              <a:latin typeface="Arial" panose="020B0604020202020204" pitchFamily="34" charset="0"/>
              <a:cs typeface="Arial" panose="020B0604020202020204" pitchFamily="34" charset="0"/>
            </a:endParaRP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3891" y="2443755"/>
            <a:ext cx="365484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2106" y="4448173"/>
            <a:ext cx="3486632" cy="182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2443755"/>
            <a:ext cx="4572000" cy="923330"/>
          </a:xfrm>
          <a:prstGeom prst="rect">
            <a:avLst/>
          </a:prstGeom>
        </p:spPr>
        <p:txBody>
          <a:bodyPr>
            <a:spAutoFit/>
          </a:bodyPr>
          <a:lstStyle/>
          <a:p>
            <a:r>
              <a:rPr lang="en-US" dirty="0">
                <a:latin typeface="Arial"/>
                <a:cs typeface="Arial"/>
              </a:rPr>
              <a:t>• </a:t>
            </a:r>
            <a:r>
              <a:rPr lang="en-US" dirty="0" err="1" smtClean="0">
                <a:latin typeface="Arial"/>
                <a:cs typeface="Arial"/>
              </a:rPr>
              <a:t>Kiểm</a:t>
            </a:r>
            <a:r>
              <a:rPr lang="en-US" dirty="0" smtClean="0">
                <a:latin typeface="Arial"/>
                <a:cs typeface="Arial"/>
              </a:rPr>
              <a:t> </a:t>
            </a:r>
            <a:r>
              <a:rPr lang="en-US" dirty="0" err="1" smtClean="0">
                <a:latin typeface="Arial"/>
                <a:cs typeface="Arial"/>
              </a:rPr>
              <a:t>tra</a:t>
            </a:r>
            <a:r>
              <a:rPr lang="en-US" dirty="0" smtClean="0">
                <a:latin typeface="Arial"/>
                <a:cs typeface="Arial"/>
              </a:rPr>
              <a:t> </a:t>
            </a:r>
            <a:r>
              <a:rPr lang="en-US" dirty="0" err="1" smtClean="0">
                <a:latin typeface="Arial"/>
                <a:cs typeface="Arial"/>
              </a:rPr>
              <a:t>thẻ</a:t>
            </a:r>
            <a:r>
              <a:rPr lang="en-US" dirty="0" smtClean="0">
                <a:latin typeface="Arial"/>
                <a:cs typeface="Arial"/>
              </a:rPr>
              <a:t> </a:t>
            </a:r>
            <a:r>
              <a:rPr lang="en-US" b="1" dirty="0" smtClean="0">
                <a:latin typeface="Arial"/>
                <a:cs typeface="Arial"/>
              </a:rPr>
              <a:t>tag </a:t>
            </a:r>
            <a:r>
              <a:rPr lang="en-US" dirty="0" smtClean="0">
                <a:latin typeface="Arial"/>
                <a:cs typeface="Arial"/>
              </a:rPr>
              <a:t>(0x8) </a:t>
            </a:r>
            <a:r>
              <a:rPr lang="en-US" dirty="0" err="1" smtClean="0">
                <a:latin typeface="Arial"/>
                <a:cs typeface="Arial"/>
              </a:rPr>
              <a:t>trong</a:t>
            </a:r>
            <a:r>
              <a:rPr lang="en-US" dirty="0" smtClean="0">
                <a:latin typeface="Arial"/>
                <a:cs typeface="Arial"/>
              </a:rPr>
              <a:t> cache</a:t>
            </a:r>
            <a:endParaRPr lang="en-US" dirty="0">
              <a:latin typeface="Arial"/>
              <a:cs typeface="Arial"/>
            </a:endParaRPr>
          </a:p>
          <a:p>
            <a:r>
              <a:rPr lang="en-US" dirty="0">
                <a:latin typeface="Arial"/>
                <a:cs typeface="Arial"/>
              </a:rPr>
              <a:t>• </a:t>
            </a:r>
            <a:r>
              <a:rPr lang="en-US" dirty="0" err="1" smtClean="0">
                <a:latin typeface="Arial"/>
                <a:cs typeface="Arial"/>
              </a:rPr>
              <a:t>Kiểm</a:t>
            </a:r>
            <a:r>
              <a:rPr lang="en-US" dirty="0" smtClean="0">
                <a:latin typeface="Arial"/>
                <a:cs typeface="Arial"/>
              </a:rPr>
              <a:t> </a:t>
            </a:r>
            <a:r>
              <a:rPr lang="en-US" dirty="0" err="1" smtClean="0">
                <a:latin typeface="Arial"/>
                <a:cs typeface="Arial"/>
              </a:rPr>
              <a:t>tra</a:t>
            </a:r>
            <a:r>
              <a:rPr lang="en-US" dirty="0" smtClean="0">
                <a:latin typeface="Arial"/>
                <a:cs typeface="Arial"/>
              </a:rPr>
              <a:t> </a:t>
            </a:r>
            <a:r>
              <a:rPr lang="en-US" dirty="0" err="1" smtClean="0">
                <a:latin typeface="Arial"/>
                <a:cs typeface="Arial"/>
              </a:rPr>
              <a:t>nếu</a:t>
            </a:r>
            <a:r>
              <a:rPr lang="en-US" dirty="0" smtClean="0">
                <a:latin typeface="Arial"/>
                <a:cs typeface="Arial"/>
              </a:rPr>
              <a:t> bit </a:t>
            </a:r>
            <a:r>
              <a:rPr lang="en-US" dirty="0" err="1" smtClean="0">
                <a:latin typeface="Arial"/>
                <a:cs typeface="Arial"/>
              </a:rPr>
              <a:t>hợp</a:t>
            </a:r>
            <a:r>
              <a:rPr lang="en-US" dirty="0" smtClean="0">
                <a:latin typeface="Arial"/>
                <a:cs typeface="Arial"/>
              </a:rPr>
              <a:t> </a:t>
            </a:r>
            <a:r>
              <a:rPr lang="en-US" dirty="0" err="1" smtClean="0">
                <a:latin typeface="Arial"/>
                <a:cs typeface="Arial"/>
              </a:rPr>
              <a:t>lệ</a:t>
            </a:r>
            <a:r>
              <a:rPr lang="en-US" dirty="0">
                <a:latin typeface="Arial"/>
                <a:cs typeface="Arial"/>
              </a:rPr>
              <a:t> </a:t>
            </a:r>
            <a:r>
              <a:rPr lang="en-US" dirty="0" err="1" smtClean="0">
                <a:latin typeface="Arial"/>
                <a:cs typeface="Arial"/>
              </a:rPr>
              <a:t>bằng</a:t>
            </a:r>
            <a:r>
              <a:rPr lang="en-US" dirty="0" smtClean="0">
                <a:latin typeface="Arial"/>
                <a:cs typeface="Arial"/>
              </a:rPr>
              <a:t> 1</a:t>
            </a:r>
            <a:endParaRPr lang="en-US" dirty="0">
              <a:latin typeface="Arial"/>
              <a:cs typeface="Arial"/>
            </a:endParaRPr>
          </a:p>
          <a:p>
            <a:r>
              <a:rPr lang="en-US" dirty="0">
                <a:latin typeface="Arial"/>
                <a:cs typeface="Arial"/>
              </a:rPr>
              <a:t>• </a:t>
            </a:r>
            <a:r>
              <a:rPr lang="en-US" dirty="0" err="1" smtClean="0">
                <a:latin typeface="Arial"/>
                <a:cs typeface="Arial"/>
              </a:rPr>
              <a:t>Đọc</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từ</a:t>
            </a:r>
            <a:r>
              <a:rPr lang="en-US" dirty="0" smtClean="0">
                <a:latin typeface="Arial"/>
                <a:cs typeface="Arial"/>
              </a:rPr>
              <a:t> cache.</a:t>
            </a:r>
            <a:endParaRPr lang="en-US" dirty="0">
              <a:latin typeface="Arial"/>
              <a:cs typeface="Arial"/>
            </a:endParaRPr>
          </a:p>
        </p:txBody>
      </p:sp>
      <p:sp>
        <p:nvSpPr>
          <p:cNvPr id="4" name="Rectangle 3"/>
          <p:cNvSpPr/>
          <p:nvPr/>
        </p:nvSpPr>
        <p:spPr>
          <a:xfrm>
            <a:off x="609600" y="3657600"/>
            <a:ext cx="4572000" cy="1200329"/>
          </a:xfrm>
          <a:prstGeom prst="rect">
            <a:avLst/>
          </a:prstGeom>
        </p:spPr>
        <p:txBody>
          <a:bodyPr>
            <a:spAutoFit/>
          </a:bodyPr>
          <a:lstStyle/>
          <a:p>
            <a:r>
              <a:rPr lang="en-US" b="1" dirty="0">
                <a:latin typeface="Arial"/>
                <a:cs typeface="Arial"/>
              </a:rPr>
              <a:t>Q</a:t>
            </a:r>
            <a:r>
              <a:rPr lang="en-US" b="1" dirty="0" smtClean="0">
                <a:latin typeface="Arial"/>
                <a:cs typeface="Arial"/>
              </a:rPr>
              <a:t>: </a:t>
            </a:r>
            <a:r>
              <a:rPr lang="en-US" b="1" dirty="0" err="1" smtClean="0">
                <a:latin typeface="Arial"/>
                <a:cs typeface="Arial"/>
              </a:rPr>
              <a:t>Sẽ</a:t>
            </a:r>
            <a:r>
              <a:rPr lang="en-US" b="1" dirty="0" smtClean="0">
                <a:latin typeface="Arial"/>
                <a:cs typeface="Arial"/>
              </a:rPr>
              <a:t> </a:t>
            </a:r>
            <a:r>
              <a:rPr lang="en-US" b="1" dirty="0" err="1" smtClean="0">
                <a:latin typeface="Arial"/>
                <a:cs typeface="Arial"/>
              </a:rPr>
              <a:t>làm</a:t>
            </a:r>
            <a:r>
              <a:rPr lang="en-US" b="1" dirty="0" smtClean="0">
                <a:latin typeface="Arial"/>
                <a:cs typeface="Arial"/>
              </a:rPr>
              <a:t> </a:t>
            </a:r>
            <a:r>
              <a:rPr lang="en-US" b="1" dirty="0" err="1" smtClean="0">
                <a:latin typeface="Arial"/>
                <a:cs typeface="Arial"/>
              </a:rPr>
              <a:t>gì</a:t>
            </a:r>
            <a:r>
              <a:rPr lang="en-US" b="1" dirty="0" smtClean="0">
                <a:latin typeface="Arial"/>
                <a:cs typeface="Arial"/>
              </a:rPr>
              <a:t> </a:t>
            </a:r>
            <a:r>
              <a:rPr lang="en-US" b="1" dirty="0" err="1" smtClean="0">
                <a:latin typeface="Arial"/>
                <a:cs typeface="Arial"/>
              </a:rPr>
              <a:t>nếu</a:t>
            </a:r>
            <a:r>
              <a:rPr lang="en-US" b="1" dirty="0" smtClean="0">
                <a:latin typeface="Arial"/>
                <a:cs typeface="Arial"/>
              </a:rPr>
              <a:t> bit </a:t>
            </a:r>
            <a:r>
              <a:rPr lang="en-US" b="1" dirty="0" err="1" smtClean="0">
                <a:latin typeface="Arial"/>
                <a:cs typeface="Arial"/>
              </a:rPr>
              <a:t>đánh</a:t>
            </a:r>
            <a:r>
              <a:rPr lang="en-US" b="1" dirty="0" smtClean="0">
                <a:latin typeface="Arial"/>
                <a:cs typeface="Arial"/>
              </a:rPr>
              <a:t> </a:t>
            </a:r>
            <a:r>
              <a:rPr lang="en-US" b="1" dirty="0" err="1" smtClean="0">
                <a:latin typeface="Arial"/>
                <a:cs typeface="Arial"/>
              </a:rPr>
              <a:t>dấu</a:t>
            </a:r>
            <a:r>
              <a:rPr lang="en-US" b="1" dirty="0" smtClean="0">
                <a:latin typeface="Arial"/>
                <a:cs typeface="Arial"/>
              </a:rPr>
              <a:t> </a:t>
            </a:r>
            <a:r>
              <a:rPr lang="en-US" b="1" dirty="0" err="1" smtClean="0">
                <a:latin typeface="Arial"/>
                <a:cs typeface="Arial"/>
              </a:rPr>
              <a:t>bằng</a:t>
            </a:r>
            <a:r>
              <a:rPr lang="en-US" b="1" dirty="0" smtClean="0">
                <a:latin typeface="Arial"/>
                <a:cs typeface="Arial"/>
              </a:rPr>
              <a:t> 0</a:t>
            </a:r>
            <a:endParaRPr lang="en-US" b="1" dirty="0">
              <a:latin typeface="Arial"/>
              <a:cs typeface="Arial"/>
            </a:endParaRPr>
          </a:p>
          <a:p>
            <a:r>
              <a:rPr lang="en-US" dirty="0" smtClean="0">
                <a:latin typeface="Arial"/>
                <a:cs typeface="Arial"/>
              </a:rPr>
              <a:t>1/ </a:t>
            </a:r>
            <a:r>
              <a:rPr lang="en-US" dirty="0" err="1" smtClean="0">
                <a:latin typeface="Arial"/>
                <a:cs typeface="Arial"/>
              </a:rPr>
              <a:t>Bỏ</a:t>
            </a:r>
            <a:r>
              <a:rPr lang="en-US" dirty="0" smtClean="0">
                <a:latin typeface="Arial"/>
                <a:cs typeface="Arial"/>
              </a:rPr>
              <a:t> qua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a:t>
            </a:r>
            <a:endParaRPr lang="en-US" dirty="0">
              <a:latin typeface="Arial"/>
              <a:cs typeface="Arial"/>
            </a:endParaRPr>
          </a:p>
          <a:p>
            <a:r>
              <a:rPr lang="en-US" dirty="0" smtClean="0">
                <a:latin typeface="Arial"/>
                <a:cs typeface="Arial"/>
              </a:rPr>
              <a:t>2/ </a:t>
            </a:r>
            <a:r>
              <a:rPr lang="en-US" dirty="0" err="1" smtClean="0">
                <a:latin typeface="Arial"/>
                <a:cs typeface="Arial"/>
              </a:rPr>
              <a:t>Đặt</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bằng</a:t>
            </a:r>
            <a:r>
              <a:rPr lang="en-US" dirty="0" smtClean="0">
                <a:latin typeface="Arial"/>
                <a:cs typeface="Arial"/>
              </a:rPr>
              <a:t> 1.</a:t>
            </a:r>
            <a:endParaRPr lang="en-US" dirty="0">
              <a:latin typeface="Arial"/>
              <a:cs typeface="Arial"/>
            </a:endParaRPr>
          </a:p>
          <a:p>
            <a:r>
              <a:rPr lang="en-US" dirty="0" smtClean="0">
                <a:latin typeface="Arial"/>
                <a:cs typeface="Arial"/>
              </a:rPr>
              <a:t>2/ </a:t>
            </a:r>
            <a:r>
              <a:rPr lang="en-US" dirty="0" err="1" smtClean="0">
                <a:latin typeface="Arial"/>
                <a:cs typeface="Arial"/>
              </a:rPr>
              <a:t>Lấy</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từ</a:t>
            </a:r>
            <a:r>
              <a:rPr lang="en-US" dirty="0" smtClean="0">
                <a:latin typeface="Arial"/>
                <a:cs typeface="Arial"/>
              </a:rPr>
              <a:t> DRAM.</a:t>
            </a:r>
            <a:endParaRPr lang="en-US" dirty="0">
              <a:latin typeface="Arial"/>
              <a:cs typeface="Arial"/>
            </a:endParaRPr>
          </a:p>
        </p:txBody>
      </p:sp>
      <p:sp>
        <p:nvSpPr>
          <p:cNvPr id="5" name="Rectangle 4"/>
          <p:cNvSpPr/>
          <p:nvPr/>
        </p:nvSpPr>
        <p:spPr>
          <a:xfrm>
            <a:off x="609600" y="4893881"/>
            <a:ext cx="4572000" cy="1477328"/>
          </a:xfrm>
          <a:prstGeom prst="rect">
            <a:avLst/>
          </a:prstGeom>
        </p:spPr>
        <p:txBody>
          <a:bodyPr>
            <a:spAutoFit/>
          </a:bodyPr>
          <a:lstStyle/>
          <a:p>
            <a:r>
              <a:rPr lang="en-US" b="1" dirty="0">
                <a:latin typeface="Arial"/>
                <a:cs typeface="Arial"/>
              </a:rPr>
              <a:t>A</a:t>
            </a:r>
            <a:r>
              <a:rPr lang="en-US" b="1" dirty="0" smtClean="0">
                <a:latin typeface="Arial"/>
                <a:cs typeface="Arial"/>
              </a:rPr>
              <a:t>: </a:t>
            </a:r>
            <a:r>
              <a:rPr lang="en-US" b="1" dirty="0" err="1" smtClean="0">
                <a:latin typeface="Arial"/>
                <a:cs typeface="Arial"/>
              </a:rPr>
              <a:t>Lấy</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từ</a:t>
            </a:r>
            <a:r>
              <a:rPr lang="en-US" b="1" dirty="0" smtClean="0">
                <a:latin typeface="Arial"/>
                <a:cs typeface="Arial"/>
              </a:rPr>
              <a:t> DRAM </a:t>
            </a:r>
          </a:p>
          <a:p>
            <a:r>
              <a:rPr lang="en-US" dirty="0" err="1" smtClean="0">
                <a:latin typeface="Arial"/>
                <a:cs typeface="Arial"/>
              </a:rPr>
              <a:t>Nếu</a:t>
            </a:r>
            <a:r>
              <a:rPr lang="en-US" dirty="0" smtClean="0">
                <a:latin typeface="Arial"/>
                <a:cs typeface="Arial"/>
              </a:rPr>
              <a:t> </a:t>
            </a:r>
            <a:r>
              <a:rPr lang="en-US" dirty="0" err="1" smtClean="0">
                <a:latin typeface="Arial"/>
                <a:cs typeface="Arial"/>
              </a:rPr>
              <a:t>các</a:t>
            </a:r>
            <a:r>
              <a:rPr lang="en-US" dirty="0" smtClean="0">
                <a:latin typeface="Arial"/>
                <a:cs typeface="Arial"/>
              </a:rPr>
              <a:t> bit </a:t>
            </a:r>
            <a:r>
              <a:rPr lang="en-US" dirty="0" err="1" smtClean="0">
                <a:latin typeface="Arial"/>
                <a:cs typeface="Arial"/>
              </a:rPr>
              <a:t>hợp</a:t>
            </a:r>
            <a:r>
              <a:rPr lang="en-US" dirty="0" smtClean="0">
                <a:latin typeface="Arial"/>
                <a:cs typeface="Arial"/>
              </a:rPr>
              <a:t> </a:t>
            </a:r>
            <a:r>
              <a:rPr lang="en-US" dirty="0" err="1" smtClean="0">
                <a:latin typeface="Arial"/>
                <a:cs typeface="Arial"/>
              </a:rPr>
              <a:t>lệ</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giá</a:t>
            </a:r>
            <a:r>
              <a:rPr lang="en-US" dirty="0" smtClean="0">
                <a:latin typeface="Arial"/>
                <a:cs typeface="Arial"/>
              </a:rPr>
              <a:t> </a:t>
            </a:r>
            <a:r>
              <a:rPr lang="en-US" dirty="0" err="1" smtClean="0">
                <a:latin typeface="Arial"/>
                <a:cs typeface="Arial"/>
              </a:rPr>
              <a:t>trị</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nghĩa</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không</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lệ</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trường</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này</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lấy</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từ</a:t>
            </a:r>
            <a:r>
              <a:rPr lang="en-US" dirty="0" smtClean="0">
                <a:latin typeface="Arial"/>
                <a:cs typeface="Arial"/>
              </a:rPr>
              <a:t> DRAM </a:t>
            </a:r>
            <a:r>
              <a:rPr lang="en-US" dirty="0" err="1" smtClean="0">
                <a:latin typeface="Arial"/>
                <a:cs typeface="Arial"/>
              </a:rPr>
              <a:t>đưa</a:t>
            </a:r>
            <a:r>
              <a:rPr lang="en-US" dirty="0" smtClean="0">
                <a:latin typeface="Arial"/>
                <a:cs typeface="Arial"/>
              </a:rPr>
              <a:t> </a:t>
            </a:r>
            <a:r>
              <a:rPr lang="en-US" dirty="0" err="1" smtClean="0">
                <a:latin typeface="Arial"/>
                <a:cs typeface="Arial"/>
              </a:rPr>
              <a:t>vào</a:t>
            </a:r>
            <a:r>
              <a:rPr lang="en-US" dirty="0" smtClean="0">
                <a:latin typeface="Arial"/>
                <a:cs typeface="Arial"/>
              </a:rPr>
              <a:t> cache.</a:t>
            </a:r>
            <a:endParaRPr lang="en-US" dirty="0">
              <a:latin typeface="Arial"/>
              <a:cs typeface="Arial"/>
            </a:endParaRPr>
          </a:p>
        </p:txBody>
      </p:sp>
    </p:spTree>
    <p:extLst>
      <p:ext uri="{BB962C8B-B14F-4D97-AF65-F5344CB8AC3E}">
        <p14:creationId xmlns:p14="http://schemas.microsoft.com/office/powerpoint/2010/main" val="230770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4400"/>
            <a:ext cx="7620000" cy="1143000"/>
          </a:xfrm>
        </p:spPr>
        <p:txBody>
          <a:bodyPr>
            <a:normAutofit fontScale="90000"/>
          </a:bodyPr>
          <a:lstStyle/>
          <a:p>
            <a:r>
              <a:rPr lang="en-US" b="1" dirty="0" smtClean="0">
                <a:latin typeface="Arial"/>
                <a:cs typeface="Arial"/>
              </a:rPr>
              <a:t>Cache blocks (lines</a:t>
            </a:r>
            <a:r>
              <a:rPr lang="en-US" b="1" dirty="0">
                <a:latin typeface="Arial"/>
                <a:cs typeface="Arial"/>
              </a:rPr>
              <a:t>)</a:t>
            </a:r>
            <a:br>
              <a:rPr lang="en-US" b="1" dirty="0">
                <a:latin typeface="Arial"/>
                <a:cs typeface="Arial"/>
              </a:rPr>
            </a:br>
            <a:r>
              <a:rPr lang="en-US" dirty="0" err="1" smtClean="0">
                <a:latin typeface="Arial"/>
                <a:cs typeface="Arial"/>
              </a:rPr>
              <a:t>Tăng</a:t>
            </a:r>
            <a:r>
              <a:rPr lang="en-US" dirty="0" smtClean="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r>
              <a:rPr lang="en-US" dirty="0" smtClean="0">
                <a:latin typeface="Arial"/>
                <a:cs typeface="Arial"/>
              </a:rPr>
              <a:t> </a:t>
            </a:r>
            <a:r>
              <a:rPr lang="en-US" dirty="0" err="1" smtClean="0">
                <a:latin typeface="Arial"/>
                <a:cs typeface="Arial"/>
              </a:rPr>
              <a:t>bằng</a:t>
            </a:r>
            <a:r>
              <a:rPr lang="en-US" dirty="0" smtClean="0">
                <a:latin typeface="Arial"/>
                <a:cs typeface="Arial"/>
              </a:rPr>
              <a:t> </a:t>
            </a:r>
            <a:r>
              <a:rPr lang="en-US" dirty="0" err="1" smtClean="0">
                <a:latin typeface="Arial"/>
                <a:cs typeface="Arial"/>
              </a:rPr>
              <a:t>cách</a:t>
            </a:r>
            <a:r>
              <a:rPr lang="en-US" dirty="0" smtClean="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trữ</a:t>
            </a:r>
            <a:r>
              <a:rPr lang="en-US" dirty="0" smtClean="0">
                <a:latin typeface="Arial"/>
                <a:cs typeface="Arial"/>
              </a:rPr>
              <a:t> </a:t>
            </a:r>
            <a:r>
              <a:rPr lang="en-US" dirty="0" err="1" smtClean="0">
                <a:latin typeface="Arial"/>
                <a:cs typeface="Arial"/>
              </a:rPr>
              <a:t>nhiều</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hơn</a:t>
            </a:r>
            <a:r>
              <a:rPr lang="en-US" dirty="0" smtClean="0">
                <a:latin typeface="Arial"/>
                <a:cs typeface="Arial"/>
              </a:rPr>
              <a:t> </a:t>
            </a:r>
            <a:r>
              <a:rPr lang="en-US" dirty="0" err="1" smtClean="0">
                <a:latin typeface="Arial"/>
                <a:cs typeface="Arial"/>
              </a:rPr>
              <a:t>ở</a:t>
            </a:r>
            <a:r>
              <a:rPr lang="en-US" dirty="0" smtClean="0">
                <a:latin typeface="Arial"/>
                <a:cs typeface="Arial"/>
              </a:rPr>
              <a:t> </a:t>
            </a:r>
            <a:r>
              <a:rPr lang="en-US" dirty="0" err="1" smtClean="0">
                <a:latin typeface="Arial"/>
                <a:cs typeface="Arial"/>
              </a:rPr>
              <a:t>mỗi</a:t>
            </a:r>
            <a:r>
              <a:rPr lang="en-US" dirty="0" smtClean="0">
                <a:latin typeface="Arial"/>
                <a:cs typeface="Arial"/>
              </a:rPr>
              <a:t> tag</a:t>
            </a:r>
            <a:endParaRPr lang="en-US" dirty="0">
              <a:latin typeface="Arial"/>
              <a:cs typeface="Arial"/>
            </a:endParaRPr>
          </a:p>
        </p:txBody>
      </p:sp>
    </p:spTree>
    <p:extLst>
      <p:ext uri="{BB962C8B-B14F-4D97-AF65-F5344CB8AC3E}">
        <p14:creationId xmlns:p14="http://schemas.microsoft.com/office/powerpoint/2010/main" val="1977854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153401" cy="1143000"/>
          </a:xfrm>
        </p:spPr>
        <p:txBody>
          <a:bodyPr>
            <a:normAutofit fontScale="90000"/>
          </a:bodyPr>
          <a:lstStyle/>
          <a:p>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r>
              <a:rPr lang="en-US" b="1" dirty="0" smtClean="0">
                <a:latin typeface="Arial"/>
                <a:cs typeface="Arial"/>
              </a:rPr>
              <a:t> </a:t>
            </a:r>
            <a:r>
              <a:rPr lang="en-US" b="1" dirty="0" err="1" smtClean="0">
                <a:latin typeface="Arial"/>
                <a:cs typeface="Arial"/>
              </a:rPr>
              <a:t>sử</a:t>
            </a:r>
            <a:r>
              <a:rPr lang="en-US" b="1" dirty="0" smtClean="0">
                <a:latin typeface="Arial"/>
                <a:cs typeface="Arial"/>
              </a:rPr>
              <a:t> </a:t>
            </a:r>
            <a:r>
              <a:rPr lang="en-US" b="1" dirty="0" err="1" smtClean="0">
                <a:latin typeface="Arial"/>
                <a:cs typeface="Arial"/>
              </a:rPr>
              <a:t>dụng</a:t>
            </a:r>
            <a:r>
              <a:rPr lang="en-US" b="1" dirty="0" smtClean="0">
                <a:latin typeface="Arial"/>
                <a:cs typeface="Arial"/>
              </a:rPr>
              <a:t> cache </a:t>
            </a:r>
            <a:r>
              <a:rPr lang="en-US" b="1" dirty="0" err="1" smtClean="0">
                <a:latin typeface="Arial"/>
                <a:cs typeface="Arial"/>
              </a:rPr>
              <a:t>là</a:t>
            </a:r>
            <a:r>
              <a:rPr lang="en-US" b="1" dirty="0" smtClean="0">
                <a:latin typeface="Arial"/>
                <a:cs typeface="Arial"/>
              </a:rPr>
              <a:t> </a:t>
            </a:r>
            <a:r>
              <a:rPr lang="en-US" b="1" dirty="0" err="1" smtClean="0">
                <a:latin typeface="Arial"/>
                <a:cs typeface="Arial"/>
              </a:rPr>
              <a:t>gì</a:t>
            </a:r>
            <a:r>
              <a:rPr lang="en-US" b="1" dirty="0" smtClean="0">
                <a:latin typeface="Arial"/>
                <a:cs typeface="Arial"/>
              </a:rPr>
              <a:t>?</a:t>
            </a:r>
            <a:endParaRPr lang="en-US" b="1" dirty="0">
              <a:latin typeface="Arial"/>
              <a:cs typeface="Aria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397" y="1967345"/>
            <a:ext cx="534309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4018" y="2380833"/>
            <a:ext cx="4572000" cy="2800766"/>
          </a:xfrm>
          <a:prstGeom prst="rect">
            <a:avLst/>
          </a:prstGeom>
        </p:spPr>
        <p:txBody>
          <a:bodyPr>
            <a:spAutoFit/>
          </a:bodyPr>
          <a:lstStyle/>
          <a:p>
            <a:r>
              <a:rPr lang="en-US" sz="1600" dirty="0">
                <a:latin typeface="Arial"/>
                <a:cs typeface="Arial"/>
              </a:rPr>
              <a:t>• </a:t>
            </a:r>
            <a:r>
              <a:rPr lang="en-US" sz="1600" b="1" dirty="0" err="1" smtClean="0">
                <a:latin typeface="Arial"/>
                <a:cs typeface="Arial"/>
              </a:rPr>
              <a:t>Tìm</a:t>
            </a:r>
            <a:r>
              <a:rPr lang="en-US" sz="1600" b="1" dirty="0" smtClean="0">
                <a:latin typeface="Arial"/>
                <a:cs typeface="Arial"/>
              </a:rPr>
              <a:t> </a:t>
            </a:r>
            <a:r>
              <a:rPr lang="en-US" sz="1600" b="1" dirty="0" err="1" smtClean="0">
                <a:latin typeface="Arial"/>
                <a:cs typeface="Arial"/>
              </a:rPr>
              <a:t>kiếm</a:t>
            </a:r>
            <a:r>
              <a:rPr lang="en-US" sz="1600" b="1" dirty="0">
                <a:latin typeface="Arial"/>
                <a:cs typeface="Arial"/>
              </a:rPr>
              <a:t> </a:t>
            </a:r>
            <a:r>
              <a:rPr lang="en-US" sz="1600" b="1" dirty="0" err="1" smtClean="0">
                <a:latin typeface="Arial"/>
                <a:cs typeface="Arial"/>
              </a:rPr>
              <a:t>một</a:t>
            </a:r>
            <a:r>
              <a:rPr lang="en-US" sz="1600" b="1" dirty="0" smtClean="0">
                <a:latin typeface="Arial"/>
                <a:cs typeface="Arial"/>
              </a:rPr>
              <a:t> Cache n‐</a:t>
            </a:r>
            <a:r>
              <a:rPr lang="en-US" sz="1600" b="1" dirty="0" err="1" smtClean="0">
                <a:latin typeface="Arial"/>
                <a:cs typeface="Arial"/>
              </a:rPr>
              <a:t>phần</a:t>
            </a:r>
            <a:r>
              <a:rPr lang="en-US" sz="1600" b="1" dirty="0" smtClean="0">
                <a:latin typeface="Arial"/>
                <a:cs typeface="Arial"/>
              </a:rPr>
              <a:t> </a:t>
            </a:r>
            <a:r>
              <a:rPr lang="en-US" sz="1600" b="1" dirty="0" err="1" smtClean="0">
                <a:latin typeface="Arial"/>
                <a:cs typeface="Arial"/>
              </a:rPr>
              <a:t>tử</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smtClean="0">
                <a:latin typeface="Arial"/>
                <a:cs typeface="Arial"/>
              </a:rPr>
              <a:t> → n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p>
          <a:p>
            <a:pPr lvl="1"/>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thời</a:t>
            </a:r>
            <a:r>
              <a:rPr lang="en-US" sz="1600" dirty="0" smtClean="0">
                <a:latin typeface="Arial"/>
                <a:cs typeface="Arial"/>
              </a:rPr>
              <a:t> </a:t>
            </a:r>
            <a:r>
              <a:rPr lang="en-US" sz="1600" dirty="0" err="1" smtClean="0">
                <a:latin typeface="Arial"/>
                <a:cs typeface="Arial"/>
              </a:rPr>
              <a:t>điểm</a:t>
            </a:r>
            <a:r>
              <a:rPr lang="en-US" sz="1600" dirty="0" smtClean="0">
                <a:latin typeface="Arial"/>
                <a:cs typeface="Arial"/>
              </a:rPr>
              <a:t> → n </a:t>
            </a:r>
            <a:r>
              <a:rPr lang="en-US" sz="1600" dirty="0" err="1" smtClean="0">
                <a:latin typeface="Arial"/>
                <a:cs typeface="Arial"/>
              </a:rPr>
              <a:t>bộ</a:t>
            </a:r>
            <a:r>
              <a:rPr lang="en-US" sz="1600" dirty="0" smtClean="0">
                <a:latin typeface="Arial"/>
                <a:cs typeface="Arial"/>
              </a:rPr>
              <a:t> so </a:t>
            </a:r>
            <a:r>
              <a:rPr lang="en-US" sz="1600" dirty="0" err="1" smtClean="0">
                <a:latin typeface="Arial"/>
                <a:cs typeface="Arial"/>
              </a:rPr>
              <a:t>sánh</a:t>
            </a:r>
            <a:endParaRPr lang="en-US" sz="1600" dirty="0" smtClean="0">
              <a:latin typeface="Arial"/>
              <a:cs typeface="Arial"/>
            </a:endParaRPr>
          </a:p>
          <a:p>
            <a:pPr lvl="1"/>
            <a:r>
              <a:rPr lang="en-US" sz="1600" dirty="0" smtClean="0">
                <a:latin typeface="Arial"/>
                <a:cs typeface="Arial"/>
              </a:rPr>
              <a:t>– </a:t>
            </a:r>
            <a:r>
              <a:rPr lang="en-US" sz="1600" b="1" dirty="0" err="1" smtClean="0">
                <a:latin typeface="Arial"/>
                <a:cs typeface="Arial"/>
              </a:rPr>
              <a:t>Tốn</a:t>
            </a:r>
            <a:r>
              <a:rPr lang="en-US" sz="1600" b="1" dirty="0" smtClean="0">
                <a:latin typeface="Arial"/>
                <a:cs typeface="Arial"/>
              </a:rPr>
              <a:t> </a:t>
            </a:r>
            <a:r>
              <a:rPr lang="en-US" sz="1600" b="1" dirty="0" err="1" smtClean="0">
                <a:latin typeface="Arial"/>
                <a:cs typeface="Arial"/>
              </a:rPr>
              <a:t>kém</a:t>
            </a:r>
            <a:r>
              <a:rPr lang="en-US" sz="1600" b="1" dirty="0" smtClean="0">
                <a:latin typeface="Arial"/>
                <a:cs typeface="Arial"/>
              </a:rPr>
              <a:t>!</a:t>
            </a:r>
            <a:endParaRPr lang="en-US" sz="1600" b="1" dirty="0">
              <a:latin typeface="Arial"/>
              <a:cs typeface="Arial"/>
            </a:endParaRPr>
          </a:p>
          <a:p>
            <a:r>
              <a:rPr lang="en-US" sz="1600" dirty="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dirty="0" smtClean="0">
                <a:latin typeface="Arial"/>
                <a:cs typeface="Arial"/>
              </a:rPr>
              <a:t>Data: 32 bits (one word</a:t>
            </a:r>
            <a:r>
              <a:rPr lang="en-US" sz="1600" dirty="0">
                <a:latin typeface="Arial"/>
                <a:cs typeface="Arial"/>
              </a:rPr>
              <a:t>)</a:t>
            </a:r>
          </a:p>
          <a:p>
            <a:pPr lvl="1"/>
            <a:r>
              <a:rPr lang="en-US" sz="1600" dirty="0">
                <a:latin typeface="Arial"/>
                <a:cs typeface="Arial"/>
              </a:rPr>
              <a:t>– </a:t>
            </a:r>
            <a:r>
              <a:rPr lang="en-US" sz="1600" dirty="0" smtClean="0">
                <a:latin typeface="Arial"/>
                <a:cs typeface="Arial"/>
              </a:rPr>
              <a:t>Tag: 30 bits (one address</a:t>
            </a:r>
            <a:r>
              <a:rPr lang="en-US" sz="1600" dirty="0">
                <a:latin typeface="Arial"/>
                <a:cs typeface="Arial"/>
              </a:rPr>
              <a:t>)</a:t>
            </a:r>
          </a:p>
          <a:p>
            <a:pPr lvl="1"/>
            <a:r>
              <a:rPr lang="en-US" sz="1600" dirty="0">
                <a:latin typeface="Arial"/>
                <a:cs typeface="Arial"/>
              </a:rPr>
              <a:t>– </a:t>
            </a:r>
            <a:r>
              <a:rPr lang="en-US" sz="1600" dirty="0" smtClean="0">
                <a:latin typeface="Arial"/>
                <a:cs typeface="Arial"/>
              </a:rPr>
              <a:t>Valid: 1bit</a:t>
            </a:r>
            <a:endParaRPr lang="en-US" sz="1600" dirty="0">
              <a:latin typeface="Arial"/>
              <a:cs typeface="Arial"/>
            </a:endParaRPr>
          </a:p>
          <a:p>
            <a:pPr lvl="1"/>
            <a:r>
              <a:rPr lang="en-US" sz="1600" dirty="0">
                <a:latin typeface="Arial"/>
                <a:cs typeface="Arial"/>
              </a:rPr>
              <a:t>– </a:t>
            </a:r>
            <a:r>
              <a:rPr lang="en-US" sz="1600" dirty="0" smtClean="0">
                <a:latin typeface="Arial"/>
                <a:cs typeface="Arial"/>
              </a:rPr>
              <a:t>63 bits </a:t>
            </a:r>
            <a:r>
              <a:rPr lang="en-US" sz="1600" dirty="0" err="1" smtClean="0">
                <a:latin typeface="Arial"/>
                <a:cs typeface="Arial"/>
              </a:rPr>
              <a:t>cho</a:t>
            </a:r>
            <a:r>
              <a:rPr lang="en-US" sz="1600" dirty="0" smtClean="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phần</a:t>
            </a:r>
            <a:r>
              <a:rPr lang="en-US" sz="1600" dirty="0" smtClean="0">
                <a:latin typeface="Arial"/>
                <a:cs typeface="Arial"/>
              </a:rPr>
              <a:t> </a:t>
            </a:r>
            <a:r>
              <a:rPr lang="en-US" sz="1600" dirty="0" err="1" smtClean="0">
                <a:latin typeface="Arial"/>
                <a:cs typeface="Arial"/>
              </a:rPr>
              <a:t>tử</a:t>
            </a:r>
            <a:endParaRPr lang="en-US" sz="1600" dirty="0">
              <a:latin typeface="Arial"/>
              <a:cs typeface="Arial"/>
            </a:endParaRPr>
          </a:p>
          <a:p>
            <a:pPr lvl="1"/>
            <a:r>
              <a:rPr lang="en-US" sz="1600" dirty="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32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endParaRPr lang="en-US" sz="1600" dirty="0" smtClean="0">
              <a:latin typeface="Arial"/>
              <a:cs typeface="Arial"/>
            </a:endParaRPr>
          </a:p>
          <a:p>
            <a:pPr lvl="1"/>
            <a:r>
              <a:rPr lang="en-US" sz="1600" dirty="0" smtClean="0">
                <a:latin typeface="Arial"/>
                <a:cs typeface="Arial"/>
              </a:rPr>
              <a:t>– </a:t>
            </a:r>
            <a:r>
              <a:rPr lang="en-US" sz="1600" b="1" dirty="0" err="1" smtClean="0">
                <a:latin typeface="Arial"/>
                <a:cs typeface="Arial"/>
              </a:rPr>
              <a:t>Rất</a:t>
            </a:r>
            <a:r>
              <a:rPr lang="en-US" sz="1600" b="1" dirty="0" smtClean="0">
                <a:latin typeface="Arial"/>
                <a:cs typeface="Arial"/>
              </a:rPr>
              <a:t> </a:t>
            </a:r>
            <a:r>
              <a:rPr lang="en-US" sz="1600" b="1" dirty="0" err="1" smtClean="0">
                <a:latin typeface="Arial"/>
                <a:cs typeface="Arial"/>
              </a:rPr>
              <a:t>không</a:t>
            </a:r>
            <a:r>
              <a:rPr lang="en-US" sz="1600" b="1" dirty="0" smtClean="0">
                <a:latin typeface="Arial"/>
                <a:cs typeface="Arial"/>
              </a:rPr>
              <a:t> </a:t>
            </a:r>
            <a:r>
              <a:rPr lang="en-US" sz="1600" b="1" dirty="0" err="1" smtClean="0">
                <a:latin typeface="Arial"/>
                <a:cs typeface="Arial"/>
              </a:rPr>
              <a:t>hiệu</a:t>
            </a:r>
            <a:r>
              <a:rPr lang="en-US" sz="1600" b="1" dirty="0" smtClean="0">
                <a:latin typeface="Arial"/>
                <a:cs typeface="Arial"/>
              </a:rPr>
              <a:t> </a:t>
            </a:r>
            <a:r>
              <a:rPr lang="en-US" sz="1600" b="1" dirty="0" err="1" smtClean="0">
                <a:latin typeface="Arial"/>
                <a:cs typeface="Arial"/>
              </a:rPr>
              <a:t>quả</a:t>
            </a:r>
            <a:r>
              <a:rPr lang="en-US" sz="1600" b="1" dirty="0" smtClean="0">
                <a:latin typeface="Arial"/>
                <a:cs typeface="Arial"/>
              </a:rPr>
              <a:t>!</a:t>
            </a:r>
            <a:endParaRPr lang="en-US" sz="1600" dirty="0">
              <a:latin typeface="Arial"/>
              <a:cs typeface="Arial"/>
            </a:endParaRPr>
          </a:p>
        </p:txBody>
      </p:sp>
      <p:sp>
        <p:nvSpPr>
          <p:cNvPr id="4" name="Rectangle 3"/>
          <p:cNvSpPr/>
          <p:nvPr/>
        </p:nvSpPr>
        <p:spPr>
          <a:xfrm>
            <a:off x="2971800" y="5431410"/>
            <a:ext cx="2514600" cy="1169551"/>
          </a:xfrm>
          <a:prstGeom prst="rect">
            <a:avLst/>
          </a:prstGeom>
        </p:spPr>
        <p:txBody>
          <a:bodyPr wrap="square">
            <a:spAutoFit/>
          </a:bodyPr>
          <a:lstStyle/>
          <a:p>
            <a:r>
              <a:rPr lang="en-US" sz="1400" dirty="0" smtClean="0">
                <a:latin typeface="Arial"/>
                <a:cs typeface="Arial"/>
              </a:rPr>
              <a:t>Q: </a:t>
            </a:r>
            <a:r>
              <a:rPr lang="en-US" sz="1400" dirty="0" err="1" smtClean="0">
                <a:latin typeface="Arial"/>
                <a:cs typeface="Arial"/>
              </a:rPr>
              <a:t>Bao</a:t>
            </a:r>
            <a:r>
              <a:rPr lang="en-US" sz="1400" dirty="0" smtClean="0">
                <a:latin typeface="Arial"/>
                <a:cs typeface="Arial"/>
              </a:rPr>
              <a:t> </a:t>
            </a:r>
            <a:r>
              <a:rPr lang="en-US" sz="1400" dirty="0" err="1" smtClean="0">
                <a:latin typeface="Arial"/>
                <a:cs typeface="Arial"/>
              </a:rPr>
              <a:t>nhiêu</a:t>
            </a:r>
            <a:r>
              <a:rPr lang="en-US" sz="1400" dirty="0" smtClean="0">
                <a:latin typeface="Arial"/>
                <a:cs typeface="Arial"/>
              </a:rPr>
              <a:t> bit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địa</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thẻ</a:t>
            </a:r>
            <a:r>
              <a:rPr lang="en-US" sz="1400" dirty="0" smtClean="0">
                <a:latin typeface="Arial"/>
                <a:cs typeface="Arial"/>
              </a:rPr>
              <a:t> (tag)?</a:t>
            </a:r>
            <a:endParaRPr lang="en-US" sz="1400" dirty="0">
              <a:latin typeface="Arial"/>
              <a:cs typeface="Arial"/>
            </a:endParaRPr>
          </a:p>
          <a:p>
            <a:pPr marL="342900" indent="-342900">
              <a:buAutoNum type="arabicPeriod"/>
            </a:pPr>
            <a:r>
              <a:rPr lang="en-US" sz="1400" dirty="0" smtClean="0">
                <a:latin typeface="Arial"/>
                <a:cs typeface="Arial"/>
              </a:rPr>
              <a:t>4</a:t>
            </a:r>
            <a:endParaRPr lang="en-US" sz="1400" dirty="0">
              <a:latin typeface="Arial"/>
              <a:cs typeface="Arial"/>
            </a:endParaRPr>
          </a:p>
          <a:p>
            <a:pPr marL="342900" indent="-342900">
              <a:buAutoNum type="arabicPeriod"/>
            </a:pPr>
            <a:r>
              <a:rPr lang="en-US" sz="1400" dirty="0" smtClean="0">
                <a:latin typeface="Arial"/>
                <a:cs typeface="Arial"/>
              </a:rPr>
              <a:t>30</a:t>
            </a:r>
            <a:endParaRPr lang="en-US" sz="1400" dirty="0">
              <a:latin typeface="Arial"/>
              <a:cs typeface="Arial"/>
            </a:endParaRPr>
          </a:p>
          <a:p>
            <a:pPr marL="342900" indent="-342900">
              <a:buAutoNum type="arabicPeriod"/>
            </a:pPr>
            <a:r>
              <a:rPr lang="en-US" sz="1400" dirty="0" smtClean="0">
                <a:latin typeface="Arial"/>
                <a:cs typeface="Arial"/>
              </a:rPr>
              <a:t>32</a:t>
            </a:r>
            <a:endParaRPr lang="en-US" sz="1400" dirty="0">
              <a:latin typeface="Arial"/>
              <a:cs typeface="Arial"/>
            </a:endParaRPr>
          </a:p>
        </p:txBody>
      </p:sp>
      <p:sp>
        <p:nvSpPr>
          <p:cNvPr id="5" name="Rectangle 4"/>
          <p:cNvSpPr/>
          <p:nvPr/>
        </p:nvSpPr>
        <p:spPr>
          <a:xfrm>
            <a:off x="5638800" y="5410200"/>
            <a:ext cx="3276600" cy="1384995"/>
          </a:xfrm>
          <a:prstGeom prst="rect">
            <a:avLst/>
          </a:prstGeom>
        </p:spPr>
        <p:txBody>
          <a:bodyPr wrap="square">
            <a:spAutoFit/>
          </a:bodyPr>
          <a:lstStyle/>
          <a:p>
            <a:r>
              <a:rPr lang="en-US" sz="1400" dirty="0" smtClean="0">
                <a:latin typeface="Arial"/>
                <a:cs typeface="Arial"/>
              </a:rPr>
              <a:t>A: 30 </a:t>
            </a:r>
          </a:p>
          <a:p>
            <a:r>
              <a:rPr lang="en-US" sz="1400" dirty="0" err="1" smtClean="0">
                <a:latin typeface="Arial"/>
                <a:cs typeface="Arial"/>
              </a:rPr>
              <a:t>Địa</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thẻ</a:t>
            </a:r>
            <a:r>
              <a:rPr lang="en-US" sz="1400" dirty="0" smtClean="0">
                <a:latin typeface="Arial"/>
                <a:cs typeface="Arial"/>
              </a:rPr>
              <a:t> </a:t>
            </a:r>
            <a:r>
              <a:rPr lang="en-US" sz="1400" dirty="0" err="1" smtClean="0">
                <a:latin typeface="Arial"/>
                <a:cs typeface="Arial"/>
              </a:rPr>
              <a:t>xác</a:t>
            </a:r>
            <a:r>
              <a:rPr lang="en-US" sz="1400" dirty="0" smtClean="0">
                <a:latin typeface="Arial"/>
                <a:cs typeface="Arial"/>
              </a:rPr>
              <a:t> </a:t>
            </a:r>
            <a:r>
              <a:rPr lang="en-US" sz="1400" dirty="0" err="1" smtClean="0">
                <a:latin typeface="Arial"/>
                <a:cs typeface="Arial"/>
              </a:rPr>
              <a:t>định</a:t>
            </a:r>
            <a:r>
              <a:rPr lang="en-US" sz="1400" dirty="0" smtClean="0">
                <a:latin typeface="Arial"/>
                <a:cs typeface="Arial"/>
              </a:rPr>
              <a:t> </a:t>
            </a:r>
            <a:r>
              <a:rPr lang="en-US" sz="1400" dirty="0" err="1" smtClean="0">
                <a:latin typeface="Arial"/>
                <a:cs typeface="Arial"/>
              </a:rPr>
              <a:t>địa</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trong</a:t>
            </a:r>
            <a:r>
              <a:rPr lang="en-US" sz="1400" dirty="0" smtClean="0">
                <a:latin typeface="Arial"/>
                <a:cs typeface="Arial"/>
              </a:rPr>
              <a:t> cache, </a:t>
            </a:r>
            <a:r>
              <a:rPr lang="en-US" sz="1400" dirty="0" err="1" smtClean="0">
                <a:latin typeface="Arial"/>
                <a:cs typeface="Arial"/>
              </a:rPr>
              <a:t>cần</a:t>
            </a:r>
            <a:r>
              <a:rPr lang="en-US" sz="1400" dirty="0" smtClean="0">
                <a:latin typeface="Arial"/>
                <a:cs typeface="Arial"/>
              </a:rPr>
              <a:t> bits </a:t>
            </a:r>
            <a:r>
              <a:rPr lang="en-US" sz="1400" dirty="0" err="1" smtClean="0">
                <a:latin typeface="Arial"/>
                <a:cs typeface="Arial"/>
              </a:rPr>
              <a:t>để</a:t>
            </a:r>
            <a:r>
              <a:rPr lang="en-US" sz="1400" dirty="0" smtClean="0">
                <a:latin typeface="Arial"/>
                <a:cs typeface="Arial"/>
              </a:rPr>
              <a:t> </a:t>
            </a:r>
            <a:r>
              <a:rPr lang="en-US" sz="1400" dirty="0" err="1" smtClean="0">
                <a:latin typeface="Arial"/>
                <a:cs typeface="Arial"/>
              </a:rPr>
              <a:t>nhận</a:t>
            </a:r>
            <a:r>
              <a:rPr lang="en-US" sz="1400" dirty="0" smtClean="0">
                <a:latin typeface="Arial"/>
                <a:cs typeface="Arial"/>
              </a:rPr>
              <a:t> </a:t>
            </a:r>
            <a:r>
              <a:rPr lang="en-US" sz="1400" dirty="0" err="1" smtClean="0">
                <a:latin typeface="Arial"/>
                <a:cs typeface="Arial"/>
              </a:rPr>
              <a:t>diện</a:t>
            </a:r>
            <a:r>
              <a:rPr lang="en-US" sz="1400" dirty="0" smtClean="0">
                <a:latin typeface="Arial"/>
                <a:cs typeface="Arial"/>
              </a:rPr>
              <a:t> </a:t>
            </a:r>
            <a:r>
              <a:rPr lang="en-US" sz="1400" dirty="0" err="1" smtClean="0">
                <a:latin typeface="Arial"/>
                <a:cs typeface="Arial"/>
              </a:rPr>
              <a:t>địa</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từ</a:t>
            </a:r>
            <a:r>
              <a:rPr lang="en-US" sz="1400" dirty="0" smtClean="0">
                <a:latin typeface="Arial"/>
                <a:cs typeface="Arial"/>
              </a:rPr>
              <a:t>.</a:t>
            </a:r>
            <a:endParaRPr lang="en-US" sz="1400" dirty="0">
              <a:latin typeface="Arial"/>
              <a:cs typeface="Arial"/>
            </a:endParaRPr>
          </a:p>
          <a:p>
            <a:r>
              <a:rPr lang="en-US" sz="1400" dirty="0">
                <a:latin typeface="Arial"/>
                <a:cs typeface="Arial"/>
              </a:rPr>
              <a:t>(</a:t>
            </a:r>
            <a:r>
              <a:rPr lang="en-US" sz="1400" dirty="0" smtClean="0">
                <a:latin typeface="Arial"/>
                <a:cs typeface="Arial"/>
              </a:rPr>
              <a:t>We would need</a:t>
            </a:r>
            <a:r>
              <a:rPr lang="en-US" sz="1400" dirty="0">
                <a:latin typeface="Arial"/>
                <a:cs typeface="Arial"/>
              </a:rPr>
              <a:t> </a:t>
            </a:r>
            <a:r>
              <a:rPr lang="en-US" sz="1400" dirty="0" smtClean="0">
                <a:latin typeface="Arial"/>
                <a:cs typeface="Arial"/>
              </a:rPr>
              <a:t>32 bits if the memory was not </a:t>
            </a:r>
            <a:r>
              <a:rPr lang="en-US" sz="1400" dirty="0" err="1" smtClean="0">
                <a:latin typeface="Arial"/>
                <a:cs typeface="Arial"/>
              </a:rPr>
              <a:t>word­aligned</a:t>
            </a:r>
            <a:r>
              <a:rPr lang="en-US" sz="1400" dirty="0">
                <a:latin typeface="Arial"/>
                <a:cs typeface="Arial"/>
              </a:rPr>
              <a:t>.)</a:t>
            </a:r>
          </a:p>
        </p:txBody>
      </p:sp>
    </p:spTree>
    <p:extLst>
      <p:ext uri="{BB962C8B-B14F-4D97-AF65-F5344CB8AC3E}">
        <p14:creationId xmlns:p14="http://schemas.microsoft.com/office/powerpoint/2010/main" val="14260192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458201" cy="1143000"/>
          </a:xfrm>
        </p:spPr>
        <p:txBody>
          <a:bodyPr>
            <a:normAutofit fontScale="90000"/>
          </a:bodyPr>
          <a:lstStyle/>
          <a:p>
            <a:r>
              <a:rPr lang="en-US" b="1" dirty="0" err="1" smtClean="0">
                <a:latin typeface="Arial"/>
                <a:cs typeface="Arial"/>
              </a:rPr>
              <a:t>Tốn</a:t>
            </a:r>
            <a:r>
              <a:rPr lang="en-US" b="1" dirty="0" smtClean="0">
                <a:latin typeface="Arial"/>
                <a:cs typeface="Arial"/>
              </a:rPr>
              <a:t> </a:t>
            </a:r>
            <a:r>
              <a:rPr lang="en-US" b="1" dirty="0" err="1" smtClean="0">
                <a:latin typeface="Arial"/>
                <a:cs typeface="Arial"/>
              </a:rPr>
              <a:t>quá</a:t>
            </a:r>
            <a:r>
              <a:rPr lang="en-US" b="1" dirty="0" smtClean="0">
                <a:latin typeface="Arial"/>
                <a:cs typeface="Arial"/>
              </a:rPr>
              <a:t> </a:t>
            </a:r>
            <a:r>
              <a:rPr lang="en-US" b="1" dirty="0" err="1" smtClean="0">
                <a:latin typeface="Arial"/>
                <a:cs typeface="Arial"/>
              </a:rPr>
              <a:t>nhiều</a:t>
            </a:r>
            <a:r>
              <a:rPr lang="en-US" b="1" dirty="0" smtClean="0">
                <a:latin typeface="Arial"/>
                <a:cs typeface="Arial"/>
              </a:rPr>
              <a:t> </a:t>
            </a:r>
            <a:r>
              <a:rPr lang="en-US" b="1" dirty="0" err="1" smtClean="0">
                <a:latin typeface="Arial"/>
                <a:cs typeface="Arial"/>
              </a:rPr>
              <a:t>không</a:t>
            </a:r>
            <a:r>
              <a:rPr lang="en-US" b="1" dirty="0" smtClean="0">
                <a:latin typeface="Arial"/>
                <a:cs typeface="Arial"/>
              </a:rPr>
              <a:t> </a:t>
            </a:r>
            <a:r>
              <a:rPr lang="en-US" b="1" dirty="0" err="1" smtClean="0">
                <a:latin typeface="Arial"/>
                <a:cs typeface="Arial"/>
              </a:rPr>
              <a:t>gian</a:t>
            </a:r>
            <a:r>
              <a:rPr lang="en-US" b="1" dirty="0" smtClean="0">
                <a:latin typeface="Arial"/>
                <a:cs typeface="Arial"/>
              </a:rPr>
              <a:t> </a:t>
            </a:r>
            <a:r>
              <a:rPr lang="en-US" b="1" dirty="0" err="1" smtClean="0">
                <a:latin typeface="Arial"/>
                <a:cs typeface="Arial"/>
              </a:rPr>
              <a:t>cho</a:t>
            </a:r>
            <a:r>
              <a:rPr lang="en-US" b="1" dirty="0" smtClean="0">
                <a:latin typeface="Arial"/>
                <a:cs typeface="Arial"/>
              </a:rPr>
              <a:t> </a:t>
            </a:r>
            <a:r>
              <a:rPr lang="en-US" b="1" dirty="0" err="1" smtClean="0">
                <a:latin typeface="Arial"/>
                <a:cs typeface="Arial"/>
              </a:rPr>
              <a:t>thẻ</a:t>
            </a:r>
            <a:endParaRPr lang="en-US" dirty="0">
              <a:latin typeface="Arial"/>
              <a:cs typeface="Arial"/>
            </a:endParaRPr>
          </a:p>
        </p:txBody>
      </p:sp>
      <p:sp>
        <p:nvSpPr>
          <p:cNvPr id="3" name="Rectangle 2"/>
          <p:cNvSpPr/>
          <p:nvPr/>
        </p:nvSpPr>
        <p:spPr>
          <a:xfrm>
            <a:off x="533400" y="2514600"/>
            <a:ext cx="8382001" cy="3693319"/>
          </a:xfrm>
          <a:prstGeom prst="rect">
            <a:avLst/>
          </a:prstGeom>
        </p:spPr>
        <p:txBody>
          <a:bodyPr wrap="square">
            <a:spAutoFit/>
          </a:bodyPr>
          <a:lstStyle/>
          <a:p>
            <a:r>
              <a:rPr lang="en-US" b="1" dirty="0" smtClean="0">
                <a:latin typeface="Arial"/>
                <a:cs typeface="Arial"/>
              </a:rPr>
              <a:t>• </a:t>
            </a:r>
            <a:r>
              <a:rPr lang="en-US" b="1" dirty="0" err="1" smtClean="0">
                <a:latin typeface="Arial"/>
                <a:cs typeface="Arial"/>
              </a:rPr>
              <a:t>Hai</a:t>
            </a:r>
            <a:r>
              <a:rPr lang="en-US" b="1" dirty="0" smtClean="0">
                <a:latin typeface="Arial"/>
                <a:cs typeface="Arial"/>
              </a:rPr>
              <a:t> </a:t>
            </a:r>
            <a:r>
              <a:rPr lang="en-US" b="1" dirty="0" err="1" smtClean="0">
                <a:latin typeface="Arial"/>
                <a:cs typeface="Arial"/>
              </a:rPr>
              <a:t>phí</a:t>
            </a:r>
            <a:r>
              <a:rPr lang="en-US" b="1" dirty="0" smtClean="0">
                <a:latin typeface="Arial"/>
                <a:cs typeface="Arial"/>
              </a:rPr>
              <a:t> </a:t>
            </a:r>
            <a:r>
              <a:rPr lang="en-US" b="1" dirty="0" err="1" smtClean="0">
                <a:latin typeface="Arial"/>
                <a:cs typeface="Arial"/>
              </a:rPr>
              <a:t>tổn</a:t>
            </a:r>
            <a:r>
              <a:rPr lang="en-US" b="1" dirty="0" smtClean="0">
                <a:latin typeface="Arial"/>
                <a:cs typeface="Arial"/>
              </a:rPr>
              <a:t> </a:t>
            </a:r>
            <a:r>
              <a:rPr lang="en-US" b="1" dirty="0" err="1" smtClean="0">
                <a:latin typeface="Arial"/>
                <a:cs typeface="Arial"/>
              </a:rPr>
              <a:t>của</a:t>
            </a:r>
            <a:r>
              <a:rPr lang="en-US" b="1" dirty="0" smtClean="0">
                <a:latin typeface="Arial"/>
                <a:cs typeface="Arial"/>
              </a:rPr>
              <a:t> caches</a:t>
            </a:r>
            <a:r>
              <a:rPr lang="en-US" b="1" dirty="0">
                <a:latin typeface="Arial"/>
                <a:cs typeface="Arial"/>
              </a:rPr>
              <a:t>:</a:t>
            </a:r>
          </a:p>
          <a:p>
            <a:pPr lvl="1"/>
            <a:r>
              <a:rPr lang="en-US" dirty="0">
                <a:latin typeface="Arial"/>
                <a:cs typeface="Arial"/>
              </a:rPr>
              <a:t>– </a:t>
            </a:r>
            <a:r>
              <a:rPr lang="en-US" dirty="0" err="1" smtClean="0">
                <a:latin typeface="Arial"/>
                <a:cs typeface="Arial"/>
              </a:rPr>
              <a:t>Tốn</a:t>
            </a:r>
            <a:r>
              <a:rPr lang="en-US" dirty="0" smtClean="0">
                <a:latin typeface="Arial"/>
                <a:cs typeface="Arial"/>
              </a:rPr>
              <a:t> </a:t>
            </a:r>
            <a:r>
              <a:rPr lang="en-US" dirty="0" err="1" smtClean="0">
                <a:latin typeface="Arial"/>
                <a:cs typeface="Arial"/>
              </a:rPr>
              <a:t>nhiều</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gian</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thẻ</a:t>
            </a:r>
            <a:r>
              <a:rPr lang="en-US" dirty="0" smtClean="0">
                <a:latin typeface="Arial"/>
                <a:cs typeface="Arial"/>
              </a:rPr>
              <a:t> (tags)</a:t>
            </a:r>
            <a:endParaRPr lang="en-US" dirty="0">
              <a:latin typeface="Arial"/>
              <a:cs typeface="Arial"/>
            </a:endParaRPr>
          </a:p>
          <a:p>
            <a:pPr lvl="1"/>
            <a:r>
              <a:rPr lang="en-US" dirty="0">
                <a:latin typeface="Arial"/>
                <a:cs typeface="Arial"/>
              </a:rPr>
              <a:t>– </a:t>
            </a:r>
            <a:r>
              <a:rPr lang="en-US" dirty="0" err="1" smtClean="0">
                <a:latin typeface="Arial"/>
                <a:cs typeface="Arial"/>
              </a:rPr>
              <a:t>Tốn</a:t>
            </a:r>
            <a:r>
              <a:rPr lang="en-US" dirty="0" smtClean="0">
                <a:latin typeface="Arial"/>
                <a:cs typeface="Arial"/>
              </a:rPr>
              <a:t> </a:t>
            </a:r>
            <a:r>
              <a:rPr lang="en-US" dirty="0" err="1" smtClean="0">
                <a:latin typeface="Arial"/>
                <a:cs typeface="Arial"/>
              </a:rPr>
              <a:t>nhiều</a:t>
            </a:r>
            <a:r>
              <a:rPr lang="en-US" dirty="0" smtClean="0">
                <a:latin typeface="Arial"/>
                <a:cs typeface="Arial"/>
              </a:rPr>
              <a:t> </a:t>
            </a:r>
            <a:r>
              <a:rPr lang="en-US" dirty="0" err="1" smtClean="0">
                <a:latin typeface="Arial"/>
                <a:cs typeface="Arial"/>
              </a:rPr>
              <a:t>phần</a:t>
            </a:r>
            <a:r>
              <a:rPr lang="en-US" dirty="0" smtClean="0">
                <a:latin typeface="Arial"/>
                <a:cs typeface="Arial"/>
              </a:rPr>
              <a:t> </a:t>
            </a:r>
            <a:r>
              <a:rPr lang="en-US" dirty="0" err="1" smtClean="0">
                <a:latin typeface="Arial"/>
                <a:cs typeface="Arial"/>
              </a:rPr>
              <a:t>tử</a:t>
            </a:r>
            <a:r>
              <a:rPr lang="en-US" dirty="0" smtClean="0">
                <a:latin typeface="Arial"/>
                <a:cs typeface="Arial"/>
              </a:rPr>
              <a:t> logic </a:t>
            </a:r>
            <a:r>
              <a:rPr lang="en-US" dirty="0" err="1" smtClean="0">
                <a:latin typeface="Arial"/>
                <a:cs typeface="Arial"/>
              </a:rPr>
              <a:t>để</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endParaRPr lang="en-US" dirty="0" smtClean="0">
              <a:latin typeface="Arial"/>
              <a:cs typeface="Arial"/>
            </a:endParaRPr>
          </a:p>
          <a:p>
            <a:pPr lvl="1"/>
            <a:endParaRPr lang="en-US" dirty="0" smtClean="0">
              <a:latin typeface="Arial"/>
              <a:cs typeface="Arial"/>
            </a:endParaRPr>
          </a:p>
          <a:p>
            <a:r>
              <a:rPr lang="en-US" b="1" dirty="0">
                <a:latin typeface="Arial"/>
                <a:cs typeface="Arial"/>
              </a:rPr>
              <a:t>• </a:t>
            </a:r>
            <a:r>
              <a:rPr lang="en-US" b="1" dirty="0" err="1" smtClean="0">
                <a:latin typeface="Arial"/>
                <a:cs typeface="Arial"/>
              </a:rPr>
              <a:t>Khắc</a:t>
            </a:r>
            <a:r>
              <a:rPr lang="en-US" b="1" dirty="0" smtClean="0">
                <a:latin typeface="Arial"/>
                <a:cs typeface="Arial"/>
              </a:rPr>
              <a:t> </a:t>
            </a:r>
            <a:r>
              <a:rPr lang="en-US" b="1" dirty="0" err="1" smtClean="0">
                <a:latin typeface="Arial"/>
                <a:cs typeface="Arial"/>
              </a:rPr>
              <a:t>phục</a:t>
            </a:r>
            <a:r>
              <a:rPr lang="en-US" b="1" dirty="0" smtClean="0">
                <a:latin typeface="Arial"/>
                <a:cs typeface="Arial"/>
              </a:rPr>
              <a:t> </a:t>
            </a:r>
            <a:r>
              <a:rPr lang="en-US" b="1" dirty="0" err="1" smtClean="0">
                <a:latin typeface="Arial"/>
                <a:cs typeface="Arial"/>
              </a:rPr>
              <a:t>vấn</a:t>
            </a:r>
            <a:r>
              <a:rPr lang="en-US" b="1" dirty="0" smtClean="0">
                <a:latin typeface="Arial"/>
                <a:cs typeface="Arial"/>
              </a:rPr>
              <a:t> </a:t>
            </a:r>
            <a:r>
              <a:rPr lang="en-US" b="1" dirty="0" err="1" smtClean="0">
                <a:latin typeface="Arial"/>
                <a:cs typeface="Arial"/>
              </a:rPr>
              <a:t>đề</a:t>
            </a:r>
            <a:r>
              <a:rPr lang="en-US" b="1" dirty="0" smtClean="0">
                <a:latin typeface="Arial"/>
                <a:cs typeface="Arial"/>
              </a:rPr>
              <a:t>:</a:t>
            </a:r>
            <a:endParaRPr lang="en-US" b="1" dirty="0">
              <a:latin typeface="Arial"/>
              <a:cs typeface="Arial"/>
            </a:endParaRPr>
          </a:p>
          <a:p>
            <a:pPr lvl="1"/>
            <a:r>
              <a:rPr lang="en-US" dirty="0">
                <a:latin typeface="Arial"/>
                <a:cs typeface="Arial"/>
              </a:rPr>
              <a:t>– </a:t>
            </a:r>
            <a:r>
              <a:rPr lang="en-US" dirty="0" smtClean="0">
                <a:latin typeface="Arial"/>
                <a:cs typeface="Arial"/>
              </a:rPr>
              <a:t>1 word </a:t>
            </a:r>
            <a:r>
              <a:rPr lang="en-US" dirty="0">
                <a:latin typeface="Arial"/>
                <a:cs typeface="Arial"/>
              </a:rPr>
              <a:t>/</a:t>
            </a:r>
            <a:r>
              <a:rPr lang="en-US" dirty="0" smtClean="0">
                <a:latin typeface="Arial"/>
                <a:cs typeface="Arial"/>
              </a:rPr>
              <a:t> tag: 	1/2 wasted</a:t>
            </a:r>
            <a:endParaRPr lang="en-US" dirty="0">
              <a:latin typeface="Arial"/>
              <a:cs typeface="Arial"/>
            </a:endParaRPr>
          </a:p>
          <a:p>
            <a:pPr lvl="1"/>
            <a:r>
              <a:rPr lang="en-US" dirty="0">
                <a:latin typeface="Arial"/>
                <a:cs typeface="Arial"/>
              </a:rPr>
              <a:t>– </a:t>
            </a:r>
            <a:r>
              <a:rPr lang="en-US" dirty="0" smtClean="0">
                <a:latin typeface="Arial"/>
                <a:cs typeface="Arial"/>
              </a:rPr>
              <a:t>2 words </a:t>
            </a:r>
            <a:r>
              <a:rPr lang="en-US" dirty="0">
                <a:latin typeface="Arial"/>
                <a:cs typeface="Arial"/>
              </a:rPr>
              <a:t>/</a:t>
            </a:r>
            <a:r>
              <a:rPr lang="en-US" dirty="0" smtClean="0">
                <a:latin typeface="Arial"/>
                <a:cs typeface="Arial"/>
              </a:rPr>
              <a:t> tag: 	1/3 wasted</a:t>
            </a:r>
            <a:endParaRPr lang="en-US" dirty="0">
              <a:latin typeface="Arial"/>
              <a:cs typeface="Arial"/>
            </a:endParaRPr>
          </a:p>
          <a:p>
            <a:pPr lvl="1"/>
            <a:r>
              <a:rPr lang="en-US" dirty="0" smtClean="0">
                <a:latin typeface="Arial"/>
                <a:cs typeface="Arial"/>
              </a:rPr>
              <a:t>– 4 words </a:t>
            </a:r>
            <a:r>
              <a:rPr lang="en-US" dirty="0">
                <a:latin typeface="Arial"/>
                <a:cs typeface="Arial"/>
              </a:rPr>
              <a:t>/</a:t>
            </a:r>
            <a:r>
              <a:rPr lang="en-US" dirty="0" smtClean="0">
                <a:latin typeface="Arial"/>
                <a:cs typeface="Arial"/>
              </a:rPr>
              <a:t> tag: 	1/5 wasted</a:t>
            </a:r>
            <a:endParaRPr lang="en-US" dirty="0">
              <a:latin typeface="Arial"/>
              <a:cs typeface="Arial"/>
            </a:endParaRPr>
          </a:p>
          <a:p>
            <a:pPr lvl="1"/>
            <a:r>
              <a:rPr lang="en-US" dirty="0">
                <a:latin typeface="Arial"/>
                <a:cs typeface="Arial"/>
              </a:rPr>
              <a:t>– </a:t>
            </a:r>
            <a:r>
              <a:rPr lang="en-US" dirty="0" smtClean="0">
                <a:latin typeface="Arial"/>
                <a:cs typeface="Arial"/>
              </a:rPr>
              <a:t>8 words </a:t>
            </a:r>
            <a:r>
              <a:rPr lang="en-US" dirty="0">
                <a:latin typeface="Arial"/>
                <a:cs typeface="Arial"/>
              </a:rPr>
              <a:t>/</a:t>
            </a:r>
            <a:r>
              <a:rPr lang="en-US" dirty="0" smtClean="0">
                <a:latin typeface="Arial"/>
                <a:cs typeface="Arial"/>
              </a:rPr>
              <a:t> tag: 	1/9 wasted</a:t>
            </a:r>
            <a:endParaRPr lang="en-US" dirty="0">
              <a:latin typeface="Arial"/>
              <a:cs typeface="Arial"/>
            </a:endParaRPr>
          </a:p>
          <a:p>
            <a:pPr lvl="1"/>
            <a:r>
              <a:rPr lang="en-US" dirty="0">
                <a:latin typeface="Arial"/>
                <a:cs typeface="Arial"/>
              </a:rPr>
              <a:t>– </a:t>
            </a:r>
            <a:r>
              <a:rPr lang="en-US" dirty="0" smtClean="0">
                <a:latin typeface="Arial"/>
                <a:cs typeface="Arial"/>
              </a:rPr>
              <a:t>16 words </a:t>
            </a:r>
            <a:r>
              <a:rPr lang="en-US" dirty="0">
                <a:latin typeface="Arial"/>
                <a:cs typeface="Arial"/>
              </a:rPr>
              <a:t>/</a:t>
            </a:r>
            <a:r>
              <a:rPr lang="en-US" dirty="0" smtClean="0">
                <a:latin typeface="Arial"/>
                <a:cs typeface="Arial"/>
              </a:rPr>
              <a:t> tag: 	1/17 wasted (</a:t>
            </a:r>
            <a:r>
              <a:rPr lang="en-US" dirty="0" err="1" smtClean="0">
                <a:latin typeface="Arial"/>
                <a:cs typeface="Arial"/>
              </a:rPr>
              <a:t>được</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ngày</a:t>
            </a:r>
            <a:r>
              <a:rPr lang="en-US" dirty="0" smtClean="0">
                <a:latin typeface="Arial"/>
                <a:cs typeface="Arial"/>
              </a:rPr>
              <a:t> nay)</a:t>
            </a:r>
            <a:endParaRPr lang="en-US" dirty="0">
              <a:latin typeface="Arial"/>
              <a:cs typeface="Arial"/>
            </a:endParaRPr>
          </a:p>
          <a:p>
            <a:endParaRPr lang="en-US" dirty="0" smtClean="0">
              <a:latin typeface="Arial"/>
              <a:cs typeface="Arial"/>
            </a:endParaRPr>
          </a:p>
          <a:p>
            <a:r>
              <a:rPr lang="en-US" b="1" dirty="0">
                <a:latin typeface="Arial"/>
                <a:cs typeface="Arial"/>
              </a:rPr>
              <a:t>• </a:t>
            </a:r>
            <a:r>
              <a:rPr lang="en-US" b="1" dirty="0" err="1" smtClean="0">
                <a:latin typeface="Arial"/>
                <a:cs typeface="Arial"/>
              </a:rPr>
              <a:t>Phương</a:t>
            </a:r>
            <a:r>
              <a:rPr lang="en-US" b="1" dirty="0" smtClean="0">
                <a:latin typeface="Arial"/>
                <a:cs typeface="Arial"/>
              </a:rPr>
              <a:t> </a:t>
            </a:r>
            <a:r>
              <a:rPr lang="en-US" b="1" dirty="0" err="1" smtClean="0">
                <a:latin typeface="Arial"/>
                <a:cs typeface="Arial"/>
              </a:rPr>
              <a:t>pháp</a:t>
            </a:r>
            <a:r>
              <a:rPr lang="en-US" b="1" dirty="0" smtClean="0">
                <a:latin typeface="Arial"/>
                <a:cs typeface="Arial"/>
              </a:rPr>
              <a:t> </a:t>
            </a:r>
            <a:r>
              <a:rPr lang="en-US" b="1" dirty="0" err="1" smtClean="0">
                <a:latin typeface="Arial"/>
                <a:cs typeface="Arial"/>
              </a:rPr>
              <a:t>khắc</a:t>
            </a:r>
            <a:r>
              <a:rPr lang="en-US" b="1" dirty="0" smtClean="0">
                <a:latin typeface="Arial"/>
                <a:cs typeface="Arial"/>
              </a:rPr>
              <a:t> </a:t>
            </a:r>
            <a:r>
              <a:rPr lang="en-US" b="1" dirty="0" err="1" smtClean="0">
                <a:latin typeface="Arial"/>
                <a:cs typeface="Arial"/>
              </a:rPr>
              <a:t>phục</a:t>
            </a:r>
            <a:r>
              <a:rPr lang="en-US" b="1" dirty="0" smtClean="0">
                <a:latin typeface="Arial"/>
                <a:cs typeface="Arial"/>
              </a:rPr>
              <a:t>?</a:t>
            </a:r>
            <a:endParaRPr lang="en-US" b="1" dirty="0">
              <a:latin typeface="Arial"/>
              <a:cs typeface="Arial"/>
            </a:endParaRPr>
          </a:p>
          <a:p>
            <a:pPr lvl="1"/>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lớn</a:t>
            </a:r>
            <a:r>
              <a:rPr lang="en-US" dirty="0" smtClean="0">
                <a:latin typeface="Arial"/>
                <a:cs typeface="Arial"/>
              </a:rPr>
              <a:t> </a:t>
            </a:r>
            <a:r>
              <a:rPr lang="en-US" dirty="0" err="1" smtClean="0">
                <a:latin typeface="Arial"/>
                <a:cs typeface="Arial"/>
              </a:rPr>
              <a:t>hơn</a:t>
            </a:r>
            <a:r>
              <a:rPr lang="en-US" dirty="0" smtClean="0">
                <a:latin typeface="Arial"/>
                <a:cs typeface="Arial"/>
              </a:rPr>
              <a:t> → </a:t>
            </a:r>
            <a:r>
              <a:rPr lang="en-US" dirty="0" err="1" smtClean="0">
                <a:latin typeface="Arial"/>
                <a:cs typeface="Arial"/>
              </a:rPr>
              <a:t>ít</a:t>
            </a:r>
            <a:r>
              <a:rPr lang="en-US" dirty="0" smtClean="0">
                <a:latin typeface="Arial"/>
                <a:cs typeface="Arial"/>
              </a:rPr>
              <a:t> </a:t>
            </a:r>
            <a:r>
              <a:rPr lang="en-US" dirty="0" err="1" smtClean="0">
                <a:latin typeface="Arial"/>
                <a:cs typeface="Arial"/>
              </a:rPr>
              <a:t>thẻ</a:t>
            </a:r>
            <a:r>
              <a:rPr lang="en-US" dirty="0" smtClean="0">
                <a:latin typeface="Arial"/>
                <a:cs typeface="Arial"/>
              </a:rPr>
              <a:t> </a:t>
            </a:r>
            <a:r>
              <a:rPr lang="en-US" dirty="0" err="1" smtClean="0">
                <a:latin typeface="Arial"/>
                <a:cs typeface="Arial"/>
              </a:rPr>
              <a:t>hơn</a:t>
            </a:r>
            <a:r>
              <a:rPr lang="en-US" dirty="0" smtClean="0">
                <a:latin typeface="Arial"/>
                <a:cs typeface="Arial"/>
              </a:rPr>
              <a:t> </a:t>
            </a:r>
            <a:r>
              <a:rPr lang="en-US" dirty="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r>
              <a:rPr lang="en-US" dirty="0" smtClean="0">
                <a:latin typeface="Arial"/>
                <a:cs typeface="Arial"/>
              </a:rPr>
              <a:t> </a:t>
            </a:r>
            <a:r>
              <a:rPr lang="en-US" dirty="0" err="1" smtClean="0">
                <a:latin typeface="Arial"/>
                <a:cs typeface="Arial"/>
              </a:rPr>
              <a:t>lưu</a:t>
            </a:r>
            <a:r>
              <a:rPr lang="en-US" dirty="0" smtClean="0">
                <a:latin typeface="Arial"/>
                <a:cs typeface="Arial"/>
              </a:rPr>
              <a:t> </a:t>
            </a:r>
            <a:r>
              <a:rPr lang="en-US" dirty="0" err="1" smtClean="0">
                <a:latin typeface="Arial"/>
                <a:cs typeface="Arial"/>
              </a:rPr>
              <a:t>trữ</a:t>
            </a:r>
            <a:r>
              <a:rPr lang="en-US" dirty="0" smtClean="0">
                <a:latin typeface="Arial"/>
                <a:cs typeface="Arial"/>
              </a:rPr>
              <a:t> </a:t>
            </a:r>
            <a:r>
              <a:rPr lang="en-US" dirty="0" err="1" smtClean="0">
                <a:latin typeface="Arial"/>
                <a:cs typeface="Arial"/>
              </a:rPr>
              <a:t>tốt</a:t>
            </a:r>
            <a:r>
              <a:rPr lang="en-US" dirty="0" smtClean="0">
                <a:latin typeface="Arial"/>
                <a:cs typeface="Arial"/>
              </a:rPr>
              <a:t> </a:t>
            </a:r>
            <a:r>
              <a:rPr lang="en-US" dirty="0" err="1" smtClean="0">
                <a:latin typeface="Arial"/>
                <a:cs typeface="Arial"/>
              </a:rPr>
              <a:t>hơn</a:t>
            </a:r>
            <a:endParaRPr lang="en-US" dirty="0">
              <a:latin typeface="Arial"/>
              <a:cs typeface="Arial"/>
            </a:endParaRPr>
          </a:p>
        </p:txBody>
      </p:sp>
      <p:pic>
        <p:nvPicPr>
          <p:cNvPr id="430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962400"/>
            <a:ext cx="4384965" cy="101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3124200"/>
            <a:ext cx="1599710" cy="12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06330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Đặt</a:t>
            </a:r>
            <a:r>
              <a:rPr lang="en-US" b="1" dirty="0" smtClean="0">
                <a:latin typeface="Arial"/>
                <a:cs typeface="Arial"/>
              </a:rPr>
              <a:t> </a:t>
            </a:r>
            <a:r>
              <a:rPr lang="en-US" b="1" dirty="0" err="1" smtClean="0">
                <a:latin typeface="Arial"/>
                <a:cs typeface="Arial"/>
              </a:rPr>
              <a:t>vấn</a:t>
            </a:r>
            <a:r>
              <a:rPr lang="en-US" b="1" dirty="0" smtClean="0">
                <a:latin typeface="Arial"/>
                <a:cs typeface="Arial"/>
              </a:rPr>
              <a:t> </a:t>
            </a:r>
            <a:r>
              <a:rPr lang="en-US" b="1" dirty="0" err="1" smtClean="0">
                <a:latin typeface="Arial"/>
                <a:cs typeface="Arial"/>
              </a:rPr>
              <a:t>đề</a:t>
            </a:r>
            <a:endParaRPr lang="en-US" dirty="0">
              <a:latin typeface="Arial"/>
              <a:cs typeface="Arial"/>
            </a:endParaRPr>
          </a:p>
        </p:txBody>
      </p:sp>
      <p:sp>
        <p:nvSpPr>
          <p:cNvPr id="3" name="Rectangle 2"/>
          <p:cNvSpPr/>
          <p:nvPr/>
        </p:nvSpPr>
        <p:spPr>
          <a:xfrm>
            <a:off x="539750" y="4327194"/>
            <a:ext cx="8001000" cy="1569660"/>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 </a:t>
            </a:r>
            <a:r>
              <a:rPr lang="en-US" sz="1600" dirty="0" err="1" smtClean="0">
                <a:latin typeface="Arial"/>
                <a:cs typeface="Arial"/>
              </a:rPr>
              <a:t>lớn</a:t>
            </a:r>
            <a:r>
              <a:rPr lang="en-US" sz="1600" dirty="0" smtClean="0">
                <a:latin typeface="Arial"/>
                <a:cs typeface="Arial"/>
              </a:rPr>
              <a:t> </a:t>
            </a:r>
            <a:r>
              <a:rPr lang="en-US" sz="1600" dirty="0" err="1" smtClean="0">
                <a:latin typeface="Arial"/>
                <a:cs typeface="Arial"/>
              </a:rPr>
              <a:t>và</a:t>
            </a:r>
            <a:r>
              <a:rPr lang="en-US" sz="1600" dirty="0" smtClean="0">
                <a:latin typeface="Arial"/>
                <a:cs typeface="Arial"/>
              </a:rPr>
              <a:t> </a:t>
            </a:r>
            <a:r>
              <a:rPr lang="en-US" sz="1600" dirty="0" err="1" smtClean="0">
                <a:latin typeface="Arial"/>
                <a:cs typeface="Arial"/>
              </a:rPr>
              <a:t>nhanh</a:t>
            </a:r>
            <a:endParaRPr lang="en-US" sz="1600" dirty="0">
              <a:latin typeface="Arial"/>
              <a:cs typeface="Arial"/>
            </a:endParaRPr>
          </a:p>
          <a:p>
            <a:pPr lvl="1"/>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lớn</a:t>
            </a:r>
            <a:r>
              <a:rPr lang="en-US" sz="1600" dirty="0" smtClean="0">
                <a:latin typeface="Arial"/>
                <a:cs typeface="Arial"/>
              </a:rPr>
              <a:t> ISA : 2</a:t>
            </a:r>
            <a:r>
              <a:rPr lang="en-US" sz="1600" baseline="30000" dirty="0" smtClean="0">
                <a:latin typeface="Arial"/>
                <a:cs typeface="Arial"/>
              </a:rPr>
              <a:t>32</a:t>
            </a:r>
            <a:r>
              <a:rPr lang="en-US" sz="1600" dirty="0" smtClean="0">
                <a:latin typeface="Arial"/>
                <a:cs typeface="Arial"/>
              </a:rPr>
              <a:t> memory address (4GB</a:t>
            </a:r>
            <a:r>
              <a:rPr lang="en-US" sz="1600" dirty="0">
                <a:latin typeface="Arial"/>
                <a:cs typeface="Arial"/>
              </a:rPr>
              <a:t>)</a:t>
            </a:r>
          </a:p>
          <a:p>
            <a:pPr lvl="1"/>
            <a:r>
              <a:rPr lang="en-US" sz="1600" dirty="0" smtClean="0">
                <a:latin typeface="Arial"/>
                <a:cs typeface="Arial"/>
              </a:rPr>
              <a:t>– </a:t>
            </a:r>
            <a:r>
              <a:rPr lang="en-US" sz="1600" dirty="0" err="1" smtClean="0">
                <a:latin typeface="Arial"/>
                <a:cs typeface="Arial"/>
              </a:rPr>
              <a:t>Yêu</a:t>
            </a:r>
            <a:r>
              <a:rPr lang="en-US" sz="1600" dirty="0" smtClean="0">
                <a:latin typeface="Arial"/>
                <a:cs typeface="Arial"/>
              </a:rPr>
              <a:t> </a:t>
            </a:r>
            <a:r>
              <a:rPr lang="en-US" sz="1600" dirty="0" err="1" smtClean="0">
                <a:latin typeface="Arial"/>
                <a:cs typeface="Arial"/>
              </a:rPr>
              <a:t>cầu</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vì</a:t>
            </a:r>
            <a:r>
              <a:rPr lang="en-US" sz="1600" dirty="0" smtClean="0">
                <a:latin typeface="Arial"/>
                <a:cs typeface="Arial"/>
              </a:rPr>
              <a:t> 33%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loads/stores </a:t>
            </a:r>
            <a:r>
              <a:rPr lang="en-US" sz="1600" dirty="0" err="1" smtClean="0">
                <a:latin typeface="Arial"/>
                <a:cs typeface="Arial"/>
              </a:rPr>
              <a:t>và</a:t>
            </a:r>
            <a:r>
              <a:rPr lang="en-US" sz="1600" dirty="0" smtClean="0">
                <a:latin typeface="Arial"/>
                <a:cs typeface="Arial"/>
              </a:rPr>
              <a:t> 100%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phải</a:t>
            </a:r>
            <a:r>
              <a:rPr lang="en-US" sz="1600" dirty="0" smtClean="0">
                <a:latin typeface="Arial"/>
                <a:cs typeface="Arial"/>
              </a:rPr>
              <a:t> </a:t>
            </a:r>
            <a:r>
              <a:rPr lang="en-US" sz="1600" dirty="0" err="1" smtClean="0">
                <a:latin typeface="Arial"/>
                <a:cs typeface="Arial"/>
              </a:rPr>
              <a:t>tải</a:t>
            </a:r>
            <a:r>
              <a:rPr lang="en-US" sz="1600" dirty="0" smtClean="0">
                <a:latin typeface="Arial"/>
                <a:cs typeface="Arial"/>
              </a:rPr>
              <a:t> </a:t>
            </a:r>
            <a:r>
              <a:rPr lang="en-US" sz="1600" dirty="0" err="1" smtClean="0">
                <a:latin typeface="Arial"/>
                <a:cs typeface="Arial"/>
              </a:rPr>
              <a:t>về</a:t>
            </a:r>
            <a:r>
              <a:rPr lang="en-US" sz="1600" dirty="0" smtClean="0">
                <a:latin typeface="Arial"/>
                <a:cs typeface="Arial"/>
              </a:rPr>
              <a:t> </a:t>
            </a:r>
            <a:r>
              <a:rPr lang="en-US" sz="1600" dirty="0" err="1" smtClean="0">
                <a:latin typeface="Arial"/>
                <a:cs typeface="Arial"/>
              </a:rPr>
              <a:t>thanh</a:t>
            </a:r>
            <a:r>
              <a:rPr lang="en-US" sz="1600" dirty="0" smtClean="0">
                <a:latin typeface="Arial"/>
                <a:cs typeface="Arial"/>
              </a:rPr>
              <a:t> </a:t>
            </a:r>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lệnh</a:t>
            </a:r>
            <a:endParaRPr lang="en-US" sz="1600" dirty="0">
              <a:latin typeface="Arial"/>
              <a:cs typeface="Arial"/>
            </a:endParaRPr>
          </a:p>
          <a:p>
            <a:endParaRPr lang="en-US" sz="1600" dirty="0" smtClean="0">
              <a:latin typeface="Arial"/>
              <a:cs typeface="Arial"/>
            </a:endParaRPr>
          </a:p>
          <a:p>
            <a:r>
              <a:rPr lang="en-US" sz="1600" dirty="0" smtClean="0">
                <a:latin typeface="Arial"/>
                <a:cs typeface="Arial"/>
              </a:rPr>
              <a:t>• </a:t>
            </a:r>
            <a:r>
              <a:rPr lang="en-US" sz="1600" dirty="0" err="1" smtClean="0">
                <a:latin typeface="Arial"/>
                <a:cs typeface="Arial"/>
              </a:rPr>
              <a:t>Tồn</a:t>
            </a:r>
            <a:r>
              <a:rPr lang="en-US" sz="1600" dirty="0" smtClean="0">
                <a:latin typeface="Arial"/>
                <a:cs typeface="Arial"/>
              </a:rPr>
              <a:t> </a:t>
            </a:r>
            <a:r>
              <a:rPr lang="en-US" sz="1600" dirty="0" err="1" smtClean="0">
                <a:latin typeface="Arial"/>
                <a:cs typeface="Arial"/>
              </a:rPr>
              <a:t>tại</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dung </a:t>
            </a:r>
            <a:r>
              <a:rPr lang="en-US" sz="1600" dirty="0" err="1" smtClean="0">
                <a:latin typeface="Arial"/>
                <a:cs typeface="Arial"/>
              </a:rPr>
              <a:t>lượng</a:t>
            </a:r>
            <a:r>
              <a:rPr lang="en-US" sz="1600" dirty="0" smtClean="0">
                <a:latin typeface="Arial"/>
                <a:cs typeface="Arial"/>
              </a:rPr>
              <a:t> </a:t>
            </a:r>
            <a:r>
              <a:rPr lang="en-US" sz="1600" dirty="0" err="1" smtClean="0">
                <a:latin typeface="Arial"/>
                <a:cs typeface="Arial"/>
              </a:rPr>
              <a:t>lớn</a:t>
            </a:r>
            <a:r>
              <a:rPr lang="en-US" sz="1600" dirty="0" smtClean="0">
                <a:latin typeface="Arial"/>
                <a:cs typeface="Arial"/>
              </a:rPr>
              <a:t> </a:t>
            </a:r>
            <a:r>
              <a:rPr lang="en-US" sz="1600" dirty="0" err="1" smtClean="0">
                <a:latin typeface="Arial"/>
                <a:cs typeface="Arial"/>
              </a:rPr>
              <a:t>và</a:t>
            </a:r>
            <a:r>
              <a:rPr lang="en-US" sz="1600" dirty="0" smtClean="0">
                <a:latin typeface="Arial"/>
                <a:cs typeface="Arial"/>
              </a:rPr>
              <a:t> </a:t>
            </a:r>
            <a:r>
              <a:rPr lang="en-US" sz="1600" dirty="0" err="1" smtClean="0">
                <a:latin typeface="Arial"/>
                <a:cs typeface="Arial"/>
              </a:rPr>
              <a:t>truy</a:t>
            </a:r>
            <a:r>
              <a:rPr lang="en-US" sz="1600" dirty="0" smtClean="0">
                <a:latin typeface="Arial"/>
                <a:cs typeface="Arial"/>
              </a:rPr>
              <a:t> </a:t>
            </a:r>
            <a:r>
              <a:rPr lang="en-US" sz="1600" dirty="0" err="1" smtClean="0">
                <a:latin typeface="Arial"/>
                <a:cs typeface="Arial"/>
              </a:rPr>
              <a:t>nhập</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66090"/>
            <a:ext cx="610235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49" y="2497309"/>
            <a:ext cx="1916151" cy="166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4167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620001" cy="1143000"/>
          </a:xfrm>
        </p:spPr>
        <p:txBody>
          <a:bodyPr/>
          <a:lstStyle/>
          <a:p>
            <a:r>
              <a:rPr lang="en-US" b="1" dirty="0" err="1" smtClean="0">
                <a:latin typeface="Arial"/>
                <a:cs typeface="Arial"/>
              </a:rPr>
              <a:t>Truy</a:t>
            </a:r>
            <a:r>
              <a:rPr lang="en-US" b="1" dirty="0" smtClean="0">
                <a:latin typeface="Arial"/>
                <a:cs typeface="Arial"/>
              </a:rPr>
              <a:t> </a:t>
            </a:r>
            <a:r>
              <a:rPr lang="en-US" b="1" dirty="0" err="1" smtClean="0">
                <a:latin typeface="Arial"/>
                <a:cs typeface="Arial"/>
              </a:rPr>
              <a:t>nhập</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từ</a:t>
            </a:r>
            <a:r>
              <a:rPr lang="en-US" b="1" dirty="0" smtClean="0">
                <a:latin typeface="Arial"/>
                <a:cs typeface="Arial"/>
              </a:rPr>
              <a:t> cache</a:t>
            </a:r>
            <a:endParaRPr lang="en-US" b="1" dirty="0">
              <a:latin typeface="Arial"/>
              <a:cs typeface="Aria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091" y="2286000"/>
            <a:ext cx="485789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2133600"/>
            <a:ext cx="3962400" cy="3693319"/>
          </a:xfrm>
          <a:prstGeom prst="rect">
            <a:avLst/>
          </a:prstGeom>
        </p:spPr>
        <p:txBody>
          <a:bodyPr wrap="square">
            <a:spAutoFit/>
          </a:bodyPr>
          <a:lstStyle/>
          <a:p>
            <a:r>
              <a:rPr lang="en-US" dirty="0">
                <a:latin typeface="Arial"/>
                <a:cs typeface="Arial"/>
              </a:rPr>
              <a:t>• </a:t>
            </a:r>
            <a:r>
              <a:rPr lang="en-US" dirty="0" err="1" smtClean="0">
                <a:latin typeface="Arial"/>
                <a:cs typeface="Arial"/>
              </a:rPr>
              <a:t>Tương</a:t>
            </a:r>
            <a:r>
              <a:rPr lang="en-US" dirty="0" smtClean="0">
                <a:latin typeface="Arial"/>
                <a:cs typeface="Arial"/>
              </a:rPr>
              <a:t> </a:t>
            </a:r>
            <a:r>
              <a:rPr lang="en-US" dirty="0" err="1" smtClean="0">
                <a:latin typeface="Arial"/>
                <a:cs typeface="Arial"/>
              </a:rPr>
              <a:t>tự</a:t>
            </a:r>
            <a:r>
              <a:rPr lang="en-US" dirty="0" smtClean="0">
                <a:latin typeface="Arial"/>
                <a:cs typeface="Arial"/>
              </a:rPr>
              <a:t> </a:t>
            </a:r>
            <a:r>
              <a:rPr lang="en-US" dirty="0" err="1" smtClean="0">
                <a:latin typeface="Arial"/>
                <a:cs typeface="Arial"/>
              </a:rPr>
              <a:t>như</a:t>
            </a:r>
            <a:r>
              <a:rPr lang="en-US" dirty="0" smtClean="0">
                <a:latin typeface="Arial"/>
                <a:cs typeface="Arial"/>
              </a:rPr>
              <a:t> </a:t>
            </a:r>
            <a:r>
              <a:rPr lang="en-US" dirty="0" err="1" smtClean="0">
                <a:latin typeface="Arial"/>
                <a:cs typeface="Arial"/>
              </a:rPr>
              <a:t>trước</a:t>
            </a:r>
            <a:r>
              <a:rPr lang="en-US" b="1" dirty="0" smtClean="0">
                <a:latin typeface="Arial"/>
                <a:cs typeface="Arial"/>
              </a:rPr>
              <a:t>:</a:t>
            </a:r>
            <a:endParaRPr lang="en-US" b="1" dirty="0">
              <a:latin typeface="Arial"/>
              <a:cs typeface="Arial"/>
            </a:endParaRPr>
          </a:p>
          <a:p>
            <a:pPr lvl="1"/>
            <a:r>
              <a:rPr lang="en-US" dirty="0" smtClean="0">
                <a:latin typeface="Arial"/>
                <a:cs typeface="Arial"/>
              </a:rPr>
              <a:t>– </a:t>
            </a:r>
            <a:r>
              <a:rPr lang="en-US" dirty="0" err="1" smtClean="0">
                <a:latin typeface="Arial"/>
                <a:cs typeface="Arial"/>
              </a:rPr>
              <a:t>Kiểm</a:t>
            </a:r>
            <a:r>
              <a:rPr lang="en-US" dirty="0" smtClean="0">
                <a:latin typeface="Arial"/>
                <a:cs typeface="Arial"/>
              </a:rPr>
              <a:t> </a:t>
            </a:r>
            <a:r>
              <a:rPr lang="en-US" dirty="0" err="1" smtClean="0">
                <a:latin typeface="Arial"/>
                <a:cs typeface="Arial"/>
              </a:rPr>
              <a:t>tra</a:t>
            </a:r>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thẻ</a:t>
            </a:r>
            <a:r>
              <a:rPr lang="en-US" dirty="0" smtClean="0">
                <a:latin typeface="Arial"/>
                <a:cs typeface="Arial"/>
              </a:rPr>
              <a:t> </a:t>
            </a:r>
            <a:r>
              <a:rPr lang="en-US" b="1" dirty="0" smtClean="0">
                <a:latin typeface="Arial"/>
                <a:cs typeface="Arial"/>
              </a:rPr>
              <a:t>tag </a:t>
            </a:r>
            <a:r>
              <a:rPr lang="en-US" dirty="0" smtClean="0">
                <a:latin typeface="Arial"/>
                <a:cs typeface="Arial"/>
              </a:rPr>
              <a:t>(0x8) </a:t>
            </a:r>
            <a:r>
              <a:rPr lang="en-US" dirty="0" err="1" smtClean="0">
                <a:latin typeface="Arial"/>
                <a:cs typeface="Arial"/>
              </a:rPr>
              <a:t>ở</a:t>
            </a:r>
            <a:r>
              <a:rPr lang="en-US" dirty="0" smtClean="0">
                <a:latin typeface="Arial"/>
                <a:cs typeface="Arial"/>
              </a:rPr>
              <a:t> </a:t>
            </a:r>
            <a:r>
              <a:rPr lang="en-US" dirty="0" err="1" smtClean="0">
                <a:latin typeface="Arial"/>
                <a:cs typeface="Arial"/>
              </a:rPr>
              <a:t>trong</a:t>
            </a:r>
            <a:r>
              <a:rPr lang="en-US" dirty="0" smtClean="0">
                <a:latin typeface="Arial"/>
                <a:cs typeface="Arial"/>
              </a:rPr>
              <a:t> cache</a:t>
            </a:r>
            <a:endParaRPr lang="en-US" dirty="0">
              <a:latin typeface="Arial"/>
              <a:cs typeface="Arial"/>
            </a:endParaRPr>
          </a:p>
          <a:p>
            <a:pPr lvl="1"/>
            <a:r>
              <a:rPr lang="en-US" dirty="0">
                <a:latin typeface="Arial"/>
                <a:cs typeface="Arial"/>
              </a:rPr>
              <a:t>– </a:t>
            </a:r>
            <a:r>
              <a:rPr lang="en-US" dirty="0" err="1" smtClean="0">
                <a:latin typeface="Arial"/>
                <a:cs typeface="Arial"/>
              </a:rPr>
              <a:t>Kiểm</a:t>
            </a:r>
            <a:r>
              <a:rPr lang="en-US" dirty="0" smtClean="0">
                <a:latin typeface="Arial"/>
                <a:cs typeface="Arial"/>
              </a:rPr>
              <a:t> </a:t>
            </a:r>
            <a:r>
              <a:rPr lang="en-US" dirty="0" err="1" smtClean="0">
                <a:latin typeface="Arial"/>
                <a:cs typeface="Arial"/>
              </a:rPr>
              <a:t>tra</a:t>
            </a:r>
            <a:r>
              <a:rPr lang="en-US" dirty="0" smtClean="0">
                <a:latin typeface="Arial"/>
                <a:cs typeface="Arial"/>
              </a:rPr>
              <a:t> </a:t>
            </a:r>
            <a:r>
              <a:rPr lang="en-US" dirty="0" err="1" smtClean="0">
                <a:latin typeface="Arial"/>
                <a:cs typeface="Arial"/>
              </a:rPr>
              <a:t>nếu</a:t>
            </a:r>
            <a:r>
              <a:rPr lang="en-US" dirty="0" smtClean="0">
                <a:latin typeface="Arial"/>
                <a:cs typeface="Arial"/>
              </a:rPr>
              <a:t> bit </a:t>
            </a:r>
            <a:r>
              <a:rPr lang="en-US" dirty="0" err="1" smtClean="0">
                <a:latin typeface="Arial"/>
                <a:cs typeface="Arial"/>
              </a:rPr>
              <a:t>đánh</a:t>
            </a:r>
            <a:r>
              <a:rPr lang="en-US" dirty="0" smtClean="0">
                <a:latin typeface="Arial"/>
                <a:cs typeface="Arial"/>
              </a:rPr>
              <a:t> </a:t>
            </a:r>
            <a:r>
              <a:rPr lang="en-US" dirty="0" err="1" smtClean="0">
                <a:latin typeface="Arial"/>
                <a:cs typeface="Arial"/>
              </a:rPr>
              <a:t>dấu</a:t>
            </a:r>
            <a:r>
              <a:rPr lang="en-US" dirty="0" smtClean="0">
                <a:latin typeface="Arial"/>
                <a:cs typeface="Arial"/>
              </a:rPr>
              <a:t> </a:t>
            </a:r>
            <a:r>
              <a:rPr lang="en-US" dirty="0" err="1" smtClean="0">
                <a:latin typeface="Arial"/>
                <a:cs typeface="Arial"/>
              </a:rPr>
              <a:t>là</a:t>
            </a:r>
            <a:r>
              <a:rPr lang="en-US" dirty="0" smtClean="0">
                <a:latin typeface="Arial"/>
                <a:cs typeface="Arial"/>
              </a:rPr>
              <a:t> 1</a:t>
            </a:r>
          </a:p>
          <a:p>
            <a:pPr lvl="1"/>
            <a:r>
              <a:rPr lang="en-US" dirty="0" smtClean="0">
                <a:latin typeface="Arial"/>
                <a:cs typeface="Arial"/>
              </a:rPr>
              <a:t>– </a:t>
            </a:r>
            <a:r>
              <a:rPr lang="en-US" dirty="0" err="1" smtClean="0">
                <a:latin typeface="Arial"/>
                <a:cs typeface="Arial"/>
              </a:rPr>
              <a:t>Đọc</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từ</a:t>
            </a:r>
            <a:r>
              <a:rPr lang="en-US" dirty="0" smtClean="0">
                <a:latin typeface="Arial"/>
                <a:cs typeface="Arial"/>
              </a:rPr>
              <a:t> cache</a:t>
            </a:r>
            <a:endParaRPr lang="en-US" dirty="0">
              <a:latin typeface="Arial"/>
              <a:cs typeface="Arial"/>
            </a:endParaRPr>
          </a:p>
          <a:p>
            <a:endParaRPr lang="en-US" dirty="0" smtClean="0">
              <a:latin typeface="Arial"/>
              <a:cs typeface="Arial"/>
            </a:endParaRPr>
          </a:p>
          <a:p>
            <a:r>
              <a:rPr lang="en-US" b="1" dirty="0" smtClean="0">
                <a:latin typeface="Arial"/>
                <a:cs typeface="Arial"/>
              </a:rPr>
              <a:t>• </a:t>
            </a:r>
            <a:r>
              <a:rPr lang="en-US" b="1" dirty="0" err="1" smtClean="0">
                <a:latin typeface="Arial"/>
                <a:cs typeface="Arial"/>
              </a:rPr>
              <a:t>Nhưng</a:t>
            </a:r>
            <a:r>
              <a:rPr lang="en-US" b="1" dirty="0" smtClean="0">
                <a:latin typeface="Arial"/>
                <a:cs typeface="Arial"/>
              </a:rPr>
              <a:t> </a:t>
            </a:r>
            <a:r>
              <a:rPr lang="en-US" b="1" dirty="0" err="1" smtClean="0">
                <a:latin typeface="Arial"/>
                <a:cs typeface="Arial"/>
              </a:rPr>
              <a:t>có</a:t>
            </a:r>
            <a:r>
              <a:rPr lang="en-US" b="1" dirty="0" smtClean="0">
                <a:latin typeface="Arial"/>
                <a:cs typeface="Arial"/>
              </a:rPr>
              <a:t> </a:t>
            </a:r>
            <a:r>
              <a:rPr lang="en-US" b="1" dirty="0" err="1" smtClean="0">
                <a:latin typeface="Arial"/>
                <a:cs typeface="Arial"/>
              </a:rPr>
              <a:t>nhiều</a:t>
            </a:r>
            <a:r>
              <a:rPr lang="en-US" b="1" dirty="0" smtClean="0">
                <a:latin typeface="Arial"/>
                <a:cs typeface="Arial"/>
              </a:rPr>
              <a:t> </a:t>
            </a:r>
            <a:r>
              <a:rPr lang="en-US" b="1" dirty="0" err="1" smtClean="0">
                <a:latin typeface="Arial"/>
                <a:cs typeface="Arial"/>
              </a:rPr>
              <a:t>từ</a:t>
            </a:r>
            <a:r>
              <a:rPr lang="en-US" b="1" dirty="0" smtClean="0">
                <a:latin typeface="Arial"/>
                <a:cs typeface="Arial"/>
              </a:rPr>
              <a:t> </a:t>
            </a:r>
            <a:r>
              <a:rPr lang="en-US" b="1" dirty="0" err="1" smtClean="0">
                <a:latin typeface="Arial"/>
                <a:cs typeface="Arial"/>
              </a:rPr>
              <a:t>hơn</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một</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cache:</a:t>
            </a:r>
            <a:endParaRPr lang="en-US" b="1" dirty="0">
              <a:latin typeface="Arial"/>
              <a:cs typeface="Arial"/>
            </a:endParaRPr>
          </a:p>
          <a:p>
            <a:pPr lvl="1"/>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địa</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các</a:t>
            </a:r>
            <a:r>
              <a:rPr lang="en-US" dirty="0" smtClean="0">
                <a:latin typeface="Arial"/>
                <a:cs typeface="Arial"/>
              </a:rPr>
              <a:t> bit </a:t>
            </a:r>
            <a:r>
              <a:rPr lang="en-US" dirty="0" err="1" smtClean="0">
                <a:latin typeface="Arial"/>
                <a:cs typeface="Arial"/>
              </a:rPr>
              <a:t>để</a:t>
            </a:r>
            <a:r>
              <a:rPr lang="en-US" dirty="0" smtClean="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đúng</a:t>
            </a:r>
            <a:r>
              <a:rPr lang="en-US" dirty="0" smtClean="0">
                <a:latin typeface="Arial"/>
                <a:cs typeface="Arial"/>
              </a:rPr>
              <a:t> </a:t>
            </a:r>
            <a:r>
              <a:rPr lang="en-US" dirty="0" err="1" smtClean="0">
                <a:latin typeface="Arial"/>
                <a:cs typeface="Arial"/>
              </a:rPr>
              <a:t>với</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dồn</a:t>
            </a:r>
            <a:r>
              <a:rPr lang="en-US" dirty="0" smtClean="0">
                <a:latin typeface="Arial"/>
                <a:cs typeface="Arial"/>
              </a:rPr>
              <a:t> </a:t>
            </a:r>
            <a:r>
              <a:rPr lang="en-US" dirty="0" err="1" smtClean="0">
                <a:latin typeface="Arial"/>
                <a:cs typeface="Arial"/>
              </a:rPr>
              <a:t>kênh</a:t>
            </a:r>
            <a:r>
              <a:rPr lang="en-US" dirty="0">
                <a:latin typeface="Arial"/>
                <a:cs typeface="Arial"/>
              </a:rPr>
              <a:t> </a:t>
            </a:r>
            <a:r>
              <a:rPr lang="en-US" dirty="0" smtClean="0">
                <a:latin typeface="Arial"/>
                <a:cs typeface="Arial"/>
              </a:rPr>
              <a:t>MUX</a:t>
            </a:r>
            <a:endParaRPr lang="en-US" dirty="0">
              <a:latin typeface="Arial"/>
              <a:cs typeface="Arial"/>
            </a:endParaRPr>
          </a:p>
          <a:p>
            <a:pPr lvl="1"/>
            <a:r>
              <a:rPr lang="en-US" dirty="0">
                <a:latin typeface="Arial"/>
                <a:cs typeface="Arial"/>
              </a:rPr>
              <a:t>– </a:t>
            </a:r>
            <a:r>
              <a:rPr lang="en-US" dirty="0" smtClean="0">
                <a:latin typeface="Arial"/>
                <a:cs typeface="Arial"/>
              </a:rPr>
              <a:t>Tag </a:t>
            </a:r>
            <a:r>
              <a:rPr lang="en-US" dirty="0" err="1" smtClean="0">
                <a:latin typeface="Arial"/>
                <a:cs typeface="Arial"/>
              </a:rPr>
              <a:t>chỉ</a:t>
            </a:r>
            <a:r>
              <a:rPr lang="en-US" dirty="0" smtClean="0">
                <a:latin typeface="Arial"/>
                <a:cs typeface="Arial"/>
              </a:rPr>
              <a:t> so </a:t>
            </a:r>
            <a:r>
              <a:rPr lang="en-US" dirty="0" err="1" smtClean="0">
                <a:latin typeface="Arial"/>
                <a:cs typeface="Arial"/>
              </a:rPr>
              <a:t>sánh</a:t>
            </a:r>
            <a:r>
              <a:rPr lang="en-US" dirty="0" smtClean="0">
                <a:latin typeface="Arial"/>
                <a:cs typeface="Arial"/>
              </a:rPr>
              <a:t> </a:t>
            </a:r>
            <a:r>
              <a:rPr lang="en-US" dirty="0" err="1" smtClean="0">
                <a:latin typeface="Arial"/>
                <a:cs typeface="Arial"/>
              </a:rPr>
              <a:t>các</a:t>
            </a:r>
            <a:r>
              <a:rPr lang="en-US" dirty="0" smtClean="0">
                <a:latin typeface="Arial"/>
                <a:cs typeface="Arial"/>
              </a:rPr>
              <a:t> bit </a:t>
            </a:r>
            <a:r>
              <a:rPr lang="en-US" dirty="0" err="1" smtClean="0">
                <a:latin typeface="Arial"/>
                <a:cs typeface="Arial"/>
              </a:rPr>
              <a:t>là</a:t>
            </a:r>
            <a:r>
              <a:rPr lang="en-US" dirty="0" smtClean="0">
                <a:latin typeface="Arial"/>
                <a:cs typeface="Arial"/>
              </a:rPr>
              <a:t> </a:t>
            </a:r>
            <a:r>
              <a:rPr lang="en-US" dirty="0" err="1" smtClean="0">
                <a:latin typeface="Arial"/>
                <a:cs typeface="Arial"/>
              </a:rPr>
              <a:t>như</a:t>
            </a:r>
            <a:r>
              <a:rPr lang="en-US" dirty="0" smtClean="0">
                <a:latin typeface="Arial"/>
                <a:cs typeface="Arial"/>
              </a:rPr>
              <a:t> </a:t>
            </a:r>
            <a:r>
              <a:rPr lang="en-US" dirty="0" err="1" smtClean="0">
                <a:latin typeface="Arial"/>
                <a:cs typeface="Arial"/>
              </a:rPr>
              <a:t>nhau</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toàn</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khối</a:t>
            </a:r>
            <a:endParaRPr lang="en-US" dirty="0">
              <a:latin typeface="Arial"/>
              <a:cs typeface="Arial"/>
            </a:endParaRPr>
          </a:p>
        </p:txBody>
      </p:sp>
    </p:spTree>
    <p:extLst>
      <p:ext uri="{BB962C8B-B14F-4D97-AF65-F5344CB8AC3E}">
        <p14:creationId xmlns:p14="http://schemas.microsoft.com/office/powerpoint/2010/main" val="2660073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620001" cy="1143000"/>
          </a:xfrm>
        </p:spPr>
        <p:txBody>
          <a:bodyPr>
            <a:normAutofit fontScale="90000"/>
          </a:bodyPr>
          <a:lstStyle/>
          <a:p>
            <a:r>
              <a:rPr lang="en-US" b="1" dirty="0" err="1" smtClean="0">
                <a:latin typeface="Arial"/>
                <a:cs typeface="Arial"/>
              </a:rPr>
              <a:t>Đánh</a:t>
            </a:r>
            <a:r>
              <a:rPr lang="en-US" b="1" dirty="0" smtClean="0">
                <a:latin typeface="Arial"/>
                <a:cs typeface="Arial"/>
              </a:rPr>
              <a:t> </a:t>
            </a:r>
            <a:r>
              <a:rPr lang="en-US" b="1" dirty="0" err="1" smtClean="0">
                <a:latin typeface="Arial"/>
                <a:cs typeface="Arial"/>
              </a:rPr>
              <a:t>địa</a:t>
            </a:r>
            <a:r>
              <a:rPr lang="en-US" b="1" dirty="0" smtClean="0">
                <a:latin typeface="Arial"/>
                <a:cs typeface="Arial"/>
              </a:rPr>
              <a:t> </a:t>
            </a:r>
            <a:r>
              <a:rPr lang="en-US" b="1" dirty="0" err="1" smtClean="0">
                <a:latin typeface="Arial"/>
                <a:cs typeface="Arial"/>
              </a:rPr>
              <a:t>chỉ</a:t>
            </a:r>
            <a:r>
              <a:rPr lang="en-US" b="1" dirty="0" smtClean="0">
                <a:latin typeface="Arial"/>
                <a:cs typeface="Arial"/>
              </a:rPr>
              <a:t> </a:t>
            </a:r>
            <a:r>
              <a:rPr lang="en-US" b="1" dirty="0" err="1" smtClean="0">
                <a:latin typeface="Arial"/>
                <a:cs typeface="Arial"/>
              </a:rPr>
              <a:t>cho</a:t>
            </a:r>
            <a:r>
              <a:rPr lang="en-US" b="1" dirty="0" smtClean="0">
                <a:latin typeface="Arial"/>
                <a:cs typeface="Arial"/>
              </a:rPr>
              <a:t> </a:t>
            </a:r>
            <a:r>
              <a:rPr lang="en-US" b="1" dirty="0" err="1" smtClean="0">
                <a:latin typeface="Arial"/>
                <a:cs typeface="Arial"/>
              </a:rPr>
              <a:t>các</a:t>
            </a:r>
            <a:r>
              <a:rPr lang="en-US" b="1" dirty="0" smtClean="0">
                <a:latin typeface="Arial"/>
                <a:cs typeface="Arial"/>
              </a:rPr>
              <a:t> cache </a:t>
            </a:r>
            <a:r>
              <a:rPr lang="en-US" b="1" dirty="0" err="1" smtClean="0">
                <a:latin typeface="Arial"/>
                <a:cs typeface="Arial"/>
              </a:rPr>
              <a:t>có</a:t>
            </a:r>
            <a:r>
              <a:rPr lang="en-US" b="1" dirty="0" smtClean="0">
                <a:latin typeface="Arial"/>
                <a:cs typeface="Arial"/>
              </a:rPr>
              <a:t> </a:t>
            </a:r>
            <a:r>
              <a:rPr lang="en-US" b="1" dirty="0" err="1" smtClean="0">
                <a:latin typeface="Arial"/>
                <a:cs typeface="Arial"/>
              </a:rPr>
              <a:t>kích</a:t>
            </a:r>
            <a:r>
              <a:rPr lang="en-US" b="1" dirty="0" smtClean="0">
                <a:latin typeface="Arial"/>
                <a:cs typeface="Arial"/>
              </a:rPr>
              <a:t> </a:t>
            </a:r>
            <a:r>
              <a:rPr lang="en-US" b="1" dirty="0" err="1" smtClean="0">
                <a:latin typeface="Arial"/>
                <a:cs typeface="Arial"/>
              </a:rPr>
              <a:t>thước</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a:t>
            </a:r>
            <a:r>
              <a:rPr lang="en-US" b="1" dirty="0" err="1" smtClean="0">
                <a:latin typeface="Arial"/>
                <a:cs typeface="Arial"/>
              </a:rPr>
              <a:t>khác</a:t>
            </a:r>
            <a:r>
              <a:rPr lang="en-US" b="1" dirty="0" smtClean="0">
                <a:latin typeface="Arial"/>
                <a:cs typeface="Arial"/>
              </a:rPr>
              <a:t> </a:t>
            </a:r>
            <a:r>
              <a:rPr lang="en-US" b="1" dirty="0" err="1" smtClean="0">
                <a:latin typeface="Arial"/>
                <a:cs typeface="Arial"/>
              </a:rPr>
              <a:t>nhau</a:t>
            </a:r>
            <a:endParaRPr lang="en-US" dirty="0">
              <a:latin typeface="Arial"/>
              <a:cs typeface="Aria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4719971"/>
            <a:ext cx="8229600" cy="129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03225" y="2438400"/>
            <a:ext cx="8458200" cy="2031325"/>
          </a:xfrm>
          <a:prstGeom prst="rect">
            <a:avLst/>
          </a:prstGeom>
        </p:spPr>
        <p:txBody>
          <a:bodyPr wrap="square">
            <a:spAutoFit/>
          </a:bodyPr>
          <a:lstStyle/>
          <a:p>
            <a:r>
              <a:rPr lang="en-US" b="1" dirty="0">
                <a:latin typeface="Arial"/>
                <a:cs typeface="Arial"/>
              </a:rPr>
              <a:t>• </a:t>
            </a:r>
            <a:r>
              <a:rPr lang="en-US" b="1" dirty="0" err="1" smtClean="0">
                <a:latin typeface="Arial"/>
                <a:cs typeface="Arial"/>
              </a:rPr>
              <a:t>Địa</a:t>
            </a:r>
            <a:r>
              <a:rPr lang="en-US" b="1" dirty="0" smtClean="0">
                <a:latin typeface="Arial"/>
                <a:cs typeface="Arial"/>
              </a:rPr>
              <a:t> </a:t>
            </a:r>
            <a:r>
              <a:rPr lang="en-US" b="1" dirty="0" err="1" smtClean="0">
                <a:latin typeface="Arial"/>
                <a:cs typeface="Arial"/>
              </a:rPr>
              <a:t>chỉ</a:t>
            </a:r>
            <a:r>
              <a:rPr lang="en-US" b="1" dirty="0" smtClean="0">
                <a:latin typeface="Arial"/>
                <a:cs typeface="Arial"/>
              </a:rPr>
              <a:t>:</a:t>
            </a:r>
            <a:endParaRPr lang="en-US" b="1" dirty="0">
              <a:latin typeface="Arial"/>
              <a:cs typeface="Arial"/>
            </a:endParaRPr>
          </a:p>
          <a:p>
            <a:pPr lvl="1"/>
            <a:r>
              <a:rPr lang="en-US" dirty="0">
                <a:latin typeface="Arial"/>
                <a:cs typeface="Arial"/>
              </a:rPr>
              <a:t>– </a:t>
            </a:r>
            <a:r>
              <a:rPr lang="en-US" dirty="0" smtClean="0">
                <a:latin typeface="Arial"/>
                <a:cs typeface="Arial"/>
              </a:rPr>
              <a:t> 2 bit </a:t>
            </a:r>
            <a:r>
              <a:rPr lang="en-US" dirty="0" err="1" smtClean="0">
                <a:latin typeface="Arial"/>
                <a:cs typeface="Arial"/>
              </a:rPr>
              <a:t>cuối</a:t>
            </a:r>
            <a:r>
              <a:rPr lang="en-US" dirty="0" smtClean="0">
                <a:latin typeface="Arial"/>
                <a:cs typeface="Arial"/>
              </a:rPr>
              <a:t> :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byte </a:t>
            </a:r>
            <a:r>
              <a:rPr lang="en-US" dirty="0" err="1" smtClean="0">
                <a:latin typeface="Arial"/>
                <a:cs typeface="Arial"/>
              </a:rPr>
              <a:t>trong</a:t>
            </a:r>
            <a:r>
              <a:rPr lang="en-US" dirty="0" smtClean="0">
                <a:latin typeface="Arial"/>
                <a:cs typeface="Arial"/>
              </a:rPr>
              <a:t> </a:t>
            </a:r>
            <a:r>
              <a:rPr lang="en-US" dirty="0" err="1" smtClean="0">
                <a:latin typeface="Arial"/>
                <a:cs typeface="Arial"/>
              </a:rPr>
              <a:t>từ</a:t>
            </a:r>
            <a:endParaRPr lang="en-US" dirty="0" smtClean="0">
              <a:latin typeface="Arial"/>
              <a:cs typeface="Arial"/>
            </a:endParaRPr>
          </a:p>
          <a:p>
            <a:pPr lvl="1"/>
            <a:r>
              <a:rPr lang="en-US" dirty="0" smtClean="0">
                <a:latin typeface="Arial"/>
                <a:cs typeface="Arial"/>
              </a:rPr>
              <a:t>(</a:t>
            </a:r>
            <a:r>
              <a:rPr lang="en-US" dirty="0" err="1" smtClean="0">
                <a:latin typeface="Arial"/>
                <a:cs typeface="Arial"/>
              </a:rPr>
              <a:t>không</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thiết</a:t>
            </a:r>
            <a:r>
              <a:rPr lang="en-US" dirty="0" smtClean="0">
                <a:latin typeface="Arial"/>
                <a:cs typeface="Arial"/>
              </a:rPr>
              <a:t> </a:t>
            </a:r>
            <a:r>
              <a:rPr lang="en-US" dirty="0" err="1" smtClean="0">
                <a:latin typeface="Arial"/>
                <a:cs typeface="Arial"/>
              </a:rPr>
              <a:t>bởi</a:t>
            </a:r>
            <a:r>
              <a:rPr lang="en-US" dirty="0" smtClean="0">
                <a:latin typeface="Arial"/>
                <a:cs typeface="Arial"/>
              </a:rPr>
              <a:t> </a:t>
            </a:r>
            <a:r>
              <a:rPr lang="en-US" dirty="0" err="1" smtClean="0">
                <a:latin typeface="Arial"/>
                <a:cs typeface="Arial"/>
              </a:rPr>
              <a:t>vì</a:t>
            </a:r>
            <a:r>
              <a:rPr lang="en-US" dirty="0" smtClean="0">
                <a:latin typeface="Arial"/>
                <a:cs typeface="Arial"/>
              </a:rPr>
              <a:t> </a:t>
            </a:r>
            <a:r>
              <a:rPr lang="en-US" dirty="0" err="1" smtClean="0">
                <a:latin typeface="Arial"/>
                <a:cs typeface="Arial"/>
              </a:rPr>
              <a:t>truy</a:t>
            </a:r>
            <a:r>
              <a:rPr lang="en-US" dirty="0" smtClean="0">
                <a:latin typeface="Arial"/>
                <a:cs typeface="Arial"/>
              </a:rPr>
              <a:t> </a:t>
            </a:r>
            <a:r>
              <a:rPr lang="en-US" dirty="0" err="1" smtClean="0">
                <a:latin typeface="Arial"/>
                <a:cs typeface="Arial"/>
              </a:rPr>
              <a:t>nhập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bằng</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từ</a:t>
            </a:r>
            <a:r>
              <a:rPr lang="en-US" dirty="0" smtClean="0">
                <a:latin typeface="Arial"/>
                <a:cs typeface="Arial"/>
              </a:rPr>
              <a:t>)</a:t>
            </a:r>
            <a:endParaRPr lang="en-US" dirty="0">
              <a:latin typeface="Arial"/>
              <a:cs typeface="Arial"/>
            </a:endParaRPr>
          </a:p>
          <a:p>
            <a:pPr lvl="1"/>
            <a:r>
              <a:rPr lang="en-US" dirty="0">
                <a:latin typeface="Arial"/>
                <a:cs typeface="Arial"/>
              </a:rPr>
              <a:t>– </a:t>
            </a:r>
            <a:r>
              <a:rPr lang="en-US" dirty="0" smtClean="0">
                <a:latin typeface="Arial"/>
                <a:cs typeface="Arial"/>
              </a:rPr>
              <a:t>N bit </a:t>
            </a:r>
            <a:r>
              <a:rPr lang="en-US" dirty="0" err="1" smtClean="0">
                <a:latin typeface="Arial"/>
                <a:cs typeface="Arial"/>
              </a:rPr>
              <a:t>tiếp</a:t>
            </a:r>
            <a:r>
              <a:rPr lang="en-US" dirty="0" smtClean="0">
                <a:latin typeface="Arial"/>
                <a:cs typeface="Arial"/>
              </a:rPr>
              <a:t> </a:t>
            </a:r>
            <a:r>
              <a:rPr lang="en-US" dirty="0" err="1" smtClean="0">
                <a:latin typeface="Arial"/>
                <a:cs typeface="Arial"/>
              </a:rPr>
              <a:t>theo</a:t>
            </a:r>
            <a:r>
              <a:rPr lang="en-US" dirty="0" smtClean="0">
                <a:latin typeface="Arial"/>
                <a:cs typeface="Arial"/>
              </a:rPr>
              <a:t>: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khối</a:t>
            </a:r>
            <a:endParaRPr lang="en-US" dirty="0" smtClean="0">
              <a:latin typeface="Arial"/>
              <a:cs typeface="Arial"/>
            </a:endParaRPr>
          </a:p>
          <a:p>
            <a:pPr lvl="1"/>
            <a:r>
              <a:rPr lang="en-US" dirty="0" smtClean="0">
                <a:latin typeface="Arial"/>
                <a:cs typeface="Arial"/>
              </a:rPr>
              <a:t>(</a:t>
            </a:r>
            <a:r>
              <a:rPr lang="en-US" dirty="0" err="1" smtClean="0">
                <a:latin typeface="Arial"/>
                <a:cs typeface="Arial"/>
              </a:rPr>
              <a:t>ví</a:t>
            </a:r>
            <a:r>
              <a:rPr lang="en-US" dirty="0" smtClean="0">
                <a:latin typeface="Arial"/>
                <a:cs typeface="Arial"/>
              </a:rPr>
              <a:t> </a:t>
            </a:r>
            <a:r>
              <a:rPr lang="en-US" dirty="0" err="1" smtClean="0">
                <a:latin typeface="Arial"/>
                <a:cs typeface="Arial"/>
              </a:rPr>
              <a:t>dụ</a:t>
            </a:r>
            <a:r>
              <a:rPr lang="en-US" dirty="0" smtClean="0">
                <a:latin typeface="Arial"/>
                <a:cs typeface="Arial"/>
              </a:rPr>
              <a:t>, </a:t>
            </a:r>
            <a:r>
              <a:rPr lang="en-US" dirty="0" err="1" smtClean="0">
                <a:latin typeface="Arial"/>
                <a:cs typeface="Arial"/>
              </a:rPr>
              <a:t>kích</a:t>
            </a:r>
            <a:r>
              <a:rPr lang="en-US" dirty="0" smtClean="0">
                <a:latin typeface="Arial"/>
                <a:cs typeface="Arial"/>
              </a:rPr>
              <a:t> </a:t>
            </a:r>
            <a:r>
              <a:rPr lang="en-US" dirty="0" err="1" smtClean="0">
                <a:latin typeface="Arial"/>
                <a:cs typeface="Arial"/>
              </a:rPr>
              <a:t>thước</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là</a:t>
            </a:r>
            <a:r>
              <a:rPr lang="en-US" dirty="0" smtClean="0">
                <a:latin typeface="Arial"/>
                <a:cs typeface="Arial"/>
              </a:rPr>
              <a:t> 4 </a:t>
            </a:r>
            <a:r>
              <a:rPr lang="en-US" dirty="0" err="1" smtClean="0">
                <a:latin typeface="Arial"/>
                <a:cs typeface="Arial"/>
              </a:rPr>
              <a:t>cần</a:t>
            </a:r>
            <a:r>
              <a:rPr lang="en-US" dirty="0" smtClean="0">
                <a:latin typeface="Arial"/>
                <a:cs typeface="Arial"/>
              </a:rPr>
              <a:t> 2</a:t>
            </a:r>
            <a:r>
              <a:rPr lang="en-US" dirty="0">
                <a:latin typeface="Arial"/>
                <a:cs typeface="Arial"/>
              </a:rPr>
              <a:t> </a:t>
            </a:r>
            <a:r>
              <a:rPr lang="en-US" dirty="0" smtClean="0">
                <a:latin typeface="Arial"/>
                <a:cs typeface="Arial"/>
              </a:rPr>
              <a:t>bits </a:t>
            </a:r>
            <a:r>
              <a:rPr lang="en-US" dirty="0" err="1" smtClean="0">
                <a:latin typeface="Arial"/>
                <a:cs typeface="Arial"/>
              </a:rPr>
              <a:t>để</a:t>
            </a:r>
            <a:r>
              <a:rPr lang="en-US" dirty="0" smtClean="0">
                <a:latin typeface="Arial"/>
                <a:cs typeface="Arial"/>
              </a:rPr>
              <a:t>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từ</a:t>
            </a:r>
            <a:r>
              <a:rPr lang="en-US" dirty="0" smtClean="0">
                <a:latin typeface="Arial"/>
                <a:cs typeface="Arial"/>
              </a:rPr>
              <a:t>)</a:t>
            </a:r>
            <a:endParaRPr lang="en-US" dirty="0">
              <a:latin typeface="Arial"/>
              <a:cs typeface="Arial"/>
            </a:endParaRPr>
          </a:p>
          <a:p>
            <a:pPr lvl="1"/>
            <a:r>
              <a:rPr lang="en-US" dirty="0">
                <a:latin typeface="Arial"/>
                <a:cs typeface="Arial"/>
              </a:rPr>
              <a:t>– </a:t>
            </a:r>
            <a:r>
              <a:rPr lang="en-US" dirty="0" smtClean="0">
                <a:latin typeface="Arial"/>
                <a:cs typeface="Arial"/>
              </a:rPr>
              <a:t>32‐N‐2 bit </a:t>
            </a:r>
            <a:r>
              <a:rPr lang="en-US" dirty="0" err="1" smtClean="0">
                <a:latin typeface="Arial"/>
                <a:cs typeface="Arial"/>
              </a:rPr>
              <a:t>còn</a:t>
            </a:r>
            <a:r>
              <a:rPr lang="en-US" dirty="0" smtClean="0">
                <a:latin typeface="Arial"/>
                <a:cs typeface="Arial"/>
              </a:rPr>
              <a:t> </a:t>
            </a:r>
            <a:r>
              <a:rPr lang="en-US" dirty="0" err="1" smtClean="0">
                <a:latin typeface="Arial"/>
                <a:cs typeface="Arial"/>
              </a:rPr>
              <a:t>lại</a:t>
            </a:r>
            <a:r>
              <a:rPr lang="en-US" dirty="0" smtClean="0">
                <a:latin typeface="Arial"/>
                <a:cs typeface="Arial"/>
              </a:rPr>
              <a:t>: tag </a:t>
            </a:r>
          </a:p>
          <a:p>
            <a:pPr lvl="1"/>
            <a:r>
              <a:rPr lang="en-US" dirty="0" smtClean="0">
                <a:latin typeface="Arial"/>
                <a:cs typeface="Arial"/>
              </a:rPr>
              <a:t>(</a:t>
            </a:r>
            <a:r>
              <a:rPr lang="en-US" dirty="0" err="1" smtClean="0">
                <a:latin typeface="Arial"/>
                <a:cs typeface="Arial"/>
              </a:rPr>
              <a:t>cần</a:t>
            </a:r>
            <a:r>
              <a:rPr lang="en-US" dirty="0" smtClean="0">
                <a:latin typeface="Arial"/>
                <a:cs typeface="Arial"/>
              </a:rPr>
              <a:t> </a:t>
            </a:r>
            <a:r>
              <a:rPr lang="en-US" dirty="0" err="1" smtClean="0">
                <a:latin typeface="Arial"/>
                <a:cs typeface="Arial"/>
              </a:rPr>
              <a:t>thiết</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địa</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8606803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Ví</a:t>
            </a:r>
            <a:r>
              <a:rPr lang="en-US" b="1" dirty="0" smtClean="0"/>
              <a:t> </a:t>
            </a:r>
            <a:r>
              <a:rPr lang="en-US" b="1" dirty="0" err="1" smtClean="0"/>
              <a:t>dụ</a:t>
            </a:r>
            <a:r>
              <a:rPr lang="en-US" b="1" dirty="0" smtClean="0"/>
              <a:t>: cache block size</a:t>
            </a:r>
            <a:endParaRPr lang="en-US" b="1"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4395858" cy="252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327" y="2261509"/>
            <a:ext cx="3838633" cy="400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15636" y="4888703"/>
            <a:ext cx="2819400" cy="1384995"/>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Tại</a:t>
            </a:r>
            <a:r>
              <a:rPr lang="en-US" sz="1400" b="1" dirty="0" smtClean="0">
                <a:latin typeface="Arial"/>
                <a:cs typeface="Arial"/>
              </a:rPr>
              <a:t> </a:t>
            </a:r>
            <a:r>
              <a:rPr lang="en-US" sz="1400" b="1" dirty="0" err="1" smtClean="0">
                <a:latin typeface="Arial"/>
                <a:cs typeface="Arial"/>
              </a:rPr>
              <a:t>sao</a:t>
            </a:r>
            <a:r>
              <a:rPr lang="en-US" sz="1400" b="1" dirty="0" smtClean="0">
                <a:latin typeface="Arial"/>
                <a:cs typeface="Arial"/>
              </a:rPr>
              <a:t> </a:t>
            </a:r>
            <a:r>
              <a:rPr lang="en-US" sz="1400" b="1" dirty="0" err="1" smtClean="0">
                <a:latin typeface="Arial"/>
                <a:cs typeface="Arial"/>
              </a:rPr>
              <a:t>kích</a:t>
            </a:r>
            <a:r>
              <a:rPr lang="en-US" sz="1400" b="1" dirty="0" smtClean="0">
                <a:latin typeface="Arial"/>
                <a:cs typeface="Arial"/>
              </a:rPr>
              <a:t> </a:t>
            </a:r>
            <a:r>
              <a:rPr lang="en-US" sz="1400" b="1" dirty="0" err="1" smtClean="0">
                <a:latin typeface="Arial"/>
                <a:cs typeface="Arial"/>
              </a:rPr>
              <a:t>thước</a:t>
            </a:r>
            <a:r>
              <a:rPr lang="en-US" sz="1400" b="1" dirty="0" smtClean="0">
                <a:latin typeface="Arial"/>
                <a:cs typeface="Arial"/>
              </a:rPr>
              <a:t> block 4 </a:t>
            </a:r>
            <a:r>
              <a:rPr lang="en-US" sz="1400" b="1" dirty="0" err="1" smtClean="0">
                <a:latin typeface="Arial"/>
                <a:cs typeface="Arial"/>
              </a:rPr>
              <a:t>từ</a:t>
            </a:r>
            <a:r>
              <a:rPr lang="en-US" sz="1400" b="1" dirty="0" smtClean="0">
                <a:latin typeface="Arial"/>
                <a:cs typeface="Arial"/>
              </a:rPr>
              <a:t> </a:t>
            </a:r>
            <a:r>
              <a:rPr lang="en-US" sz="1400" b="1" dirty="0" err="1" smtClean="0">
                <a:latin typeface="Arial"/>
                <a:cs typeface="Arial"/>
              </a:rPr>
              <a:t>là</a:t>
            </a:r>
            <a:r>
              <a:rPr lang="en-US" sz="1400" b="1" dirty="0" smtClean="0">
                <a:latin typeface="Arial"/>
                <a:cs typeface="Arial"/>
              </a:rPr>
              <a:t> </a:t>
            </a:r>
            <a:r>
              <a:rPr lang="en-US" sz="1400" b="1" dirty="0" err="1" smtClean="0">
                <a:latin typeface="Arial"/>
                <a:cs typeface="Arial"/>
              </a:rPr>
              <a:t>tốt</a:t>
            </a:r>
            <a:r>
              <a:rPr lang="en-US" sz="1400" b="1" dirty="0" smtClean="0">
                <a:latin typeface="Arial"/>
                <a:cs typeface="Arial"/>
              </a:rPr>
              <a:t> ?</a:t>
            </a:r>
          </a:p>
          <a:p>
            <a:pPr marL="342900" indent="-342900">
              <a:buAutoNum type="arabicPeriod"/>
            </a:pPr>
            <a:r>
              <a:rPr lang="is-IS" sz="1400" dirty="0" smtClean="0">
                <a:latin typeface="Arial"/>
                <a:cs typeface="Arial"/>
              </a:rPr>
              <a:t>Í</a:t>
            </a:r>
            <a:r>
              <a:rPr lang="en-US" sz="1400" dirty="0" smtClean="0">
                <a:latin typeface="Arial"/>
                <a:cs typeface="Arial"/>
              </a:rPr>
              <a:t>t </a:t>
            </a:r>
            <a:r>
              <a:rPr lang="en-US" sz="1400" dirty="0" err="1" smtClean="0">
                <a:latin typeface="Arial"/>
                <a:cs typeface="Arial"/>
              </a:rPr>
              <a:t>tốn</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hơn</a:t>
            </a:r>
            <a:endParaRPr lang="en-US" sz="1400" dirty="0" smtClean="0">
              <a:latin typeface="Arial"/>
              <a:cs typeface="Arial"/>
            </a:endParaRPr>
          </a:p>
          <a:p>
            <a:pPr marL="342900" indent="-342900">
              <a:buAutoNum type="arabicPeriod"/>
            </a:pPr>
            <a:r>
              <a:rPr lang="en-US" sz="1400" dirty="0" err="1" smtClean="0">
                <a:latin typeface="Arial"/>
                <a:cs typeface="Arial"/>
              </a:rPr>
              <a:t>Tải</a:t>
            </a:r>
            <a:r>
              <a:rPr lang="en-US" sz="1400" dirty="0" smtClean="0">
                <a:latin typeface="Arial"/>
                <a:cs typeface="Arial"/>
              </a:rPr>
              <a:t> </a:t>
            </a:r>
            <a:r>
              <a:rPr lang="en-US" sz="1400" dirty="0" err="1" smtClean="0">
                <a:latin typeface="Arial"/>
                <a:cs typeface="Arial"/>
              </a:rPr>
              <a:t>trước</a:t>
            </a:r>
            <a:r>
              <a:rPr lang="en-US" sz="1400" dirty="0" smtClean="0">
                <a:latin typeface="Arial"/>
                <a:cs typeface="Arial"/>
              </a:rPr>
              <a:t> </a:t>
            </a:r>
            <a:r>
              <a:rPr lang="en-US" sz="1400" dirty="0" err="1" smtClean="0">
                <a:latin typeface="Arial"/>
                <a:cs typeface="Arial"/>
              </a:rPr>
              <a:t>các</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dùng</a:t>
            </a:r>
            <a:r>
              <a:rPr lang="en-US" sz="1400" dirty="0" smtClean="0">
                <a:latin typeface="Arial"/>
                <a:cs typeface="Arial"/>
              </a:rPr>
              <a:t> </a:t>
            </a:r>
            <a:r>
              <a:rPr lang="en-US" sz="1400" dirty="0" err="1" smtClean="0">
                <a:latin typeface="Arial"/>
                <a:cs typeface="Arial"/>
              </a:rPr>
              <a:t>sau</a:t>
            </a:r>
            <a:r>
              <a:rPr lang="en-US" sz="1400" dirty="0" smtClean="0">
                <a:latin typeface="Arial"/>
                <a:cs typeface="Arial"/>
              </a:rPr>
              <a:t> </a:t>
            </a:r>
            <a:r>
              <a:rPr lang="en-US" sz="1400" dirty="0" err="1" smtClean="0">
                <a:latin typeface="Arial"/>
                <a:cs typeface="Arial"/>
              </a:rPr>
              <a:t>đó</a:t>
            </a:r>
            <a:endParaRPr lang="en-US" sz="1400" dirty="0" smtClean="0">
              <a:latin typeface="Arial"/>
              <a:cs typeface="Arial"/>
            </a:endParaRPr>
          </a:p>
          <a:p>
            <a:pPr marL="342900" indent="-342900">
              <a:buAutoNum type="arabicPeriod"/>
            </a:pPr>
            <a:r>
              <a:rPr lang="en-US" sz="1400" dirty="0" err="1" smtClean="0">
                <a:latin typeface="Arial"/>
                <a:cs typeface="Arial"/>
              </a:rPr>
              <a:t>Thẻ</a:t>
            </a:r>
            <a:r>
              <a:rPr lang="en-US" sz="1400" dirty="0" smtClean="0">
                <a:latin typeface="Arial"/>
                <a:cs typeface="Arial"/>
              </a:rPr>
              <a:t> </a:t>
            </a:r>
            <a:r>
              <a:rPr lang="en-US" sz="1400" dirty="0" err="1" smtClean="0">
                <a:latin typeface="Arial"/>
                <a:cs typeface="Arial"/>
              </a:rPr>
              <a:t>ít</a:t>
            </a:r>
            <a:r>
              <a:rPr lang="en-US" sz="1400" dirty="0" smtClean="0">
                <a:latin typeface="Arial"/>
                <a:cs typeface="Arial"/>
              </a:rPr>
              <a:t> bit </a:t>
            </a:r>
            <a:r>
              <a:rPr lang="en-US" sz="1400" dirty="0" err="1" smtClean="0">
                <a:latin typeface="Arial"/>
                <a:cs typeface="Arial"/>
              </a:rPr>
              <a:t>hơn</a:t>
            </a:r>
            <a:r>
              <a:rPr lang="en-US" sz="1400" dirty="0" smtClean="0">
                <a:latin typeface="Arial"/>
                <a:cs typeface="Arial"/>
              </a:rPr>
              <a:t>.</a:t>
            </a:r>
          </a:p>
        </p:txBody>
      </p:sp>
      <p:sp>
        <p:nvSpPr>
          <p:cNvPr id="4" name="Rectangle 3"/>
          <p:cNvSpPr/>
          <p:nvPr/>
        </p:nvSpPr>
        <p:spPr>
          <a:xfrm>
            <a:off x="3048000" y="3810000"/>
            <a:ext cx="2015837" cy="2677656"/>
          </a:xfrm>
          <a:prstGeom prst="rect">
            <a:avLst/>
          </a:prstGeom>
        </p:spPr>
        <p:txBody>
          <a:bodyPr wrap="square">
            <a:spAutoFit/>
          </a:bodyPr>
          <a:lstStyle/>
          <a:p>
            <a:r>
              <a:rPr lang="en-US" sz="1400" b="1" dirty="0" smtClean="0">
                <a:latin typeface="Arial"/>
                <a:cs typeface="Arial"/>
              </a:rPr>
              <a:t>A: 2</a:t>
            </a:r>
          </a:p>
          <a:p>
            <a:r>
              <a:rPr lang="en-US" sz="1400" dirty="0" err="1" smtClean="0">
                <a:latin typeface="Arial"/>
                <a:cs typeface="Arial"/>
              </a:rPr>
              <a:t>Bằng</a:t>
            </a:r>
            <a:r>
              <a:rPr lang="en-US" sz="1400" dirty="0" smtClean="0">
                <a:latin typeface="Arial"/>
                <a:cs typeface="Arial"/>
              </a:rPr>
              <a:t> </a:t>
            </a:r>
            <a:r>
              <a:rPr lang="en-US" sz="1400" dirty="0" err="1" smtClean="0">
                <a:latin typeface="Arial"/>
                <a:cs typeface="Arial"/>
              </a:rPr>
              <a:t>việc</a:t>
            </a:r>
            <a:r>
              <a:rPr lang="en-US" sz="1400" dirty="0" smtClean="0">
                <a:latin typeface="Arial"/>
                <a:cs typeface="Arial"/>
              </a:rPr>
              <a:t> </a:t>
            </a:r>
            <a:r>
              <a:rPr lang="en-US" sz="1400" dirty="0" err="1" smtClean="0">
                <a:latin typeface="Arial"/>
                <a:cs typeface="Arial"/>
              </a:rPr>
              <a:t>tải</a:t>
            </a:r>
            <a:r>
              <a:rPr lang="en-US" sz="1400" dirty="0" smtClean="0">
                <a:latin typeface="Arial"/>
                <a:cs typeface="Arial"/>
              </a:rPr>
              <a:t> 3 </a:t>
            </a:r>
            <a:r>
              <a:rPr lang="en-US" sz="1400" dirty="0" err="1" smtClean="0">
                <a:latin typeface="Arial"/>
                <a:cs typeface="Arial"/>
              </a:rPr>
              <a:t>từ</a:t>
            </a:r>
            <a:r>
              <a:rPr lang="en-US" sz="1400" dirty="0" smtClean="0">
                <a:latin typeface="Arial"/>
                <a:cs typeface="Arial"/>
              </a:rPr>
              <a:t> </a:t>
            </a:r>
            <a:r>
              <a:rPr lang="en-US" sz="1400" dirty="0" err="1" smtClean="0">
                <a:latin typeface="Arial"/>
                <a:cs typeface="Arial"/>
              </a:rPr>
              <a:t>tiếp</a:t>
            </a:r>
            <a:r>
              <a:rPr lang="en-US" sz="1400" dirty="0" smtClean="0">
                <a:latin typeface="Arial"/>
                <a:cs typeface="Arial"/>
              </a:rPr>
              <a:t> </a:t>
            </a:r>
            <a:r>
              <a:rPr lang="en-US" sz="1400" dirty="0" err="1" smtClean="0">
                <a:latin typeface="Arial"/>
                <a:cs typeface="Arial"/>
              </a:rPr>
              <a:t>theo</a:t>
            </a:r>
            <a:r>
              <a:rPr lang="en-US" sz="1400" dirty="0" smtClean="0">
                <a:latin typeface="Arial"/>
                <a:cs typeface="Arial"/>
              </a:rPr>
              <a:t> </a:t>
            </a:r>
            <a:r>
              <a:rPr lang="en-US" sz="1400" dirty="0" err="1" smtClean="0">
                <a:latin typeface="Arial"/>
                <a:cs typeface="Arial"/>
              </a:rPr>
              <a:t>cùng</a:t>
            </a:r>
            <a:r>
              <a:rPr lang="en-US" sz="1400" dirty="0" smtClean="0">
                <a:latin typeface="Arial"/>
                <a:cs typeface="Arial"/>
              </a:rPr>
              <a:t> </a:t>
            </a:r>
            <a:r>
              <a:rPr lang="en-US" sz="1400" dirty="0" err="1" smtClean="0">
                <a:latin typeface="Arial"/>
                <a:cs typeface="Arial"/>
              </a:rPr>
              <a:t>với</a:t>
            </a:r>
            <a:r>
              <a:rPr lang="en-US" sz="1400" dirty="0" smtClean="0">
                <a:latin typeface="Arial"/>
                <a:cs typeface="Arial"/>
              </a:rPr>
              <a:t> </a:t>
            </a:r>
            <a:r>
              <a:rPr lang="en-US" sz="1400" dirty="0" err="1" smtClean="0">
                <a:latin typeface="Arial"/>
                <a:cs typeface="Arial"/>
              </a:rPr>
              <a:t>từ</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dùng</a:t>
            </a:r>
            <a:r>
              <a:rPr lang="en-US" sz="1400" dirty="0" smtClean="0">
                <a:latin typeface="Arial"/>
                <a:cs typeface="Arial"/>
              </a:rPr>
              <a:t>, </a:t>
            </a:r>
            <a:r>
              <a:rPr lang="en-US" sz="1400" dirty="0" err="1" smtClean="0">
                <a:latin typeface="Arial"/>
                <a:cs typeface="Arial"/>
              </a:rPr>
              <a:t>tỷ</a:t>
            </a:r>
            <a:r>
              <a:rPr lang="en-US" sz="1400" dirty="0" smtClean="0">
                <a:latin typeface="Arial"/>
                <a:cs typeface="Arial"/>
              </a:rPr>
              <a:t> </a:t>
            </a:r>
            <a:r>
              <a:rPr lang="en-US" sz="1400" dirty="0" err="1" smtClean="0">
                <a:latin typeface="Arial"/>
                <a:cs typeface="Arial"/>
              </a:rPr>
              <a:t>lệ</a:t>
            </a:r>
            <a:r>
              <a:rPr lang="en-US" sz="1400" dirty="0" smtClean="0">
                <a:latin typeface="Arial"/>
                <a:cs typeface="Arial"/>
              </a:rPr>
              <a:t> </a:t>
            </a:r>
            <a:r>
              <a:rPr lang="en-US" sz="1400" dirty="0" err="1" smtClean="0">
                <a:latin typeface="Arial"/>
                <a:cs typeface="Arial"/>
              </a:rPr>
              <a:t>thành</a:t>
            </a:r>
            <a:r>
              <a:rPr lang="en-US" sz="1400" dirty="0" smtClean="0">
                <a:latin typeface="Arial"/>
                <a:cs typeface="Arial"/>
              </a:rPr>
              <a:t> </a:t>
            </a:r>
            <a:r>
              <a:rPr lang="en-US" sz="1400" dirty="0" err="1" smtClean="0">
                <a:latin typeface="Arial"/>
                <a:cs typeface="Arial"/>
              </a:rPr>
              <a:t>công</a:t>
            </a:r>
            <a:r>
              <a:rPr lang="en-US" sz="1400" dirty="0" smtClean="0">
                <a:latin typeface="Arial"/>
                <a:cs typeface="Arial"/>
              </a:rPr>
              <a:t> </a:t>
            </a:r>
            <a:r>
              <a:rPr lang="en-US" sz="1400" dirty="0" err="1" smtClean="0">
                <a:latin typeface="Arial"/>
                <a:cs typeface="Arial"/>
              </a:rPr>
              <a:t>cao</a:t>
            </a:r>
            <a:r>
              <a:rPr lang="en-US" sz="1400" dirty="0" smtClean="0">
                <a:latin typeface="Arial"/>
                <a:cs typeface="Arial"/>
              </a:rPr>
              <a:t> </a:t>
            </a:r>
            <a:r>
              <a:rPr lang="en-US" sz="1400" dirty="0" err="1" smtClean="0">
                <a:latin typeface="Arial"/>
                <a:cs typeface="Arial"/>
              </a:rPr>
              <a:t>hơn</a:t>
            </a:r>
            <a:r>
              <a:rPr lang="en-US" sz="1400" dirty="0" smtClean="0">
                <a:latin typeface="Arial"/>
                <a:cs typeface="Arial"/>
              </a:rPr>
              <a:t>. </a:t>
            </a:r>
            <a:r>
              <a:rPr lang="en-US" sz="1400" dirty="0" err="1" smtClean="0">
                <a:latin typeface="Arial"/>
                <a:cs typeface="Arial"/>
              </a:rPr>
              <a:t>Phương</a:t>
            </a:r>
            <a:r>
              <a:rPr lang="en-US" sz="1400" dirty="0" smtClean="0">
                <a:latin typeface="Arial"/>
                <a:cs typeface="Arial"/>
              </a:rPr>
              <a:t> </a:t>
            </a:r>
            <a:r>
              <a:rPr lang="en-US" sz="1400" dirty="0" err="1" smtClean="0">
                <a:latin typeface="Arial"/>
                <a:cs typeface="Arial"/>
              </a:rPr>
              <a:t>pháp</a:t>
            </a:r>
            <a:r>
              <a:rPr lang="en-US" sz="1400" dirty="0" smtClean="0">
                <a:latin typeface="Arial"/>
                <a:cs typeface="Arial"/>
              </a:rPr>
              <a:t> </a:t>
            </a:r>
            <a:r>
              <a:rPr lang="en-US" sz="1400" dirty="0" err="1" smtClean="0">
                <a:latin typeface="Arial"/>
                <a:cs typeface="Arial"/>
              </a:rPr>
              <a:t>này</a:t>
            </a:r>
            <a:r>
              <a:rPr lang="en-US" sz="1400" dirty="0" smtClean="0">
                <a:latin typeface="Arial"/>
                <a:cs typeface="Arial"/>
              </a:rPr>
              <a:t>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gọi</a:t>
            </a:r>
            <a:r>
              <a:rPr lang="en-US" sz="1400" dirty="0" smtClean="0">
                <a:latin typeface="Arial"/>
                <a:cs typeface="Arial"/>
              </a:rPr>
              <a:t> </a:t>
            </a:r>
            <a:r>
              <a:rPr lang="en-US" sz="1400" dirty="0" err="1" smtClean="0">
                <a:latin typeface="Arial"/>
                <a:cs typeface="Arial"/>
              </a:rPr>
              <a:t>là</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cục</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 </a:t>
            </a:r>
            <a:r>
              <a:rPr lang="en-US" sz="1400" dirty="0" err="1" smtClean="0">
                <a:latin typeface="Arial"/>
                <a:cs typeface="Arial"/>
              </a:rPr>
              <a:t>địa</a:t>
            </a:r>
            <a:r>
              <a:rPr lang="en-US" sz="1400" dirty="0" smtClean="0">
                <a:latin typeface="Arial"/>
                <a:cs typeface="Arial"/>
              </a:rPr>
              <a:t> </a:t>
            </a:r>
            <a:r>
              <a:rPr lang="en-US" sz="1400" dirty="0" err="1" smtClean="0">
                <a:latin typeface="Arial"/>
                <a:cs typeface="Arial"/>
              </a:rPr>
              <a:t>phương</a:t>
            </a:r>
            <a:r>
              <a:rPr lang="en-US" sz="1400" dirty="0" smtClean="0">
                <a:latin typeface="Arial"/>
                <a:cs typeface="Arial"/>
              </a:rPr>
              <a:t>”: </a:t>
            </a:r>
            <a:r>
              <a:rPr lang="en-US" sz="1400" dirty="0" err="1" smtClean="0">
                <a:latin typeface="Arial"/>
                <a:cs typeface="Arial"/>
              </a:rPr>
              <a:t>Những</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gần</a:t>
            </a:r>
            <a:r>
              <a:rPr lang="en-US" sz="1400" dirty="0" smtClean="0">
                <a:latin typeface="Arial"/>
                <a:cs typeface="Arial"/>
              </a:rPr>
              <a:t> </a:t>
            </a:r>
            <a:r>
              <a:rPr lang="en-US" sz="1400" dirty="0" err="1" smtClean="0">
                <a:latin typeface="Arial"/>
                <a:cs typeface="Arial"/>
              </a:rPr>
              <a:t>với</a:t>
            </a:r>
            <a:r>
              <a:rPr lang="en-US" sz="1400" dirty="0" smtClean="0">
                <a:latin typeface="Arial"/>
                <a:cs typeface="Arial"/>
              </a:rPr>
              <a:t> </a:t>
            </a:r>
            <a:r>
              <a:rPr lang="en-US" sz="1400" dirty="0" err="1" smtClean="0">
                <a:latin typeface="Arial"/>
                <a:cs typeface="Arial"/>
              </a:rPr>
              <a:t>những</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vừa</a:t>
            </a:r>
            <a:r>
              <a:rPr lang="en-US" sz="1400" dirty="0" smtClean="0">
                <a:latin typeface="Arial"/>
                <a:cs typeface="Arial"/>
              </a:rPr>
              <a:t> </a:t>
            </a:r>
            <a:r>
              <a:rPr lang="en-US" sz="1400" dirty="0" err="1" smtClean="0">
                <a:latin typeface="Arial"/>
                <a:cs typeface="Arial"/>
              </a:rPr>
              <a:t>sử</a:t>
            </a:r>
            <a:r>
              <a:rPr lang="en-US" sz="1400" dirty="0" smtClean="0">
                <a:latin typeface="Arial"/>
                <a:cs typeface="Arial"/>
              </a:rPr>
              <a:t> </a:t>
            </a:r>
            <a:r>
              <a:rPr lang="en-US" sz="1400" dirty="0" err="1" smtClean="0">
                <a:latin typeface="Arial"/>
                <a:cs typeface="Arial"/>
              </a:rPr>
              <a:t>dụng</a:t>
            </a:r>
            <a:r>
              <a:rPr lang="en-US" sz="1400" dirty="0" smtClean="0">
                <a:latin typeface="Arial"/>
                <a:cs typeface="Arial"/>
              </a:rPr>
              <a:t> </a:t>
            </a:r>
            <a:r>
              <a:rPr lang="en-US" sz="1400" dirty="0" err="1" smtClean="0">
                <a:latin typeface="Arial"/>
                <a:cs typeface="Arial"/>
              </a:rPr>
              <a:t>là</a:t>
            </a:r>
            <a:r>
              <a:rPr lang="en-US" sz="1400" dirty="0" smtClean="0">
                <a:latin typeface="Arial"/>
                <a:cs typeface="Arial"/>
              </a:rPr>
              <a:t> </a:t>
            </a:r>
            <a:r>
              <a:rPr lang="en-US" sz="1400" dirty="0" err="1" smtClean="0">
                <a:latin typeface="Arial"/>
                <a:cs typeface="Arial"/>
              </a:rPr>
              <a:t>những</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hợp</a:t>
            </a:r>
            <a:r>
              <a:rPr lang="en-US" sz="1400" dirty="0" smtClean="0">
                <a:latin typeface="Arial"/>
                <a:cs typeface="Arial"/>
              </a:rPr>
              <a:t> </a:t>
            </a:r>
            <a:r>
              <a:rPr lang="en-US" sz="1400" dirty="0" err="1" smtClean="0">
                <a:latin typeface="Arial"/>
                <a:cs typeface="Arial"/>
              </a:rPr>
              <a:t>lệ</a:t>
            </a:r>
            <a:r>
              <a:rPr lang="en-US" sz="1400" dirty="0" smtClean="0">
                <a:latin typeface="Arial"/>
                <a:cs typeface="Arial"/>
              </a:rPr>
              <a:t> </a:t>
            </a:r>
            <a:r>
              <a:rPr lang="en-US" sz="1400" dirty="0" err="1" smtClean="0">
                <a:latin typeface="Arial"/>
                <a:cs typeface="Arial"/>
              </a:rPr>
              <a:t>nhất</a:t>
            </a:r>
            <a:r>
              <a:rPr lang="en-US" sz="1400" dirty="0" smtClean="0">
                <a:latin typeface="Arial"/>
                <a:cs typeface="Arial"/>
              </a:rPr>
              <a:t>.</a:t>
            </a:r>
            <a:endParaRPr lang="en-US" sz="1400" dirty="0">
              <a:latin typeface="Arial"/>
              <a:cs typeface="Arial"/>
            </a:endParaRPr>
          </a:p>
        </p:txBody>
      </p:sp>
    </p:spTree>
    <p:extLst>
      <p:ext uri="{BB962C8B-B14F-4D97-AF65-F5344CB8AC3E}">
        <p14:creationId xmlns:p14="http://schemas.microsoft.com/office/powerpoint/2010/main" val="4174949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Các</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cache </a:t>
            </a:r>
            <a:r>
              <a:rPr lang="en-US" b="1" dirty="0" err="1" smtClean="0">
                <a:latin typeface="Arial"/>
                <a:cs typeface="Arial"/>
              </a:rPr>
              <a:t>lớn</a:t>
            </a:r>
            <a:r>
              <a:rPr lang="en-US" b="1" dirty="0" smtClean="0">
                <a:latin typeface="Arial"/>
                <a:cs typeface="Arial"/>
              </a:rPr>
              <a:t> </a:t>
            </a:r>
            <a:r>
              <a:rPr lang="en-US" b="1" dirty="0" err="1" smtClean="0">
                <a:latin typeface="Arial"/>
                <a:cs typeface="Arial"/>
              </a:rPr>
              <a:t>hơn</a:t>
            </a:r>
            <a:r>
              <a:rPr lang="en-US" b="1" dirty="0" smtClean="0">
                <a:latin typeface="Arial"/>
                <a:cs typeface="Arial"/>
              </a:rPr>
              <a:t/>
            </a:r>
            <a:br>
              <a:rPr lang="en-US" b="1" dirty="0" smtClean="0">
                <a:latin typeface="Arial"/>
                <a:cs typeface="Arial"/>
              </a:rPr>
            </a:br>
            <a:r>
              <a:rPr lang="en-US" dirty="0" err="1" smtClean="0">
                <a:latin typeface="Arial"/>
                <a:cs typeface="Arial"/>
              </a:rPr>
              <a:t>liên</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theo</a:t>
            </a:r>
            <a:r>
              <a:rPr lang="en-US" dirty="0" smtClean="0">
                <a:latin typeface="Arial"/>
                <a:cs typeface="Arial"/>
              </a:rPr>
              <a:t> </a:t>
            </a:r>
            <a:r>
              <a:rPr lang="en-US" dirty="0" err="1" smtClean="0">
                <a:latin typeface="Arial"/>
                <a:cs typeface="Arial"/>
              </a:rPr>
              <a:t>dòng</a:t>
            </a:r>
            <a:r>
              <a:rPr lang="en-US" dirty="0" smtClean="0">
                <a:latin typeface="Arial"/>
                <a:cs typeface="Arial"/>
              </a:rPr>
              <a:t>/</a:t>
            </a:r>
            <a:r>
              <a:rPr lang="en-US" dirty="0" err="1" smtClean="0">
                <a:latin typeface="Arial"/>
                <a:cs typeface="Arial"/>
              </a:rPr>
              <a:t>khối</a:t>
            </a:r>
            <a:endParaRPr lang="en-US" dirty="0">
              <a:latin typeface="Arial"/>
              <a:cs typeface="Arial"/>
            </a:endParaRPr>
          </a:p>
        </p:txBody>
      </p:sp>
      <p:sp>
        <p:nvSpPr>
          <p:cNvPr id="3" name="Rectangle 2"/>
          <p:cNvSpPr/>
          <p:nvPr/>
        </p:nvSpPr>
        <p:spPr>
          <a:xfrm>
            <a:off x="620857" y="2133600"/>
            <a:ext cx="8153400" cy="3539430"/>
          </a:xfrm>
          <a:prstGeom prst="rect">
            <a:avLst/>
          </a:prstGeom>
        </p:spPr>
        <p:txBody>
          <a:bodyPr wrap="square">
            <a:spAutoFit/>
          </a:bodyPr>
          <a:lstStyle/>
          <a:p>
            <a:r>
              <a:rPr lang="en-US" sz="1600" dirty="0">
                <a:latin typeface="Arial"/>
                <a:cs typeface="Arial"/>
              </a:rPr>
              <a:t>• </a:t>
            </a:r>
            <a:r>
              <a:rPr lang="en-US" sz="1600" b="1" dirty="0" err="1" smtClean="0">
                <a:latin typeface="Arial"/>
                <a:cs typeface="Arial"/>
              </a:rPr>
              <a:t>Ưu</a:t>
            </a:r>
            <a:r>
              <a:rPr lang="en-US" sz="1600" b="1" dirty="0" smtClean="0">
                <a:latin typeface="Arial"/>
                <a:cs typeface="Arial"/>
              </a:rPr>
              <a:t> </a:t>
            </a:r>
            <a:r>
              <a:rPr lang="en-US" sz="1600" b="1" dirty="0" err="1" smtClean="0">
                <a:latin typeface="Arial"/>
                <a:cs typeface="Arial"/>
              </a:rPr>
              <a:t>điểm</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b="1" dirty="0" err="1" smtClean="0">
                <a:latin typeface="Arial"/>
                <a:cs typeface="Arial"/>
              </a:rPr>
              <a:t>Ít</a:t>
            </a:r>
            <a:r>
              <a:rPr lang="en-US" sz="1600" b="1" dirty="0" smtClean="0">
                <a:latin typeface="Arial"/>
                <a:cs typeface="Arial"/>
              </a:rPr>
              <a:t> </a:t>
            </a:r>
            <a:r>
              <a:rPr lang="en-US" sz="1600" b="1" dirty="0" err="1" smtClean="0">
                <a:latin typeface="Arial"/>
                <a:cs typeface="Arial"/>
              </a:rPr>
              <a:t>tốn</a:t>
            </a:r>
            <a:r>
              <a:rPr lang="en-US" sz="1600" b="1" dirty="0" smtClean="0">
                <a:latin typeface="Arial"/>
                <a:cs typeface="Arial"/>
              </a:rPr>
              <a:t> </a:t>
            </a:r>
            <a:r>
              <a:rPr lang="en-US" sz="1600" b="1" dirty="0" err="1" smtClean="0">
                <a:latin typeface="Arial"/>
                <a:cs typeface="Arial"/>
              </a:rPr>
              <a:t>không</a:t>
            </a:r>
            <a:r>
              <a:rPr lang="en-US" sz="1600" b="1" dirty="0" smtClean="0">
                <a:latin typeface="Arial"/>
                <a:cs typeface="Arial"/>
              </a:rPr>
              <a:t> </a:t>
            </a:r>
            <a:r>
              <a:rPr lang="en-US" sz="1600" b="1" dirty="0" err="1" smtClean="0">
                <a:latin typeface="Arial"/>
                <a:cs typeface="Arial"/>
              </a:rPr>
              <a:t>gian</a:t>
            </a:r>
            <a:r>
              <a:rPr lang="en-US" sz="1600" b="1" dirty="0" smtClean="0">
                <a:latin typeface="Arial"/>
                <a:cs typeface="Arial"/>
              </a:rPr>
              <a:t> </a:t>
            </a:r>
            <a:r>
              <a:rPr lang="en-US" sz="1600" b="1" dirty="0" err="1" smtClean="0">
                <a:latin typeface="Arial"/>
                <a:cs typeface="Arial"/>
              </a:rPr>
              <a:t>cho</a:t>
            </a:r>
            <a:r>
              <a:rPr lang="en-US" sz="1600" b="1" dirty="0" smtClean="0">
                <a:latin typeface="Arial"/>
                <a:cs typeface="Arial"/>
              </a:rPr>
              <a:t> </a:t>
            </a:r>
            <a:r>
              <a:rPr lang="en-US" sz="1600" b="1" dirty="0" err="1" smtClean="0">
                <a:latin typeface="Arial"/>
                <a:cs typeface="Arial"/>
              </a:rPr>
              <a:t>các</a:t>
            </a:r>
            <a:r>
              <a:rPr lang="en-US" sz="1600" b="1" dirty="0" smtClean="0">
                <a:latin typeface="Arial"/>
                <a:cs typeface="Arial"/>
              </a:rPr>
              <a:t> </a:t>
            </a:r>
            <a:r>
              <a:rPr lang="en-US" sz="1600" b="1" dirty="0" err="1" smtClean="0">
                <a:latin typeface="Arial"/>
                <a:cs typeface="Arial"/>
              </a:rPr>
              <a:t>thẻ</a:t>
            </a:r>
            <a:r>
              <a:rPr lang="en-US" sz="1600" b="1" dirty="0" smtClean="0">
                <a:latin typeface="Arial"/>
                <a:cs typeface="Arial"/>
              </a:rPr>
              <a:t> </a:t>
            </a:r>
            <a:r>
              <a:rPr lang="en-US" sz="1600" dirty="0" smtClean="0">
                <a:latin typeface="Arial"/>
                <a:cs typeface="Arial"/>
              </a:rPr>
              <a:t>(higher %</a:t>
            </a:r>
            <a:r>
              <a:rPr lang="en-US" sz="1600" dirty="0">
                <a:latin typeface="Arial"/>
                <a:cs typeface="Arial"/>
              </a:rPr>
              <a:t> </a:t>
            </a:r>
            <a:r>
              <a:rPr lang="en-US" sz="1600" dirty="0" smtClean="0">
                <a:latin typeface="Arial"/>
                <a:cs typeface="Arial"/>
              </a:rPr>
              <a:t>data</a:t>
            </a:r>
            <a:r>
              <a:rPr lang="en-US" sz="1600" dirty="0">
                <a:latin typeface="Arial"/>
                <a:cs typeface="Arial"/>
              </a:rPr>
              <a:t>)</a:t>
            </a:r>
          </a:p>
          <a:p>
            <a:pPr lvl="1"/>
            <a:r>
              <a:rPr lang="en-US" sz="1600" dirty="0">
                <a:latin typeface="Arial"/>
                <a:cs typeface="Arial"/>
              </a:rPr>
              <a:t>– </a:t>
            </a:r>
            <a:r>
              <a:rPr lang="en-US" sz="1600" b="1" dirty="0" err="1" smtClean="0">
                <a:latin typeface="Arial"/>
                <a:cs typeface="Arial"/>
              </a:rPr>
              <a:t>Quy</a:t>
            </a:r>
            <a:r>
              <a:rPr lang="en-US" sz="1600" b="1" dirty="0" smtClean="0">
                <a:latin typeface="Arial"/>
                <a:cs typeface="Arial"/>
              </a:rPr>
              <a:t> </a:t>
            </a:r>
            <a:r>
              <a:rPr lang="en-US" sz="1600" b="1" dirty="0" err="1" smtClean="0">
                <a:latin typeface="Arial"/>
                <a:cs typeface="Arial"/>
              </a:rPr>
              <a:t>định</a:t>
            </a:r>
            <a:r>
              <a:rPr lang="en-US" sz="1600" b="1" dirty="0" smtClean="0">
                <a:latin typeface="Arial"/>
                <a:cs typeface="Arial"/>
              </a:rPr>
              <a:t> </a:t>
            </a:r>
            <a:r>
              <a:rPr lang="en-US" sz="1600" b="1" dirty="0" err="1" smtClean="0">
                <a:latin typeface="Arial"/>
                <a:cs typeface="Arial"/>
              </a:rPr>
              <a:t>cục</a:t>
            </a:r>
            <a:r>
              <a:rPr lang="en-US" sz="1600" b="1" dirty="0" smtClean="0">
                <a:latin typeface="Arial"/>
                <a:cs typeface="Arial"/>
              </a:rPr>
              <a:t> </a:t>
            </a:r>
            <a:r>
              <a:rPr lang="en-US" sz="1600" b="1" dirty="0" err="1" smtClean="0">
                <a:latin typeface="Arial"/>
                <a:cs typeface="Arial"/>
              </a:rPr>
              <a:t>bộ</a:t>
            </a:r>
            <a:r>
              <a:rPr lang="en-US" sz="1600" dirty="0" smtClean="0">
                <a:latin typeface="Arial"/>
                <a:cs typeface="Arial"/>
              </a:rPr>
              <a:t>:</a:t>
            </a:r>
            <a:endParaRPr lang="en-US" sz="1600" dirty="0">
              <a:latin typeface="Arial"/>
              <a:cs typeface="Arial"/>
            </a:endParaRPr>
          </a:p>
          <a:p>
            <a:pPr lvl="2"/>
            <a:r>
              <a:rPr lang="en-US" sz="1600" dirty="0" smtClean="0">
                <a:latin typeface="Arial"/>
                <a:cs typeface="Arial"/>
              </a:rPr>
              <a:t>• N‐1 words </a:t>
            </a:r>
            <a:r>
              <a:rPr lang="en-US" sz="1600" dirty="0" err="1" smtClean="0">
                <a:latin typeface="Arial"/>
                <a:cs typeface="Arial"/>
              </a:rPr>
              <a:t>tiếp</a:t>
            </a:r>
            <a:r>
              <a:rPr lang="en-US" sz="1600" dirty="0" smtClean="0">
                <a:latin typeface="Arial"/>
                <a:cs typeface="Arial"/>
              </a:rPr>
              <a:t> </a:t>
            </a:r>
            <a:r>
              <a:rPr lang="en-US" sz="1600" dirty="0" err="1" smtClean="0">
                <a:latin typeface="Arial"/>
                <a:cs typeface="Arial"/>
              </a:rPr>
              <a:t>theo</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sẽ</a:t>
            </a:r>
            <a:r>
              <a:rPr lang="en-US" sz="1600" dirty="0" smtClean="0">
                <a:latin typeface="Arial"/>
                <a:cs typeface="Arial"/>
              </a:rPr>
              <a:t> </a:t>
            </a:r>
            <a:r>
              <a:rPr lang="en-US" sz="1600" dirty="0" err="1" smtClean="0">
                <a:latin typeface="Arial"/>
                <a:cs typeface="Arial"/>
              </a:rPr>
              <a:t>được</a:t>
            </a:r>
            <a:r>
              <a:rPr lang="en-US" sz="1600" dirty="0" smtClean="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sau</a:t>
            </a:r>
            <a:r>
              <a:rPr lang="en-US" sz="1600" dirty="0" smtClean="0">
                <a:latin typeface="Arial"/>
                <a:cs typeface="Arial"/>
              </a:rPr>
              <a:t> </a:t>
            </a:r>
            <a:r>
              <a:rPr lang="en-US" sz="1600" dirty="0" err="1" smtClean="0">
                <a:latin typeface="Arial"/>
                <a:cs typeface="Arial"/>
              </a:rPr>
              <a:t>đó</a:t>
            </a:r>
            <a:endParaRPr lang="en-US" sz="1600" dirty="0">
              <a:latin typeface="Arial"/>
              <a:cs typeface="Arial"/>
            </a:endParaRPr>
          </a:p>
          <a:p>
            <a:r>
              <a:rPr lang="en-US" sz="1600" dirty="0" smtClean="0">
                <a:latin typeface="Arial"/>
                <a:cs typeface="Arial"/>
              </a:rPr>
              <a:t>• </a:t>
            </a:r>
            <a:r>
              <a:rPr lang="en-US" sz="1600" b="1" dirty="0" err="1" smtClean="0">
                <a:latin typeface="Arial"/>
                <a:cs typeface="Arial"/>
              </a:rPr>
              <a:t>Nhược</a:t>
            </a:r>
            <a:r>
              <a:rPr lang="en-US" sz="1600" b="1" dirty="0" smtClean="0">
                <a:latin typeface="Arial"/>
                <a:cs typeface="Arial"/>
              </a:rPr>
              <a:t> </a:t>
            </a:r>
            <a:r>
              <a:rPr lang="en-US" sz="1600" b="1" dirty="0" err="1" smtClean="0">
                <a:latin typeface="Arial"/>
                <a:cs typeface="Arial"/>
              </a:rPr>
              <a:t>điểm</a:t>
            </a:r>
            <a:r>
              <a:rPr lang="en-US" sz="1600" b="1" dirty="0" smtClean="0">
                <a:latin typeface="Arial"/>
                <a:cs typeface="Arial"/>
              </a:rPr>
              <a:t>:</a:t>
            </a:r>
            <a:endParaRPr lang="en-US" sz="1600" b="1" dirty="0">
              <a:latin typeface="Arial"/>
              <a:cs typeface="Arial"/>
            </a:endParaRPr>
          </a:p>
          <a:p>
            <a:pPr lvl="1"/>
            <a:r>
              <a:rPr lang="en-US" sz="1600" dirty="0">
                <a:latin typeface="Arial"/>
                <a:cs typeface="Arial"/>
              </a:rPr>
              <a:t>– </a:t>
            </a:r>
            <a:r>
              <a:rPr lang="en-US" sz="1600" dirty="0" err="1" smtClean="0">
                <a:latin typeface="Arial"/>
                <a:cs typeface="Arial"/>
              </a:rPr>
              <a:t>Nếu</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 </a:t>
            </a:r>
            <a:r>
              <a:rPr lang="en-US" sz="1600" dirty="0" err="1" smtClean="0">
                <a:latin typeface="Arial"/>
                <a:cs typeface="Arial"/>
              </a:rPr>
              <a:t>sẽ</a:t>
            </a:r>
            <a:r>
              <a:rPr lang="en-US" sz="1600" dirty="0" smtClean="0">
                <a:latin typeface="Arial"/>
                <a:cs typeface="Arial"/>
              </a:rPr>
              <a:t> </a:t>
            </a:r>
            <a:r>
              <a:rPr lang="en-US" sz="1600" dirty="0" err="1" smtClean="0">
                <a:latin typeface="Arial"/>
                <a:cs typeface="Arial"/>
              </a:rPr>
              <a:t>làm</a:t>
            </a:r>
            <a:r>
              <a:rPr lang="en-US" sz="1600" dirty="0" smtClean="0">
                <a:latin typeface="Arial"/>
                <a:cs typeface="Arial"/>
              </a:rPr>
              <a:t> </a:t>
            </a:r>
            <a:r>
              <a:rPr lang="en-US" sz="1600" dirty="0" err="1" smtClean="0">
                <a:latin typeface="Arial"/>
                <a:cs typeface="Arial"/>
              </a:rPr>
              <a:t>tốn</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gian</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endParaRPr lang="en-US" sz="1600" dirty="0" smtClean="0">
              <a:latin typeface="Arial"/>
              <a:cs typeface="Arial"/>
            </a:endParaRPr>
          </a:p>
          <a:p>
            <a:pPr lvl="1"/>
            <a:r>
              <a:rPr lang="en-US" sz="1600" dirty="0" smtClean="0">
                <a:latin typeface="Arial"/>
                <a:cs typeface="Arial"/>
              </a:rPr>
              <a:t>– </a:t>
            </a:r>
            <a:r>
              <a:rPr lang="en-US" sz="1600" dirty="0" err="1" smtClean="0">
                <a:latin typeface="Arial"/>
                <a:cs typeface="Arial"/>
              </a:rPr>
              <a:t>Ví</a:t>
            </a:r>
            <a:r>
              <a:rPr lang="en-US" sz="1600" dirty="0" smtClean="0">
                <a:latin typeface="Arial"/>
                <a:cs typeface="Arial"/>
              </a:rPr>
              <a:t> </a:t>
            </a:r>
            <a:r>
              <a:rPr lang="en-US" sz="1600" dirty="0" err="1" smtClean="0">
                <a:latin typeface="Arial"/>
                <a:cs typeface="Arial"/>
              </a:rPr>
              <a:t>dụ</a:t>
            </a:r>
            <a:r>
              <a:rPr lang="en-US" sz="1600" dirty="0" smtClean="0">
                <a:latin typeface="Arial"/>
                <a:cs typeface="Arial"/>
              </a:rPr>
              <a:t>:</a:t>
            </a:r>
            <a:endParaRPr lang="en-US" sz="1600" dirty="0">
              <a:latin typeface="Arial"/>
              <a:cs typeface="Arial"/>
            </a:endParaRPr>
          </a:p>
          <a:p>
            <a:pPr lvl="2"/>
            <a:r>
              <a:rPr lang="en-US" sz="1600" dirty="0">
                <a:latin typeface="Arial"/>
                <a:cs typeface="Arial"/>
              </a:rPr>
              <a:t>• </a:t>
            </a:r>
            <a:r>
              <a:rPr lang="en-US" sz="1600" dirty="0" smtClean="0">
                <a:latin typeface="Arial"/>
                <a:cs typeface="Arial"/>
              </a:rPr>
              <a:t>for (</a:t>
            </a:r>
            <a:r>
              <a:rPr lang="en-US" sz="1600" dirty="0" err="1" smtClean="0">
                <a:latin typeface="Arial"/>
                <a:cs typeface="Arial"/>
              </a:rPr>
              <a:t>int</a:t>
            </a:r>
            <a:r>
              <a:rPr lang="en-US" sz="1600" dirty="0" smtClean="0">
                <a:latin typeface="Arial"/>
                <a:cs typeface="Arial"/>
              </a:rPr>
              <a:t> </a:t>
            </a:r>
            <a:r>
              <a:rPr lang="en-US" sz="1600" dirty="0" err="1" smtClean="0">
                <a:latin typeface="Arial"/>
                <a:cs typeface="Arial"/>
              </a:rPr>
              <a:t>i</a:t>
            </a:r>
            <a:r>
              <a:rPr lang="en-US" sz="1600" dirty="0" smtClean="0">
                <a:latin typeface="Arial"/>
                <a:cs typeface="Arial"/>
              </a:rPr>
              <a:t>=0; </a:t>
            </a:r>
            <a:r>
              <a:rPr lang="en-US" sz="1600" dirty="0" err="1" smtClean="0">
                <a:latin typeface="Arial"/>
                <a:cs typeface="Arial"/>
              </a:rPr>
              <a:t>i</a:t>
            </a:r>
            <a:r>
              <a:rPr lang="en-US" sz="1600" dirty="0" smtClean="0">
                <a:latin typeface="Arial"/>
                <a:cs typeface="Arial"/>
              </a:rPr>
              <a:t>&lt;100; </a:t>
            </a:r>
            <a:r>
              <a:rPr lang="en-US" sz="1600" b="1" dirty="0" err="1" smtClean="0">
                <a:latin typeface="Arial"/>
                <a:cs typeface="Arial"/>
              </a:rPr>
              <a:t>i</a:t>
            </a:r>
            <a:r>
              <a:rPr lang="en-US" sz="1600" b="1" dirty="0">
                <a:latin typeface="Arial"/>
                <a:cs typeface="Arial"/>
              </a:rPr>
              <a:t>+=2</a:t>
            </a:r>
            <a:r>
              <a:rPr lang="en-US" sz="1600" dirty="0" smtClean="0">
                <a:latin typeface="Arial"/>
                <a:cs typeface="Arial"/>
              </a:rPr>
              <a:t>) { </a:t>
            </a:r>
          </a:p>
          <a:p>
            <a:pPr lvl="2"/>
            <a:r>
              <a:rPr lang="en-US" sz="1600" dirty="0" smtClean="0">
                <a:latin typeface="Arial"/>
                <a:cs typeface="Arial"/>
              </a:rPr>
              <a:t>a[</a:t>
            </a:r>
            <a:r>
              <a:rPr lang="en-US" sz="1600" dirty="0" err="1" smtClean="0">
                <a:latin typeface="Arial"/>
                <a:cs typeface="Arial"/>
              </a:rPr>
              <a:t>i</a:t>
            </a:r>
            <a:r>
              <a:rPr lang="en-US" sz="1600" dirty="0" smtClean="0">
                <a:latin typeface="Arial"/>
                <a:cs typeface="Arial"/>
              </a:rPr>
              <a:t>]++;</a:t>
            </a:r>
          </a:p>
          <a:p>
            <a:pPr lvl="2"/>
            <a:r>
              <a:rPr lang="en-US" sz="1600" dirty="0" smtClean="0">
                <a:latin typeface="Arial"/>
                <a:cs typeface="Arial"/>
              </a:rPr>
              <a:t> }</a:t>
            </a:r>
            <a:endParaRPr lang="en-US" sz="1600" dirty="0">
              <a:latin typeface="Arial"/>
              <a:cs typeface="Arial"/>
            </a:endParaRPr>
          </a:p>
          <a:p>
            <a:pPr lvl="2"/>
            <a:r>
              <a:rPr lang="en-US" sz="1600" dirty="0">
                <a:latin typeface="Arial"/>
                <a:cs typeface="Arial"/>
              </a:rPr>
              <a:t>• </a:t>
            </a:r>
            <a:r>
              <a:rPr lang="en-US" sz="1600" dirty="0" err="1" smtClean="0">
                <a:latin typeface="Arial"/>
                <a:cs typeface="Arial"/>
              </a:rPr>
              <a:t>Tốn</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nửa</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gian</a:t>
            </a:r>
            <a:endParaRPr lang="en-US" sz="1600" b="1" dirty="0">
              <a:latin typeface="Arial"/>
              <a:cs typeface="Arial"/>
            </a:endParaRPr>
          </a:p>
          <a:p>
            <a:pPr lvl="1"/>
            <a:r>
              <a:rPr lang="en-US" sz="1600" dirty="0">
                <a:latin typeface="Arial"/>
                <a:cs typeface="Arial"/>
              </a:rPr>
              <a:t>– </a:t>
            </a:r>
            <a:r>
              <a:rPr lang="en-US" sz="1600" dirty="0" smtClean="0">
                <a:latin typeface="Arial"/>
                <a:cs typeface="Arial"/>
              </a:rPr>
              <a:t>64 bytes (8 words)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kích</a:t>
            </a:r>
            <a:r>
              <a:rPr lang="en-US" sz="1600" dirty="0" smtClean="0">
                <a:latin typeface="Arial"/>
                <a:cs typeface="Arial"/>
              </a:rPr>
              <a:t> </a:t>
            </a:r>
            <a:r>
              <a:rPr lang="en-US" sz="1600" dirty="0" err="1" smtClean="0">
                <a:latin typeface="Arial"/>
                <a:cs typeface="Arial"/>
              </a:rPr>
              <a:t>thước</a:t>
            </a:r>
            <a:r>
              <a:rPr lang="en-US" sz="1600" dirty="0" smtClean="0">
                <a:latin typeface="Arial"/>
                <a:cs typeface="Arial"/>
              </a:rPr>
              <a:t> </a:t>
            </a:r>
            <a:r>
              <a:rPr lang="en-US" sz="1600" dirty="0" err="1" smtClean="0">
                <a:latin typeface="Arial"/>
                <a:cs typeface="Arial"/>
              </a:rPr>
              <a:t>chuẩn</a:t>
            </a:r>
            <a:endParaRPr lang="en-US" sz="1600" dirty="0" smtClean="0">
              <a:latin typeface="Arial"/>
              <a:cs typeface="Arial"/>
            </a:endParaRPr>
          </a:p>
          <a:p>
            <a:pPr lvl="1"/>
            <a:r>
              <a:rPr lang="en-US" sz="1600" dirty="0" smtClean="0">
                <a:latin typeface="Arial"/>
                <a:cs typeface="Arial"/>
              </a:rPr>
              <a:t>– Intel </a:t>
            </a:r>
            <a:r>
              <a:rPr lang="en-US" sz="1600" dirty="0" err="1" smtClean="0">
                <a:latin typeface="Arial"/>
                <a:cs typeface="Arial"/>
              </a:rPr>
              <a:t>luôn</a:t>
            </a:r>
            <a:r>
              <a:rPr lang="en-US" sz="1600" dirty="0" smtClean="0">
                <a:latin typeface="Arial"/>
                <a:cs typeface="Arial"/>
              </a:rPr>
              <a:t> </a:t>
            </a:r>
            <a:r>
              <a:rPr lang="en-US" sz="1600" dirty="0" err="1" smtClean="0">
                <a:latin typeface="Arial"/>
                <a:cs typeface="Arial"/>
              </a:rPr>
              <a:t>nạp</a:t>
            </a:r>
            <a:r>
              <a:rPr lang="en-US" sz="1600" dirty="0" smtClean="0">
                <a:latin typeface="Arial"/>
                <a:cs typeface="Arial"/>
              </a:rPr>
              <a:t> 2</a:t>
            </a:r>
            <a:r>
              <a:rPr lang="en-US" sz="1600" dirty="0">
                <a:latin typeface="Arial"/>
                <a:cs typeface="Arial"/>
              </a:rPr>
              <a:t> </a:t>
            </a:r>
            <a:r>
              <a:rPr lang="en-US" sz="1600" dirty="0" err="1" smtClean="0">
                <a:latin typeface="Arial"/>
                <a:cs typeface="Arial"/>
              </a:rPr>
              <a:t>khối</a:t>
            </a:r>
            <a:r>
              <a:rPr lang="en-US" sz="1600" dirty="0" smtClean="0">
                <a:latin typeface="Arial"/>
                <a:cs typeface="Arial"/>
              </a:rPr>
              <a:t> cache </a:t>
            </a:r>
            <a:r>
              <a:rPr lang="en-US" sz="1600" dirty="0" err="1" smtClean="0">
                <a:latin typeface="Arial"/>
                <a:cs typeface="Arial"/>
              </a:rPr>
              <a:t>tại</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thời</a:t>
            </a:r>
            <a:r>
              <a:rPr lang="en-US" sz="1600" dirty="0" smtClean="0">
                <a:latin typeface="Arial"/>
                <a:cs typeface="Arial"/>
              </a:rPr>
              <a:t> </a:t>
            </a:r>
            <a:r>
              <a:rPr lang="en-US" sz="1600" dirty="0" err="1" smtClean="0">
                <a:latin typeface="Arial"/>
                <a:cs typeface="Arial"/>
              </a:rPr>
              <a:t>điểm</a:t>
            </a:r>
            <a:r>
              <a:rPr lang="en-US" sz="1600" dirty="0" smtClean="0">
                <a:latin typeface="Arial"/>
                <a:cs typeface="Arial"/>
              </a:rPr>
              <a:t> </a:t>
            </a:r>
            <a:r>
              <a:rPr lang="en-US" sz="1600" dirty="0" err="1" smtClean="0">
                <a:latin typeface="Arial"/>
                <a:cs typeface="Arial"/>
              </a:rPr>
              <a:t>tương</a:t>
            </a:r>
            <a:r>
              <a:rPr lang="en-US" sz="1600" dirty="0" smtClean="0">
                <a:latin typeface="Arial"/>
                <a:cs typeface="Arial"/>
              </a:rPr>
              <a:t> </a:t>
            </a:r>
            <a:r>
              <a:rPr lang="en-US" sz="1600" dirty="0" err="1" smtClean="0">
                <a:latin typeface="Arial"/>
                <a:cs typeface="Arial"/>
              </a:rPr>
              <a:t>đương</a:t>
            </a:r>
            <a:r>
              <a:rPr lang="en-US" sz="1600" dirty="0" smtClean="0">
                <a:latin typeface="Arial"/>
                <a:cs typeface="Arial"/>
              </a:rPr>
              <a:t> </a:t>
            </a:r>
            <a:r>
              <a:rPr lang="en-US" sz="1600" dirty="0" err="1" smtClean="0">
                <a:latin typeface="Arial"/>
                <a:cs typeface="Arial"/>
              </a:rPr>
              <a:t>với</a:t>
            </a:r>
            <a:r>
              <a:rPr lang="en-US" sz="1600" dirty="0" smtClean="0">
                <a:latin typeface="Arial"/>
                <a:cs typeface="Arial"/>
              </a:rPr>
              <a:t> 128 bytes hay 16 words</a:t>
            </a:r>
            <a:endParaRPr lang="en-US" sz="1600" dirty="0">
              <a:latin typeface="Arial"/>
              <a:cs typeface="Arial"/>
            </a:endParaRP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962400"/>
            <a:ext cx="4333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099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Các</a:t>
            </a:r>
            <a:r>
              <a:rPr lang="en-US" b="1" dirty="0" smtClean="0">
                <a:latin typeface="Arial"/>
                <a:cs typeface="Arial"/>
              </a:rPr>
              <a:t> </a:t>
            </a:r>
            <a:r>
              <a:rPr lang="en-US" b="1" dirty="0" err="1" smtClean="0">
                <a:latin typeface="Arial"/>
                <a:cs typeface="Arial"/>
              </a:rPr>
              <a:t>loại</a:t>
            </a:r>
            <a:r>
              <a:rPr lang="en-US" b="1" dirty="0" smtClean="0">
                <a:latin typeface="Arial"/>
                <a:cs typeface="Arial"/>
              </a:rPr>
              <a:t> caches</a:t>
            </a:r>
            <a:endParaRPr lang="en-US" dirty="0">
              <a:latin typeface="Arial"/>
              <a:cs typeface="Aria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93189"/>
            <a:ext cx="423109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76800" y="2193189"/>
            <a:ext cx="3886200" cy="3785652"/>
          </a:xfrm>
          <a:prstGeom prst="rect">
            <a:avLst/>
          </a:prstGeom>
        </p:spPr>
        <p:txBody>
          <a:bodyPr wrap="square">
            <a:spAutoFit/>
          </a:bodyPr>
          <a:lstStyle/>
          <a:p>
            <a:r>
              <a:rPr lang="en-US" sz="1600" b="1" dirty="0" err="1" smtClean="0">
                <a:latin typeface="Arial"/>
                <a:cs typeface="Arial"/>
              </a:rPr>
              <a:t>Địa</a:t>
            </a:r>
            <a:r>
              <a:rPr lang="en-US" sz="1600" b="1" dirty="0" smtClean="0">
                <a:latin typeface="Arial"/>
                <a:cs typeface="Arial"/>
              </a:rPr>
              <a:t> </a:t>
            </a:r>
            <a:r>
              <a:rPr lang="en-US" sz="1600" b="1" dirty="0" err="1" smtClean="0">
                <a:latin typeface="Arial"/>
                <a:cs typeface="Arial"/>
              </a:rPr>
              <a:t>chỉ</a:t>
            </a:r>
            <a:r>
              <a:rPr lang="en-US" sz="1600" b="1" dirty="0" smtClean="0">
                <a:latin typeface="Arial"/>
                <a:cs typeface="Arial"/>
              </a:rPr>
              <a:t> </a:t>
            </a:r>
            <a:r>
              <a:rPr lang="en-US" sz="1600" b="1" dirty="0" err="1" smtClean="0">
                <a:latin typeface="Arial"/>
                <a:cs typeface="Arial"/>
              </a:rPr>
              <a:t>tương</a:t>
            </a:r>
            <a:r>
              <a:rPr lang="en-US" sz="1600" b="1" dirty="0" smtClean="0">
                <a:latin typeface="Arial"/>
                <a:cs typeface="Arial"/>
              </a:rPr>
              <a:t> </a:t>
            </a:r>
            <a:r>
              <a:rPr lang="en-US" sz="1600" b="1" dirty="0" err="1" smtClean="0">
                <a:latin typeface="Arial"/>
                <a:cs typeface="Arial"/>
              </a:rPr>
              <a:t>ứng</a:t>
            </a:r>
            <a:r>
              <a:rPr lang="en-US" sz="1600" b="1" dirty="0" smtClean="0">
                <a:latin typeface="Arial"/>
                <a:cs typeface="Arial"/>
              </a:rPr>
              <a:t> </a:t>
            </a:r>
            <a:r>
              <a:rPr lang="en-US" sz="1600" b="1" dirty="0" err="1" smtClean="0">
                <a:latin typeface="Arial"/>
                <a:cs typeface="Arial"/>
              </a:rPr>
              <a:t>một</a:t>
            </a:r>
            <a:r>
              <a:rPr lang="en-US" sz="1600" b="1" dirty="0" smtClean="0">
                <a:latin typeface="Arial"/>
                <a:cs typeface="Arial"/>
              </a:rPr>
              <a:t> </a:t>
            </a:r>
            <a:r>
              <a:rPr lang="en-US" sz="1600" b="1" dirty="0" err="1" smtClean="0">
                <a:latin typeface="Arial"/>
                <a:cs typeface="Arial"/>
              </a:rPr>
              <a:t>khối</a:t>
            </a:r>
            <a:r>
              <a:rPr lang="en-US" sz="1600" b="1" dirty="0" smtClean="0">
                <a:latin typeface="Arial"/>
                <a:cs typeface="Arial"/>
              </a:rPr>
              <a:t> </a:t>
            </a:r>
          </a:p>
          <a:p>
            <a:r>
              <a:rPr lang="en-US" sz="1600" dirty="0" smtClean="0">
                <a:latin typeface="Arial"/>
                <a:cs typeface="Arial"/>
              </a:rPr>
              <a:t>(9 mod </a:t>
            </a:r>
            <a:r>
              <a:rPr lang="en-US" sz="1600" b="1" dirty="0" smtClean="0">
                <a:latin typeface="Arial"/>
                <a:cs typeface="Arial"/>
              </a:rPr>
              <a:t>8</a:t>
            </a:r>
            <a:r>
              <a:rPr lang="en-US" sz="1600" dirty="0" smtClean="0">
                <a:latin typeface="Arial"/>
                <a:cs typeface="Arial"/>
              </a:rPr>
              <a:t>) =</a:t>
            </a:r>
            <a:r>
              <a:rPr lang="en-US" sz="1600" dirty="0">
                <a:latin typeface="Arial"/>
                <a:cs typeface="Arial"/>
              </a:rPr>
              <a:t> </a:t>
            </a:r>
            <a:r>
              <a:rPr lang="en-US" sz="1600" dirty="0" smtClean="0">
                <a:latin typeface="Arial"/>
                <a:cs typeface="Arial"/>
              </a:rPr>
              <a:t>1</a:t>
            </a:r>
          </a:p>
          <a:p>
            <a:endParaRPr lang="en-US" sz="1600" dirty="0">
              <a:latin typeface="Arial"/>
              <a:cs typeface="Arial"/>
            </a:endParaRPr>
          </a:p>
          <a:p>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a:t>
            </a:r>
            <a:r>
              <a:rPr lang="en-US" sz="1600" dirty="0" err="1" smtClean="0">
                <a:latin typeface="Arial"/>
                <a:cs typeface="Arial"/>
              </a:rPr>
              <a:t>dễ</a:t>
            </a:r>
            <a:r>
              <a:rPr lang="en-US" sz="1600" dirty="0" smtClean="0">
                <a:latin typeface="Arial"/>
                <a:cs typeface="Arial"/>
              </a:rPr>
              <a:t> </a:t>
            </a:r>
            <a:r>
              <a:rPr lang="en-US" sz="1600" dirty="0" err="1" smtClean="0">
                <a:latin typeface="Arial"/>
                <a:cs typeface="Arial"/>
              </a:rPr>
              <a:t>dàng</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linh</a:t>
            </a:r>
            <a:r>
              <a:rPr lang="en-US" sz="1600" dirty="0" smtClean="0">
                <a:latin typeface="Arial"/>
                <a:cs typeface="Arial"/>
              </a:rPr>
              <a:t> </a:t>
            </a:r>
            <a:r>
              <a:rPr lang="en-US" sz="1600" dirty="0" err="1" smtClean="0">
                <a:latin typeface="Arial"/>
                <a:cs typeface="Arial"/>
              </a:rPr>
              <a:t>hoạt</a:t>
            </a:r>
            <a:endParaRPr lang="en-US" sz="1600" dirty="0" smtClean="0">
              <a:latin typeface="Arial"/>
              <a:cs typeface="Arial"/>
            </a:endParaRPr>
          </a:p>
          <a:p>
            <a:endParaRPr lang="en-US" sz="1600" dirty="0">
              <a:latin typeface="Arial"/>
              <a:cs typeface="Arial"/>
            </a:endParaRPr>
          </a:p>
          <a:p>
            <a:r>
              <a:rPr lang="en-US" sz="1600" b="1" dirty="0" err="1" smtClean="0">
                <a:latin typeface="Arial"/>
                <a:cs typeface="Arial"/>
              </a:rPr>
              <a:t>Địa</a:t>
            </a:r>
            <a:r>
              <a:rPr lang="en-US" sz="1600" b="1" dirty="0" smtClean="0">
                <a:latin typeface="Arial"/>
                <a:cs typeface="Arial"/>
              </a:rPr>
              <a:t> </a:t>
            </a:r>
            <a:r>
              <a:rPr lang="en-US" sz="1600" b="1" dirty="0" err="1" smtClean="0">
                <a:latin typeface="Arial"/>
                <a:cs typeface="Arial"/>
              </a:rPr>
              <a:t>chỉ</a:t>
            </a:r>
            <a:r>
              <a:rPr lang="en-US" sz="1600" b="1" dirty="0" smtClean="0">
                <a:latin typeface="Arial"/>
                <a:cs typeface="Arial"/>
              </a:rPr>
              <a:t> </a:t>
            </a:r>
            <a:r>
              <a:rPr lang="en-US" sz="1600" b="1" dirty="0" err="1" smtClean="0">
                <a:latin typeface="Arial"/>
                <a:cs typeface="Arial"/>
              </a:rPr>
              <a:t>tương</a:t>
            </a:r>
            <a:r>
              <a:rPr lang="en-US" sz="1600" b="1" dirty="0" smtClean="0">
                <a:latin typeface="Arial"/>
                <a:cs typeface="Arial"/>
              </a:rPr>
              <a:t> </a:t>
            </a:r>
            <a:r>
              <a:rPr lang="en-US" sz="1600" b="1" dirty="0" err="1" smtClean="0">
                <a:latin typeface="Arial"/>
                <a:cs typeface="Arial"/>
              </a:rPr>
              <a:t>ứng</a:t>
            </a:r>
            <a:r>
              <a:rPr lang="en-US" sz="1600" b="1" dirty="0" smtClean="0">
                <a:latin typeface="Arial"/>
                <a:cs typeface="Arial"/>
              </a:rPr>
              <a:t> </a:t>
            </a:r>
            <a:r>
              <a:rPr lang="en-US" sz="1600" b="1" dirty="0" err="1" smtClean="0">
                <a:latin typeface="Arial"/>
                <a:cs typeface="Arial"/>
              </a:rPr>
              <a:t>với</a:t>
            </a:r>
            <a:r>
              <a:rPr lang="en-US" sz="1600" b="1" dirty="0" smtClean="0">
                <a:latin typeface="Arial"/>
                <a:cs typeface="Arial"/>
              </a:rPr>
              <a:t> </a:t>
            </a:r>
            <a:r>
              <a:rPr lang="en-US" sz="1600" b="1" dirty="0" err="1" smtClean="0">
                <a:latin typeface="Arial"/>
                <a:cs typeface="Arial"/>
              </a:rPr>
              <a:t>một</a:t>
            </a:r>
            <a:r>
              <a:rPr lang="en-US" sz="1600" b="1" dirty="0" smtClean="0">
                <a:latin typeface="Arial"/>
                <a:cs typeface="Arial"/>
              </a:rPr>
              <a:t> </a:t>
            </a:r>
            <a:r>
              <a:rPr lang="en-US" sz="1600" b="1" dirty="0" err="1" smtClean="0">
                <a:latin typeface="Arial"/>
                <a:cs typeface="Arial"/>
              </a:rPr>
              <a:t>tập</a:t>
            </a:r>
            <a:r>
              <a:rPr lang="en-US" sz="1600" b="1" dirty="0" smtClean="0">
                <a:latin typeface="Arial"/>
                <a:cs typeface="Arial"/>
              </a:rPr>
              <a:t> </a:t>
            </a:r>
            <a:r>
              <a:rPr lang="en-US" sz="1600" dirty="0" smtClean="0">
                <a:latin typeface="Arial"/>
                <a:cs typeface="Arial"/>
              </a:rPr>
              <a:t>.</a:t>
            </a:r>
            <a:endParaRPr lang="en-US" sz="1600" dirty="0">
              <a:latin typeface="Arial"/>
              <a:cs typeface="Arial"/>
            </a:endParaRPr>
          </a:p>
          <a:p>
            <a:r>
              <a:rPr lang="en-US" sz="1600" dirty="0">
                <a:latin typeface="Arial"/>
                <a:cs typeface="Arial"/>
              </a:rPr>
              <a:t>(</a:t>
            </a:r>
            <a:r>
              <a:rPr lang="en-US" sz="1600" dirty="0" smtClean="0">
                <a:latin typeface="Arial"/>
                <a:cs typeface="Arial"/>
              </a:rPr>
              <a:t>9 mod </a:t>
            </a:r>
            <a:r>
              <a:rPr lang="en-US" sz="1600" b="1" dirty="0" smtClean="0">
                <a:latin typeface="Arial"/>
                <a:cs typeface="Arial"/>
              </a:rPr>
              <a:t>4</a:t>
            </a:r>
            <a:r>
              <a:rPr lang="en-US" sz="1600" dirty="0" smtClean="0">
                <a:latin typeface="Arial"/>
                <a:cs typeface="Arial"/>
              </a:rPr>
              <a:t>) =</a:t>
            </a:r>
            <a:r>
              <a:rPr lang="en-US" sz="1600" dirty="0">
                <a:latin typeface="Arial"/>
                <a:cs typeface="Arial"/>
              </a:rPr>
              <a:t> </a:t>
            </a:r>
            <a:r>
              <a:rPr lang="en-US" sz="1600" dirty="0" smtClean="0">
                <a:latin typeface="Arial"/>
                <a:cs typeface="Arial"/>
              </a:rPr>
              <a:t>Set 1</a:t>
            </a:r>
          </a:p>
          <a:p>
            <a:endParaRPr lang="en-US" sz="1600" dirty="0">
              <a:latin typeface="Arial"/>
              <a:cs typeface="Arial"/>
            </a:endParaRPr>
          </a:p>
          <a:p>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a:t>
            </a:r>
            <a:r>
              <a:rPr lang="en-US" sz="1600" dirty="0" err="1" smtClean="0">
                <a:latin typeface="Arial"/>
                <a:cs typeface="Arial"/>
              </a:rPr>
              <a:t>tốt</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linh</a:t>
            </a:r>
            <a:r>
              <a:rPr lang="en-US" sz="1600" dirty="0" smtClean="0">
                <a:latin typeface="Arial"/>
                <a:cs typeface="Arial"/>
              </a:rPr>
              <a:t> </a:t>
            </a:r>
            <a:r>
              <a:rPr lang="en-US" sz="1600" dirty="0" err="1" smtClean="0">
                <a:latin typeface="Arial"/>
                <a:cs typeface="Arial"/>
              </a:rPr>
              <a:t>hoạt</a:t>
            </a:r>
            <a:r>
              <a:rPr lang="en-US" sz="1600" dirty="0" smtClean="0">
                <a:latin typeface="Arial"/>
                <a:cs typeface="Arial"/>
              </a:rPr>
              <a:t> </a:t>
            </a:r>
            <a:r>
              <a:rPr lang="en-US" sz="1600" dirty="0" err="1" smtClean="0">
                <a:latin typeface="Arial"/>
                <a:cs typeface="Arial"/>
              </a:rPr>
              <a:t>hơn</a:t>
            </a:r>
            <a:endParaRPr lang="en-US" sz="1600" dirty="0" smtClean="0">
              <a:latin typeface="Arial"/>
              <a:cs typeface="Arial"/>
            </a:endParaRPr>
          </a:p>
          <a:p>
            <a:endParaRPr lang="en-US" sz="1600" dirty="0" smtClean="0">
              <a:latin typeface="Arial"/>
              <a:cs typeface="Arial"/>
            </a:endParaRPr>
          </a:p>
          <a:p>
            <a:endParaRPr lang="en-US" sz="1600" dirty="0">
              <a:latin typeface="Arial"/>
              <a:cs typeface="Arial"/>
            </a:endParaRPr>
          </a:p>
          <a:p>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tương</a:t>
            </a:r>
            <a:r>
              <a:rPr lang="en-US" sz="1600" dirty="0" smtClean="0">
                <a:latin typeface="Arial"/>
                <a:cs typeface="Arial"/>
              </a:rPr>
              <a:t> </a:t>
            </a:r>
            <a:r>
              <a:rPr lang="en-US" sz="1600" dirty="0" err="1" smtClean="0">
                <a:latin typeface="Arial"/>
                <a:cs typeface="Arial"/>
              </a:rPr>
              <a:t>ứng</a:t>
            </a:r>
            <a:r>
              <a:rPr lang="en-US" sz="1600" dirty="0" smtClean="0">
                <a:latin typeface="Arial"/>
                <a:cs typeface="Arial"/>
              </a:rPr>
              <a:t> </a:t>
            </a:r>
            <a:r>
              <a:rPr lang="en-US" sz="1600" dirty="0" err="1" smtClean="0">
                <a:latin typeface="Arial"/>
                <a:cs typeface="Arial"/>
              </a:rPr>
              <a:t>với</a:t>
            </a:r>
            <a:r>
              <a:rPr lang="en-US" sz="1600" dirty="0" smtClean="0">
                <a:latin typeface="Arial"/>
                <a:cs typeface="Arial"/>
              </a:rPr>
              <a:t> </a:t>
            </a:r>
            <a:r>
              <a:rPr lang="en-US" sz="1600" dirty="0" err="1" smtClean="0">
                <a:latin typeface="Arial"/>
                <a:cs typeface="Arial"/>
              </a:rPr>
              <a:t>bất</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smtClean="0">
                <a:latin typeface="Arial"/>
                <a:cs typeface="Arial"/>
              </a:rPr>
              <a:t> </a:t>
            </a:r>
            <a:r>
              <a:rPr lang="en-US" sz="1600" dirty="0" err="1" smtClean="0">
                <a:latin typeface="Arial"/>
                <a:cs typeface="Arial"/>
              </a:rPr>
              <a:t>nào</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a:t>
            </a:r>
          </a:p>
          <a:p>
            <a:endParaRPr lang="en-US" sz="1600" dirty="0">
              <a:latin typeface="Arial"/>
              <a:cs typeface="Arial"/>
            </a:endParaRPr>
          </a:p>
          <a:p>
            <a:r>
              <a:rPr lang="en-US" sz="1600" dirty="0" err="1" smtClean="0">
                <a:latin typeface="Arial"/>
                <a:cs typeface="Arial"/>
              </a:rPr>
              <a:t>Khó</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việc</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a:t>
            </a:r>
            <a:r>
              <a:rPr lang="en-US" sz="1600" dirty="0" err="1" smtClean="0">
                <a:latin typeface="Arial"/>
                <a:cs typeface="Arial"/>
              </a:rPr>
              <a:t>rất</a:t>
            </a:r>
            <a:r>
              <a:rPr lang="en-US" sz="1600" dirty="0" smtClean="0">
                <a:latin typeface="Arial"/>
                <a:cs typeface="Arial"/>
              </a:rPr>
              <a:t> </a:t>
            </a:r>
            <a:r>
              <a:rPr lang="en-US" sz="1600" dirty="0" err="1" smtClean="0">
                <a:latin typeface="Arial"/>
                <a:cs typeface="Arial"/>
              </a:rPr>
              <a:t>linh</a:t>
            </a:r>
            <a:r>
              <a:rPr lang="en-US" sz="1600" dirty="0" smtClean="0">
                <a:latin typeface="Arial"/>
                <a:cs typeface="Arial"/>
              </a:rPr>
              <a:t> </a:t>
            </a:r>
            <a:r>
              <a:rPr lang="en-US" sz="1600" dirty="0" err="1" smtClean="0">
                <a:latin typeface="Arial"/>
                <a:cs typeface="Arial"/>
              </a:rPr>
              <a:t>hoạt</a:t>
            </a:r>
            <a:endParaRPr lang="en-US" sz="1600" dirty="0">
              <a:latin typeface="Arial"/>
              <a:cs typeface="Arial"/>
            </a:endParaRPr>
          </a:p>
        </p:txBody>
      </p:sp>
    </p:spTree>
    <p:extLst>
      <p:ext uri="{BB962C8B-B14F-4D97-AF65-F5344CB8AC3E}">
        <p14:creationId xmlns:p14="http://schemas.microsoft.com/office/powerpoint/2010/main" val="84350702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liên</a:t>
            </a:r>
            <a:r>
              <a:rPr lang="en-US" b="1" dirty="0" smtClean="0">
                <a:latin typeface="Arial"/>
                <a:cs typeface="Arial"/>
              </a:rPr>
              <a:t> </a:t>
            </a:r>
            <a:r>
              <a:rPr lang="en-US" b="1" dirty="0" err="1" smtClean="0">
                <a:latin typeface="Arial"/>
                <a:cs typeface="Arial"/>
              </a:rPr>
              <a:t>kết</a:t>
            </a:r>
            <a:r>
              <a:rPr lang="en-US" b="1" dirty="0" smtClean="0">
                <a:latin typeface="Arial"/>
                <a:cs typeface="Arial"/>
              </a:rPr>
              <a:t> </a:t>
            </a:r>
            <a:r>
              <a:rPr lang="en-US" b="1" dirty="0" err="1" smtClean="0">
                <a:latin typeface="Arial"/>
                <a:cs typeface="Arial"/>
              </a:rPr>
              <a:t>toàn</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a:t>
            </a:r>
            <a:br>
              <a:rPr lang="en-US" b="1" dirty="0" smtClean="0">
                <a:latin typeface="Arial"/>
                <a:cs typeface="Arial"/>
              </a:rPr>
            </a:br>
            <a:r>
              <a:rPr lang="en-US" b="1" dirty="0" smtClean="0">
                <a:latin typeface="Arial"/>
                <a:cs typeface="Arial"/>
              </a:rPr>
              <a:t>full – associative </a:t>
            </a:r>
            <a:endParaRPr lang="en-US" b="1" dirty="0">
              <a:latin typeface="Arial"/>
              <a:cs typeface="Arial"/>
            </a:endParaRP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2362200"/>
            <a:ext cx="464539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2382645"/>
            <a:ext cx="3505200" cy="2800766"/>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a:t>
            </a:r>
            <a:r>
              <a:rPr lang="en-US" sz="1600" dirty="0" err="1" smtClean="0">
                <a:latin typeface="Arial"/>
                <a:cs typeface="Arial"/>
              </a:rPr>
              <a:t>khối</a:t>
            </a:r>
            <a:endParaRPr lang="en-US" sz="1600" dirty="0">
              <a:latin typeface="Arial"/>
              <a:cs typeface="Arial"/>
            </a:endParaRPr>
          </a:p>
          <a:p>
            <a:r>
              <a:rPr lang="en-US" sz="1600" dirty="0">
                <a:latin typeface="Arial"/>
                <a:cs typeface="Arial"/>
              </a:rPr>
              <a:t>– </a:t>
            </a:r>
            <a:r>
              <a:rPr lang="en-US" sz="1600" dirty="0" err="1" smtClean="0">
                <a:latin typeface="Arial"/>
                <a:cs typeface="Arial"/>
              </a:rPr>
              <a:t>Cần</a:t>
            </a:r>
            <a:r>
              <a:rPr lang="en-US" sz="1600" dirty="0" smtClean="0">
                <a:latin typeface="Arial"/>
                <a:cs typeface="Arial"/>
              </a:rPr>
              <a:t> </a:t>
            </a:r>
            <a:r>
              <a:rPr lang="en-US" sz="1600" b="1" dirty="0" smtClean="0">
                <a:latin typeface="Arial"/>
                <a:cs typeface="Arial"/>
              </a:rPr>
              <a:t>n</a:t>
            </a:r>
            <a:r>
              <a:rPr lang="en-US" sz="1600" b="1" dirty="0">
                <a:latin typeface="Arial"/>
                <a:cs typeface="Arial"/>
              </a:rPr>
              <a:t> </a:t>
            </a:r>
            <a:r>
              <a:rPr lang="en-US" sz="1600" b="1" dirty="0" err="1" smtClean="0">
                <a:latin typeface="Arial"/>
                <a:cs typeface="Arial"/>
              </a:rPr>
              <a:t>bộ</a:t>
            </a:r>
            <a:r>
              <a:rPr lang="en-US" sz="1600" b="1" dirty="0" smtClean="0">
                <a:latin typeface="Arial"/>
                <a:cs typeface="Arial"/>
              </a:rPr>
              <a:t> so </a:t>
            </a:r>
            <a:r>
              <a:rPr lang="en-US" sz="1600" b="1" dirty="0" err="1" smtClean="0">
                <a:latin typeface="Arial"/>
                <a:cs typeface="Arial"/>
              </a:rPr>
              <a:t>sánh</a:t>
            </a:r>
            <a:endParaRPr lang="en-US" sz="1600" b="1" dirty="0">
              <a:latin typeface="Arial"/>
              <a:cs typeface="Arial"/>
            </a:endParaRPr>
          </a:p>
          <a:p>
            <a:r>
              <a:rPr lang="en-US" sz="1600" dirty="0" smtClean="0">
                <a:latin typeface="Arial"/>
                <a:cs typeface="Arial"/>
              </a:rPr>
              <a:t>– </a:t>
            </a:r>
            <a:r>
              <a:rPr lang="en-US" sz="1600" dirty="0" err="1" smtClean="0">
                <a:latin typeface="Arial"/>
                <a:cs typeface="Arial"/>
              </a:rPr>
              <a:t>Hoặc</a:t>
            </a:r>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b="1" dirty="0" smtClean="0">
                <a:latin typeface="Arial"/>
                <a:cs typeface="Arial"/>
              </a:rPr>
              <a:t>n </a:t>
            </a:r>
            <a:r>
              <a:rPr lang="en-US" sz="1600" b="1" dirty="0" err="1" smtClean="0">
                <a:latin typeface="Arial"/>
                <a:cs typeface="Arial"/>
              </a:rPr>
              <a:t>chu</a:t>
            </a:r>
            <a:r>
              <a:rPr lang="en-US" sz="1600" b="1" dirty="0" smtClean="0">
                <a:latin typeface="Arial"/>
                <a:cs typeface="Arial"/>
              </a:rPr>
              <a:t> </a:t>
            </a:r>
            <a:r>
              <a:rPr lang="en-US" sz="1600" b="1" dirty="0" err="1" smtClean="0">
                <a:latin typeface="Arial"/>
                <a:cs typeface="Arial"/>
              </a:rPr>
              <a:t>kỳ</a:t>
            </a:r>
            <a:endParaRPr lang="en-US" sz="1600" b="1" dirty="0">
              <a:latin typeface="Arial"/>
              <a:cs typeface="Arial"/>
            </a:endParaRPr>
          </a:p>
          <a:p>
            <a:endParaRPr lang="en-US" sz="1600" b="1" dirty="0">
              <a:latin typeface="Arial"/>
              <a:cs typeface="Arial"/>
            </a:endParaRPr>
          </a:p>
          <a:p>
            <a:r>
              <a:rPr lang="en-US" sz="1600" dirty="0">
                <a:latin typeface="Arial"/>
                <a:cs typeface="Arial"/>
              </a:rPr>
              <a:t>• </a:t>
            </a:r>
            <a:r>
              <a:rPr lang="en-US" sz="1600" dirty="0" err="1" smtClean="0">
                <a:latin typeface="Arial"/>
                <a:cs typeface="Arial"/>
              </a:rPr>
              <a:t>Mục</a:t>
            </a:r>
            <a:r>
              <a:rPr lang="en-US" sz="1600" dirty="0" smtClean="0">
                <a:latin typeface="Arial"/>
                <a:cs typeface="Arial"/>
              </a:rPr>
              <a:t> </a:t>
            </a:r>
            <a:r>
              <a:rPr lang="en-US" sz="1600" dirty="0" err="1" smtClean="0">
                <a:latin typeface="Arial"/>
                <a:cs typeface="Arial"/>
              </a:rPr>
              <a:t>tiêu</a:t>
            </a:r>
            <a:r>
              <a:rPr lang="en-US" sz="1600" dirty="0" smtClean="0">
                <a:latin typeface="Arial"/>
                <a:cs typeface="Arial"/>
              </a:rPr>
              <a:t>?</a:t>
            </a:r>
            <a:endParaRPr lang="en-US" sz="1600" dirty="0">
              <a:latin typeface="Arial"/>
              <a:cs typeface="Arial"/>
            </a:endParaRPr>
          </a:p>
          <a:p>
            <a:r>
              <a:rPr lang="en-US" sz="1600" dirty="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đặt</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ở</a:t>
            </a:r>
            <a:r>
              <a:rPr lang="en-US" sz="1600" dirty="0" smtClean="0">
                <a:latin typeface="Arial"/>
                <a:cs typeface="Arial"/>
              </a:rPr>
              <a:t> </a:t>
            </a:r>
            <a:r>
              <a:rPr lang="en-US" sz="1600" dirty="0" err="1" smtClean="0">
                <a:latin typeface="Arial"/>
                <a:cs typeface="Arial"/>
              </a:rPr>
              <a:t>bất</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đâu</a:t>
            </a:r>
            <a:r>
              <a:rPr lang="en-US" sz="1600" dirty="0" smtClean="0">
                <a:latin typeface="Arial"/>
                <a:cs typeface="Arial"/>
              </a:rPr>
              <a:t> </a:t>
            </a:r>
            <a:r>
              <a:rPr lang="en-US" sz="1600" dirty="0" err="1" smtClean="0">
                <a:latin typeface="Arial"/>
                <a:cs typeface="Arial"/>
              </a:rPr>
              <a:t>trong</a:t>
            </a:r>
            <a:r>
              <a:rPr lang="en-US" sz="1600" dirty="0">
                <a:latin typeface="Arial"/>
                <a:cs typeface="Arial"/>
              </a:rPr>
              <a:t> </a:t>
            </a:r>
            <a:r>
              <a:rPr lang="en-US" sz="1600" dirty="0" smtClean="0">
                <a:latin typeface="Arial"/>
                <a:cs typeface="Arial"/>
              </a:rPr>
              <a:t>cache: </a:t>
            </a:r>
            <a:r>
              <a:rPr lang="en-US" sz="1600" b="1" dirty="0" smtClean="0">
                <a:latin typeface="Arial"/>
                <a:cs typeface="Arial"/>
              </a:rPr>
              <a:t>flexibility</a:t>
            </a:r>
            <a:endParaRPr lang="en-US" sz="1600" b="1" dirty="0">
              <a:latin typeface="Arial"/>
              <a:cs typeface="Arial"/>
            </a:endParaRPr>
          </a:p>
          <a:p>
            <a:r>
              <a:rPr lang="en-US" sz="1600" dirty="0">
                <a:latin typeface="Arial"/>
                <a:cs typeface="Arial"/>
              </a:rPr>
              <a:t>– </a:t>
            </a:r>
            <a:r>
              <a:rPr lang="en-US" sz="1600" dirty="0" smtClean="0">
                <a:latin typeface="Arial"/>
                <a:cs typeface="Arial"/>
              </a:rPr>
              <a:t>N blocks →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n </a:t>
            </a:r>
            <a:r>
              <a:rPr lang="en-US" sz="1600" dirty="0" err="1" smtClean="0">
                <a:latin typeface="Arial"/>
                <a:cs typeface="Arial"/>
              </a:rPr>
              <a:t>mảng</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smtClean="0">
                <a:latin typeface="Arial"/>
                <a:cs typeface="Arial"/>
              </a:rPr>
              <a:t> </a:t>
            </a:r>
            <a:r>
              <a:rPr lang="en-US" sz="1600" dirty="0" err="1" smtClean="0">
                <a:latin typeface="Arial"/>
                <a:cs typeface="Arial"/>
              </a:rPr>
              <a:t>đặt</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chứa</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tất</a:t>
            </a:r>
            <a:r>
              <a:rPr lang="en-US" sz="1600" dirty="0" smtClean="0">
                <a:latin typeface="Arial"/>
                <a:cs typeface="Arial"/>
              </a:rPr>
              <a:t> </a:t>
            </a:r>
            <a:r>
              <a:rPr lang="en-US" sz="1600" dirty="0" err="1" smtClean="0">
                <a:latin typeface="Arial"/>
                <a:cs typeface="Arial"/>
              </a:rPr>
              <a:t>cả</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a:t>
            </a:r>
          </a:p>
        </p:txBody>
      </p:sp>
      <p:sp>
        <p:nvSpPr>
          <p:cNvPr id="4" name="Rectangle 3"/>
          <p:cNvSpPr/>
          <p:nvPr/>
        </p:nvSpPr>
        <p:spPr>
          <a:xfrm>
            <a:off x="3962400" y="4495800"/>
            <a:ext cx="2286000" cy="1384995"/>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Nhược</a:t>
            </a:r>
            <a:r>
              <a:rPr lang="en-US" sz="1400" b="1" dirty="0" smtClean="0">
                <a:latin typeface="Arial"/>
                <a:cs typeface="Arial"/>
              </a:rPr>
              <a:t> </a:t>
            </a:r>
            <a:r>
              <a:rPr lang="en-US" sz="1400" b="1" dirty="0" err="1" smtClean="0">
                <a:latin typeface="Arial"/>
                <a:cs typeface="Arial"/>
              </a:rPr>
              <a:t>điểm</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err="1" smtClean="0">
                <a:latin typeface="Arial"/>
                <a:cs typeface="Arial"/>
              </a:rPr>
              <a:t>Ít</a:t>
            </a:r>
            <a:r>
              <a:rPr lang="en-US" sz="1400" dirty="0" smtClean="0">
                <a:latin typeface="Arial"/>
                <a:cs typeface="Arial"/>
              </a:rPr>
              <a:t> </a:t>
            </a:r>
            <a:r>
              <a:rPr lang="en-US" sz="1400" dirty="0" err="1" smtClean="0">
                <a:latin typeface="Arial"/>
                <a:cs typeface="Arial"/>
              </a:rPr>
              <a:t>lãng</a:t>
            </a:r>
            <a:r>
              <a:rPr lang="en-US" sz="1400" dirty="0" smtClean="0">
                <a:latin typeface="Arial"/>
                <a:cs typeface="Arial"/>
              </a:rPr>
              <a:t> </a:t>
            </a:r>
            <a:r>
              <a:rPr lang="en-US" sz="1400" dirty="0" err="1" smtClean="0">
                <a:latin typeface="Arial"/>
                <a:cs typeface="Arial"/>
              </a:rPr>
              <a:t>phí</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gian</a:t>
            </a:r>
            <a:endParaRPr lang="en-US" sz="1400" dirty="0" smtClean="0">
              <a:latin typeface="Arial"/>
              <a:cs typeface="Arial"/>
            </a:endParaRPr>
          </a:p>
          <a:p>
            <a:pPr marL="342900" indent="-342900">
              <a:buAutoNum type="arabicPeriod"/>
            </a:pP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so </a:t>
            </a:r>
            <a:r>
              <a:rPr lang="en-US" sz="1400" dirty="0" err="1" smtClean="0">
                <a:latin typeface="Arial"/>
                <a:cs typeface="Arial"/>
              </a:rPr>
              <a:t>sánh</a:t>
            </a:r>
            <a:endParaRPr lang="en-US" sz="1400" dirty="0" smtClean="0">
              <a:latin typeface="Arial"/>
              <a:cs typeface="Arial"/>
            </a:endParaRPr>
          </a:p>
          <a:p>
            <a:pPr marL="342900" indent="-342900">
              <a:buAutoNum type="arabicPeriod"/>
            </a:pP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block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tìm</a:t>
            </a:r>
            <a:r>
              <a:rPr lang="en-US" sz="1400" dirty="0" smtClean="0">
                <a:latin typeface="Arial"/>
                <a:cs typeface="Arial"/>
              </a:rPr>
              <a:t> </a:t>
            </a:r>
            <a:r>
              <a:rPr lang="en-US" sz="1400" dirty="0" err="1" smtClean="0">
                <a:latin typeface="Arial"/>
                <a:cs typeface="Arial"/>
              </a:rPr>
              <a:t>kiếm</a:t>
            </a:r>
            <a:endParaRPr lang="en-US" sz="1400" dirty="0">
              <a:latin typeface="Arial"/>
              <a:cs typeface="Arial"/>
            </a:endParaRPr>
          </a:p>
        </p:txBody>
      </p:sp>
      <p:sp>
        <p:nvSpPr>
          <p:cNvPr id="5" name="Rectangle 4"/>
          <p:cNvSpPr/>
          <p:nvPr/>
        </p:nvSpPr>
        <p:spPr>
          <a:xfrm>
            <a:off x="6248400" y="4495800"/>
            <a:ext cx="2587990" cy="1169551"/>
          </a:xfrm>
          <a:prstGeom prst="rect">
            <a:avLst/>
          </a:prstGeom>
        </p:spPr>
        <p:txBody>
          <a:bodyPr wrap="square">
            <a:spAutoFit/>
          </a:bodyPr>
          <a:lstStyle/>
          <a:p>
            <a:r>
              <a:rPr lang="en-US" sz="1400" b="1" dirty="0">
                <a:latin typeface="Arial"/>
                <a:cs typeface="Arial"/>
              </a:rPr>
              <a:t>A</a:t>
            </a:r>
            <a:r>
              <a:rPr lang="en-US" sz="1400" b="1" dirty="0" smtClean="0">
                <a:latin typeface="Arial"/>
                <a:cs typeface="Arial"/>
              </a:rPr>
              <a:t>:  </a:t>
            </a:r>
            <a:r>
              <a:rPr lang="en-US" sz="1400" dirty="0" err="1">
                <a:latin typeface="Arial"/>
                <a:cs typeface="Arial"/>
              </a:rPr>
              <a:t>Chỉ</a:t>
            </a:r>
            <a:r>
              <a:rPr lang="en-US" sz="1400" dirty="0">
                <a:latin typeface="Arial"/>
                <a:cs typeface="Arial"/>
              </a:rPr>
              <a:t> </a:t>
            </a:r>
            <a:r>
              <a:rPr lang="en-US" sz="1400" dirty="0" err="1" smtClean="0">
                <a:latin typeface="Arial"/>
                <a:cs typeface="Arial"/>
              </a:rPr>
              <a:t>một</a:t>
            </a:r>
            <a:r>
              <a:rPr lang="en-US" sz="1400" dirty="0" smtClean="0">
                <a:latin typeface="Arial"/>
                <a:cs typeface="Arial"/>
              </a:rPr>
              <a:t> block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tìm</a:t>
            </a:r>
            <a:r>
              <a:rPr lang="en-US" sz="1400" dirty="0" smtClean="0">
                <a:latin typeface="Arial"/>
                <a:cs typeface="Arial"/>
              </a:rPr>
              <a:t> </a:t>
            </a:r>
            <a:r>
              <a:rPr lang="en-US" sz="1400" dirty="0" err="1" smtClean="0">
                <a:latin typeface="Arial"/>
                <a:cs typeface="Arial"/>
              </a:rPr>
              <a:t>kiếm</a:t>
            </a:r>
            <a:endParaRPr lang="en-US" sz="1400" dirty="0">
              <a:latin typeface="Arial"/>
              <a:cs typeface="Arial"/>
            </a:endParaRPr>
          </a:p>
          <a:p>
            <a:r>
              <a:rPr lang="en-US" sz="1400" b="1" dirty="0" err="1" smtClean="0">
                <a:latin typeface="Arial"/>
                <a:cs typeface="Arial"/>
              </a:rPr>
              <a:t>Tìm</a:t>
            </a:r>
            <a:r>
              <a:rPr lang="en-US" sz="1400" b="1" dirty="0" smtClean="0">
                <a:latin typeface="Arial"/>
                <a:cs typeface="Arial"/>
              </a:rPr>
              <a:t> </a:t>
            </a:r>
            <a:r>
              <a:rPr lang="en-US" sz="1400" b="1" dirty="0" err="1" smtClean="0">
                <a:latin typeface="Arial"/>
                <a:cs typeface="Arial"/>
              </a:rPr>
              <a:t>kiếm</a:t>
            </a:r>
            <a:r>
              <a:rPr lang="en-US" sz="1400" b="1" dirty="0" smtClean="0">
                <a:latin typeface="Arial"/>
                <a:cs typeface="Arial"/>
              </a:rPr>
              <a:t> </a:t>
            </a:r>
            <a:r>
              <a:rPr lang="en-US" sz="1400" b="1" dirty="0" err="1" smtClean="0">
                <a:latin typeface="Arial"/>
                <a:cs typeface="Arial"/>
              </a:rPr>
              <a:t>toàn</a:t>
            </a:r>
            <a:r>
              <a:rPr lang="en-US" sz="1400" b="1" dirty="0" smtClean="0">
                <a:latin typeface="Arial"/>
                <a:cs typeface="Arial"/>
              </a:rPr>
              <a:t> </a:t>
            </a:r>
            <a:r>
              <a:rPr lang="en-US" sz="1400" b="1" dirty="0" err="1" smtClean="0">
                <a:latin typeface="Arial"/>
                <a:cs typeface="Arial"/>
              </a:rPr>
              <a:t>bộ</a:t>
            </a:r>
            <a:r>
              <a:rPr lang="en-US" sz="1400" b="1" dirty="0" smtClean="0">
                <a:latin typeface="Arial"/>
                <a:cs typeface="Arial"/>
              </a:rPr>
              <a:t> cache, </a:t>
            </a:r>
            <a:r>
              <a:rPr lang="en-US" sz="1400" b="1" dirty="0" err="1" smtClean="0">
                <a:latin typeface="Arial"/>
                <a:cs typeface="Arial"/>
              </a:rPr>
              <a:t>với</a:t>
            </a:r>
            <a:r>
              <a:rPr lang="en-US" sz="1400" b="1" dirty="0" smtClean="0">
                <a:latin typeface="Arial"/>
                <a:cs typeface="Arial"/>
              </a:rPr>
              <a:t> n </a:t>
            </a:r>
            <a:r>
              <a:rPr lang="en-US" sz="1400" b="1" dirty="0" err="1" smtClean="0">
                <a:latin typeface="Arial"/>
                <a:cs typeface="Arial"/>
              </a:rPr>
              <a:t>bộ</a:t>
            </a:r>
            <a:r>
              <a:rPr lang="en-US" sz="1400" b="1" dirty="0" smtClean="0">
                <a:latin typeface="Arial"/>
                <a:cs typeface="Arial"/>
              </a:rPr>
              <a:t> so </a:t>
            </a:r>
            <a:r>
              <a:rPr lang="en-US" sz="1400" b="1" dirty="0" err="1" smtClean="0">
                <a:latin typeface="Arial"/>
                <a:cs typeface="Arial"/>
              </a:rPr>
              <a:t>sánh</a:t>
            </a:r>
            <a:r>
              <a:rPr lang="en-US" sz="1400" b="1" dirty="0" smtClean="0">
                <a:latin typeface="Arial"/>
                <a:cs typeface="Arial"/>
              </a:rPr>
              <a:t> </a:t>
            </a:r>
            <a:r>
              <a:rPr lang="en-US" sz="1400" b="1" dirty="0" err="1" smtClean="0">
                <a:latin typeface="Arial"/>
                <a:cs typeface="Arial"/>
              </a:rPr>
              <a:t>hoặc</a:t>
            </a:r>
            <a:r>
              <a:rPr lang="en-US" sz="1400" b="1" dirty="0" smtClean="0">
                <a:latin typeface="Arial"/>
                <a:cs typeface="Arial"/>
              </a:rPr>
              <a:t> </a:t>
            </a:r>
            <a:r>
              <a:rPr lang="en-US" sz="1400" b="1" dirty="0" err="1" smtClean="0">
                <a:latin typeface="Arial"/>
                <a:cs typeface="Arial"/>
              </a:rPr>
              <a:t>với</a:t>
            </a:r>
            <a:r>
              <a:rPr lang="en-US" sz="1400" b="1" dirty="0" smtClean="0">
                <a:latin typeface="Arial"/>
                <a:cs typeface="Arial"/>
              </a:rPr>
              <a:t> </a:t>
            </a:r>
            <a:r>
              <a:rPr lang="en-US" sz="1400" b="1" dirty="0" err="1" smtClean="0">
                <a:latin typeface="Arial"/>
                <a:cs typeface="Arial"/>
              </a:rPr>
              <a:t>một</a:t>
            </a:r>
            <a:r>
              <a:rPr lang="en-US" sz="1400" b="1" dirty="0" smtClean="0">
                <a:latin typeface="Arial"/>
                <a:cs typeface="Arial"/>
              </a:rPr>
              <a:t> </a:t>
            </a:r>
            <a:r>
              <a:rPr lang="en-US" sz="1400" b="1" dirty="0" err="1" smtClean="0">
                <a:latin typeface="Arial"/>
                <a:cs typeface="Arial"/>
              </a:rPr>
              <a:t>bộ</a:t>
            </a:r>
            <a:r>
              <a:rPr lang="en-US" sz="1400" b="1" dirty="0" smtClean="0">
                <a:latin typeface="Arial"/>
                <a:cs typeface="Arial"/>
              </a:rPr>
              <a:t> </a:t>
            </a:r>
            <a:r>
              <a:rPr lang="en-US" sz="1400" b="1" dirty="0" err="1" smtClean="0">
                <a:latin typeface="Arial"/>
                <a:cs typeface="Arial"/>
              </a:rPr>
              <a:t>sánh</a:t>
            </a:r>
            <a:r>
              <a:rPr lang="en-US" sz="1400" b="1" dirty="0" smtClean="0">
                <a:latin typeface="Arial"/>
                <a:cs typeface="Arial"/>
              </a:rPr>
              <a:t> </a:t>
            </a:r>
            <a:r>
              <a:rPr lang="en-US" sz="1400" b="1" dirty="0" err="1" smtClean="0">
                <a:latin typeface="Arial"/>
                <a:cs typeface="Arial"/>
              </a:rPr>
              <a:t>trong</a:t>
            </a:r>
            <a:r>
              <a:rPr lang="en-US" sz="1400" b="1" dirty="0" smtClean="0">
                <a:latin typeface="Arial"/>
                <a:cs typeface="Arial"/>
              </a:rPr>
              <a:t> n </a:t>
            </a:r>
            <a:r>
              <a:rPr lang="en-US" sz="1400" b="1" dirty="0" err="1" smtClean="0">
                <a:latin typeface="Arial"/>
                <a:cs typeface="Arial"/>
              </a:rPr>
              <a:t>chu</a:t>
            </a:r>
            <a:r>
              <a:rPr lang="en-US" sz="1400" b="1" dirty="0" smtClean="0">
                <a:latin typeface="Arial"/>
                <a:cs typeface="Arial"/>
              </a:rPr>
              <a:t> </a:t>
            </a:r>
            <a:r>
              <a:rPr lang="en-US" sz="1400" b="1" dirty="0" err="1" smtClean="0">
                <a:latin typeface="Arial"/>
                <a:cs typeface="Arial"/>
              </a:rPr>
              <a:t>kỳ</a:t>
            </a:r>
            <a:endParaRPr lang="en-US" sz="1400" b="1" dirty="0">
              <a:latin typeface="Arial"/>
              <a:cs typeface="Arial"/>
            </a:endParaRPr>
          </a:p>
        </p:txBody>
      </p:sp>
    </p:spTree>
    <p:extLst>
      <p:ext uri="{BB962C8B-B14F-4D97-AF65-F5344CB8AC3E}">
        <p14:creationId xmlns:p14="http://schemas.microsoft.com/office/powerpoint/2010/main" val="2649610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8001001" cy="1143000"/>
          </a:xfrm>
        </p:spPr>
        <p:txBody>
          <a:bodyPr>
            <a:normAutofit fontScale="90000"/>
          </a:bodyPr>
          <a:lstStyle/>
          <a:p>
            <a:r>
              <a:rPr lang="en-US" b="1" dirty="0" err="1" smtClean="0">
                <a:latin typeface="Arial"/>
                <a:cs typeface="Arial"/>
              </a:rPr>
              <a:t>Ưu</a:t>
            </a:r>
            <a:r>
              <a:rPr lang="en-US" b="1" dirty="0" smtClean="0">
                <a:latin typeface="Arial"/>
                <a:cs typeface="Arial"/>
              </a:rPr>
              <a:t> </a:t>
            </a:r>
            <a:r>
              <a:rPr lang="en-US" b="1" dirty="0" err="1" smtClean="0">
                <a:latin typeface="Arial"/>
                <a:cs typeface="Arial"/>
              </a:rPr>
              <a:t>nhược</a:t>
            </a:r>
            <a:r>
              <a:rPr lang="en-US" b="1" dirty="0" smtClean="0">
                <a:latin typeface="Arial"/>
                <a:cs typeface="Arial"/>
              </a:rPr>
              <a:t> </a:t>
            </a:r>
            <a:r>
              <a:rPr lang="en-US" b="1" dirty="0" err="1" smtClean="0">
                <a:latin typeface="Arial"/>
                <a:cs typeface="Arial"/>
              </a:rPr>
              <a:t>điểm</a:t>
            </a:r>
            <a:r>
              <a:rPr lang="en-US" b="1" dirty="0" smtClean="0">
                <a:latin typeface="Arial"/>
                <a:cs typeface="Arial"/>
              </a:rPr>
              <a:t> </a:t>
            </a:r>
            <a:r>
              <a:rPr lang="en-US" b="1" dirty="0" err="1" smtClean="0">
                <a:latin typeface="Arial"/>
                <a:cs typeface="Arial"/>
              </a:rPr>
              <a:t>của</a:t>
            </a:r>
            <a:r>
              <a:rPr lang="en-US" b="1" dirty="0" smtClean="0">
                <a:latin typeface="Arial"/>
                <a:cs typeface="Arial"/>
              </a:rPr>
              <a:t> </a:t>
            </a:r>
            <a:r>
              <a:rPr lang="en-US" b="1" dirty="0" err="1" smtClean="0">
                <a:latin typeface="Arial"/>
                <a:cs typeface="Arial"/>
              </a:rPr>
              <a:t>các</a:t>
            </a:r>
            <a:r>
              <a:rPr lang="en-US" b="1" dirty="0" smtClean="0">
                <a:latin typeface="Arial"/>
                <a:cs typeface="Arial"/>
              </a:rPr>
              <a:t> </a:t>
            </a:r>
            <a:r>
              <a:rPr lang="en-US" b="1" dirty="0" err="1" smtClean="0">
                <a:latin typeface="Arial"/>
                <a:cs typeface="Arial"/>
              </a:rPr>
              <a:t>loại</a:t>
            </a:r>
            <a:r>
              <a:rPr lang="en-US" b="1" dirty="0" smtClean="0">
                <a:latin typeface="Arial"/>
                <a:cs typeface="Arial"/>
              </a:rPr>
              <a:t> cache </a:t>
            </a:r>
            <a:endParaRPr lang="en-US" b="1" dirty="0">
              <a:latin typeface="Arial"/>
              <a:cs typeface="Arial"/>
            </a:endParaRPr>
          </a:p>
        </p:txBody>
      </p:sp>
      <p:sp>
        <p:nvSpPr>
          <p:cNvPr id="3" name="Rectangle 2"/>
          <p:cNvSpPr/>
          <p:nvPr/>
        </p:nvSpPr>
        <p:spPr>
          <a:xfrm>
            <a:off x="533400" y="2209800"/>
            <a:ext cx="8153400" cy="3416320"/>
          </a:xfrm>
          <a:prstGeom prst="rect">
            <a:avLst/>
          </a:prstGeom>
        </p:spPr>
        <p:txBody>
          <a:bodyPr wrap="square">
            <a:spAutoFit/>
          </a:bodyPr>
          <a:lstStyle/>
          <a:p>
            <a:r>
              <a:rPr lang="en-US" dirty="0">
                <a:latin typeface="Arial"/>
                <a:cs typeface="Arial"/>
              </a:rPr>
              <a:t>• </a:t>
            </a:r>
            <a:r>
              <a:rPr lang="en-US" b="1" dirty="0" smtClean="0">
                <a:latin typeface="Arial"/>
                <a:cs typeface="Arial"/>
              </a:rPr>
              <a:t>Fully‐associative</a:t>
            </a:r>
            <a:endParaRPr lang="en-US" b="1" dirty="0">
              <a:latin typeface="Arial"/>
              <a:cs typeface="Arial"/>
            </a:endParaRPr>
          </a:p>
          <a:p>
            <a:pPr lvl="1"/>
            <a:r>
              <a:rPr lang="en-US" dirty="0" smtClean="0">
                <a:latin typeface="Arial"/>
                <a:cs typeface="Arial"/>
              </a:rPr>
              <a:t>– </a:t>
            </a:r>
            <a:r>
              <a:rPr lang="en-US" dirty="0" err="1" smtClean="0">
                <a:latin typeface="Arial"/>
                <a:cs typeface="Arial"/>
              </a:rPr>
              <a:t>Ưu</a:t>
            </a:r>
            <a:r>
              <a:rPr lang="en-US" dirty="0" smtClean="0">
                <a:latin typeface="Arial"/>
                <a:cs typeface="Arial"/>
              </a:rPr>
              <a:t> </a:t>
            </a:r>
            <a:r>
              <a:rPr lang="en-US" dirty="0" err="1" smtClean="0">
                <a:latin typeface="Arial"/>
                <a:cs typeface="Arial"/>
              </a:rPr>
              <a:t>điểm</a:t>
            </a:r>
            <a:r>
              <a:rPr lang="en-US" dirty="0" smtClean="0">
                <a:latin typeface="Arial"/>
                <a:cs typeface="Arial"/>
              </a:rPr>
              <a:t>: </a:t>
            </a:r>
            <a:r>
              <a:rPr lang="en-US" b="1" dirty="0" err="1" smtClean="0">
                <a:latin typeface="Arial"/>
                <a:cs typeface="Arial"/>
              </a:rPr>
              <a:t>linh</a:t>
            </a:r>
            <a:r>
              <a:rPr lang="en-US" b="1" dirty="0" smtClean="0">
                <a:latin typeface="Arial"/>
                <a:cs typeface="Arial"/>
              </a:rPr>
              <a:t> </a:t>
            </a:r>
            <a:r>
              <a:rPr lang="en-US" b="1" dirty="0" err="1" smtClean="0">
                <a:latin typeface="Arial"/>
                <a:cs typeface="Arial"/>
              </a:rPr>
              <a:t>hoạt</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ở</a:t>
            </a:r>
            <a:r>
              <a:rPr lang="en-US" dirty="0" smtClean="0">
                <a:latin typeface="Arial"/>
                <a:cs typeface="Arial"/>
              </a:rPr>
              <a:t> </a:t>
            </a:r>
            <a:r>
              <a:rPr lang="en-US" dirty="0" err="1" smtClean="0">
                <a:latin typeface="Arial"/>
                <a:cs typeface="Arial"/>
              </a:rPr>
              <a:t>bất</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vị</a:t>
            </a:r>
            <a:r>
              <a:rPr lang="en-US" dirty="0" smtClean="0">
                <a:latin typeface="Arial"/>
                <a:cs typeface="Arial"/>
              </a:rPr>
              <a:t> </a:t>
            </a:r>
            <a:r>
              <a:rPr lang="en-US" dirty="0" err="1" smtClean="0">
                <a:latin typeface="Arial"/>
                <a:cs typeface="Arial"/>
              </a:rPr>
              <a:t>trí</a:t>
            </a:r>
            <a:r>
              <a:rPr lang="en-US" dirty="0" smtClean="0">
                <a:latin typeface="Arial"/>
                <a:cs typeface="Arial"/>
              </a:rPr>
              <a:t> </a:t>
            </a:r>
            <a:r>
              <a:rPr lang="en-US" dirty="0" err="1" smtClean="0">
                <a:latin typeface="Arial"/>
                <a:cs typeface="Arial"/>
              </a:rPr>
              <a:t>nào</a:t>
            </a:r>
            <a:r>
              <a:rPr lang="en-US" dirty="0" smtClean="0">
                <a:latin typeface="Arial"/>
                <a:cs typeface="Arial"/>
              </a:rPr>
              <a:t> (no conflicts</a:t>
            </a:r>
            <a:r>
              <a:rPr lang="en-US" dirty="0">
                <a:latin typeface="Arial"/>
                <a:cs typeface="Arial"/>
              </a:rPr>
              <a:t>)</a:t>
            </a:r>
          </a:p>
          <a:p>
            <a:pPr lvl="1"/>
            <a:r>
              <a:rPr lang="en-US" dirty="0">
                <a:latin typeface="Arial"/>
                <a:cs typeface="Arial"/>
              </a:rPr>
              <a:t>– </a:t>
            </a:r>
            <a:r>
              <a:rPr lang="en-US" dirty="0" err="1" smtClean="0">
                <a:latin typeface="Arial"/>
                <a:cs typeface="Arial"/>
              </a:rPr>
              <a:t>Nhược</a:t>
            </a:r>
            <a:r>
              <a:rPr lang="en-US" dirty="0" smtClean="0">
                <a:latin typeface="Arial"/>
                <a:cs typeface="Arial"/>
              </a:rPr>
              <a:t>: </a:t>
            </a:r>
            <a:r>
              <a:rPr lang="en-US" dirty="0" err="1" smtClean="0">
                <a:latin typeface="Arial"/>
                <a:cs typeface="Arial"/>
              </a:rPr>
              <a:t>Khó</a:t>
            </a:r>
            <a:r>
              <a:rPr lang="en-US" dirty="0" smtClean="0">
                <a:latin typeface="Arial"/>
                <a:cs typeface="Arial"/>
              </a:rPr>
              <a:t> </a:t>
            </a:r>
            <a:r>
              <a:rPr lang="en-US" dirty="0" err="1" smtClean="0">
                <a:latin typeface="Arial"/>
                <a:cs typeface="Arial"/>
              </a:rPr>
              <a:t>khăn</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việc</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(slow/expensive)</a:t>
            </a:r>
          </a:p>
          <a:p>
            <a:pPr lvl="1"/>
            <a:r>
              <a:rPr lang="en-US" dirty="0" smtClean="0">
                <a:latin typeface="Arial"/>
                <a:cs typeface="Arial"/>
              </a:rPr>
              <a:t>	</a:t>
            </a:r>
            <a:endParaRPr lang="en-US" dirty="0">
              <a:latin typeface="Arial"/>
              <a:cs typeface="Arial"/>
            </a:endParaRPr>
          </a:p>
          <a:p>
            <a:r>
              <a:rPr lang="en-US" dirty="0">
                <a:latin typeface="Arial"/>
                <a:cs typeface="Arial"/>
              </a:rPr>
              <a:t>• </a:t>
            </a:r>
            <a:r>
              <a:rPr lang="en-US" b="1" dirty="0" smtClean="0">
                <a:latin typeface="Arial"/>
                <a:cs typeface="Arial"/>
              </a:rPr>
              <a:t>Set‐associative</a:t>
            </a:r>
            <a:endParaRPr lang="en-US" b="1" dirty="0">
              <a:latin typeface="Arial"/>
              <a:cs typeface="Arial"/>
            </a:endParaRPr>
          </a:p>
          <a:p>
            <a:pPr lvl="1"/>
            <a:r>
              <a:rPr lang="en-US" dirty="0">
                <a:latin typeface="Arial"/>
                <a:cs typeface="Arial"/>
              </a:rPr>
              <a:t>– </a:t>
            </a:r>
            <a:r>
              <a:rPr lang="en-US" dirty="0" err="1" smtClean="0">
                <a:latin typeface="Arial"/>
                <a:cs typeface="Arial"/>
              </a:rPr>
              <a:t>Ưu</a:t>
            </a:r>
            <a:r>
              <a:rPr lang="en-US" dirty="0" smtClean="0">
                <a:latin typeface="Arial"/>
                <a:cs typeface="Arial"/>
              </a:rPr>
              <a:t>: </a:t>
            </a:r>
            <a:r>
              <a:rPr lang="en-US" b="1" dirty="0" err="1" smtClean="0">
                <a:latin typeface="Arial"/>
                <a:cs typeface="Arial"/>
              </a:rPr>
              <a:t>tương</a:t>
            </a:r>
            <a:r>
              <a:rPr lang="en-US" b="1" dirty="0" smtClean="0">
                <a:latin typeface="Arial"/>
                <a:cs typeface="Arial"/>
              </a:rPr>
              <a:t> </a:t>
            </a:r>
            <a:r>
              <a:rPr lang="en-US" b="1" dirty="0" err="1" smtClean="0">
                <a:latin typeface="Arial"/>
                <a:cs typeface="Arial"/>
              </a:rPr>
              <a:t>đối</a:t>
            </a:r>
            <a:r>
              <a:rPr lang="en-US" b="1" dirty="0" smtClean="0">
                <a:latin typeface="Arial"/>
                <a:cs typeface="Arial"/>
              </a:rPr>
              <a:t> </a:t>
            </a:r>
            <a:r>
              <a:rPr lang="en-US" b="1" dirty="0" err="1" smtClean="0">
                <a:latin typeface="Arial"/>
                <a:cs typeface="Arial"/>
              </a:rPr>
              <a:t>linh</a:t>
            </a:r>
            <a:r>
              <a:rPr lang="en-US" b="1" dirty="0" smtClean="0">
                <a:latin typeface="Arial"/>
                <a:cs typeface="Arial"/>
              </a:rPr>
              <a:t> </a:t>
            </a:r>
            <a:r>
              <a:rPr lang="en-US" b="1" dirty="0" err="1" smtClean="0">
                <a:latin typeface="Arial"/>
                <a:cs typeface="Arial"/>
              </a:rPr>
              <a:t>hoạt</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ở</a:t>
            </a:r>
            <a:r>
              <a:rPr lang="en-US" dirty="0" smtClean="0">
                <a:latin typeface="Arial"/>
                <a:cs typeface="Arial"/>
              </a:rPr>
              <a:t> </a:t>
            </a:r>
            <a:r>
              <a:rPr lang="en-US" dirty="0" err="1" smtClean="0">
                <a:latin typeface="Arial"/>
                <a:cs typeface="Arial"/>
              </a:rPr>
              <a:t>bất</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vị</a:t>
            </a:r>
            <a:r>
              <a:rPr lang="en-US" dirty="0" smtClean="0">
                <a:latin typeface="Arial"/>
                <a:cs typeface="Arial"/>
              </a:rPr>
              <a:t> </a:t>
            </a:r>
            <a:r>
              <a:rPr lang="en-US" dirty="0" err="1" smtClean="0">
                <a:latin typeface="Arial"/>
                <a:cs typeface="Arial"/>
              </a:rPr>
              <a:t>trí</a:t>
            </a:r>
            <a:r>
              <a:rPr lang="en-US" dirty="0" smtClean="0">
                <a:latin typeface="Arial"/>
                <a:cs typeface="Arial"/>
              </a:rPr>
              <a:t> </a:t>
            </a:r>
            <a:r>
              <a:rPr lang="en-US" dirty="0" err="1" smtClean="0">
                <a:latin typeface="Arial"/>
                <a:cs typeface="Arial"/>
              </a:rPr>
              <a:t>nào</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tập</a:t>
            </a:r>
            <a:endParaRPr lang="en-US" dirty="0">
              <a:latin typeface="Arial"/>
              <a:cs typeface="Arial"/>
            </a:endParaRPr>
          </a:p>
          <a:p>
            <a:pPr lvl="1"/>
            <a:r>
              <a:rPr lang="en-US" dirty="0">
                <a:latin typeface="Arial"/>
                <a:cs typeface="Arial"/>
              </a:rPr>
              <a:t>– </a:t>
            </a:r>
            <a:r>
              <a:rPr lang="en-US" dirty="0" err="1" smtClean="0">
                <a:latin typeface="Arial"/>
                <a:cs typeface="Arial"/>
              </a:rPr>
              <a:t>Nhược</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vài</a:t>
            </a:r>
            <a:r>
              <a:rPr lang="en-US" dirty="0" smtClean="0">
                <a:latin typeface="Arial"/>
                <a:cs typeface="Arial"/>
              </a:rPr>
              <a:t> </a:t>
            </a:r>
            <a:r>
              <a:rPr lang="en-US" dirty="0" err="1" smtClean="0">
                <a:latin typeface="Arial"/>
                <a:cs typeface="Arial"/>
              </a:rPr>
              <a:t>vị</a:t>
            </a:r>
            <a:r>
              <a:rPr lang="en-US" dirty="0" smtClean="0">
                <a:latin typeface="Arial"/>
                <a:cs typeface="Arial"/>
              </a:rPr>
              <a:t> </a:t>
            </a:r>
            <a:r>
              <a:rPr lang="en-US" dirty="0" err="1" smtClean="0">
                <a:latin typeface="Arial"/>
                <a:cs typeface="Arial"/>
              </a:rPr>
              <a:t>trí</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tập</a:t>
            </a:r>
            <a:r>
              <a:rPr lang="en-US" dirty="0" smtClean="0">
                <a:latin typeface="Arial"/>
                <a:cs typeface="Arial"/>
              </a:rPr>
              <a:t> (reasonable speed/complexity)</a:t>
            </a:r>
          </a:p>
          <a:p>
            <a:pPr lvl="1"/>
            <a:endParaRPr lang="en-US" dirty="0">
              <a:latin typeface="Arial"/>
              <a:cs typeface="Arial"/>
            </a:endParaRPr>
          </a:p>
          <a:p>
            <a:r>
              <a:rPr lang="en-US" dirty="0">
                <a:latin typeface="Arial"/>
                <a:cs typeface="Arial"/>
              </a:rPr>
              <a:t>• </a:t>
            </a:r>
            <a:r>
              <a:rPr lang="en-US" b="1" dirty="0" smtClean="0">
                <a:latin typeface="Arial"/>
                <a:cs typeface="Arial"/>
              </a:rPr>
              <a:t>Direct‐mapped</a:t>
            </a:r>
            <a:endParaRPr lang="en-US" b="1" dirty="0">
              <a:latin typeface="Arial"/>
              <a:cs typeface="Arial"/>
            </a:endParaRPr>
          </a:p>
          <a:p>
            <a:pPr lvl="1"/>
            <a:r>
              <a:rPr lang="en-US" dirty="0">
                <a:latin typeface="Arial"/>
                <a:cs typeface="Arial"/>
              </a:rPr>
              <a:t>– </a:t>
            </a:r>
            <a:r>
              <a:rPr lang="en-US" dirty="0" err="1" smtClean="0">
                <a:latin typeface="Arial"/>
                <a:cs typeface="Arial"/>
              </a:rPr>
              <a:t>Ưu</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a:t>
            </a:r>
            <a:r>
              <a:rPr lang="en-US" dirty="0" err="1" smtClean="0">
                <a:latin typeface="Arial"/>
                <a:cs typeface="Arial"/>
              </a:rPr>
              <a:t>linh</a:t>
            </a:r>
            <a:r>
              <a:rPr lang="en-US" dirty="0" smtClean="0">
                <a:latin typeface="Arial"/>
                <a:cs typeface="Arial"/>
              </a:rPr>
              <a:t> </a:t>
            </a:r>
            <a:r>
              <a:rPr lang="en-US" dirty="0" err="1" smtClean="0">
                <a:latin typeface="Arial"/>
                <a:cs typeface="Arial"/>
              </a:rPr>
              <a:t>hoạt</a:t>
            </a:r>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vị</a:t>
            </a:r>
            <a:r>
              <a:rPr lang="en-US" dirty="0" smtClean="0">
                <a:latin typeface="Arial"/>
                <a:cs typeface="Arial"/>
              </a:rPr>
              <a:t> </a:t>
            </a:r>
            <a:r>
              <a:rPr lang="en-US" dirty="0" err="1" smtClean="0">
                <a:latin typeface="Arial"/>
                <a:cs typeface="Arial"/>
              </a:rPr>
              <a:t>trí</a:t>
            </a:r>
            <a:r>
              <a:rPr lang="en-US" dirty="0" smtClean="0">
                <a:latin typeface="Arial"/>
                <a:cs typeface="Arial"/>
              </a:rPr>
              <a:t> (fast/simple</a:t>
            </a:r>
            <a:r>
              <a:rPr lang="en-US" dirty="0">
                <a:latin typeface="Arial"/>
                <a:cs typeface="Arial"/>
              </a:rPr>
              <a:t>)</a:t>
            </a:r>
          </a:p>
          <a:p>
            <a:pPr lvl="1"/>
            <a:r>
              <a:rPr lang="en-US" dirty="0">
                <a:latin typeface="Arial"/>
                <a:cs typeface="Arial"/>
              </a:rPr>
              <a:t>– </a:t>
            </a:r>
            <a:r>
              <a:rPr lang="en-US" dirty="0" err="1" smtClean="0">
                <a:latin typeface="Arial"/>
                <a:cs typeface="Arial"/>
              </a:rPr>
              <a:t>Nhược</a:t>
            </a:r>
            <a:r>
              <a:rPr lang="en-US" dirty="0" smtClean="0">
                <a:latin typeface="Arial"/>
                <a:cs typeface="Arial"/>
              </a:rPr>
              <a:t>: </a:t>
            </a:r>
            <a:r>
              <a:rPr lang="en-US" dirty="0" err="1" smtClean="0">
                <a:latin typeface="Arial"/>
                <a:cs typeface="Arial"/>
              </a:rPr>
              <a:t>xảy</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xung</a:t>
            </a:r>
            <a:r>
              <a:rPr lang="en-US" dirty="0" smtClean="0">
                <a:latin typeface="Arial"/>
                <a:cs typeface="Arial"/>
              </a:rPr>
              <a:t> </a:t>
            </a:r>
            <a:r>
              <a:rPr lang="en-US" dirty="0" err="1" smtClean="0">
                <a:latin typeface="Arial"/>
                <a:cs typeface="Arial"/>
              </a:rPr>
              <a:t>đột</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(conflicts</a:t>
            </a:r>
            <a:r>
              <a:rPr lang="en-US" dirty="0">
                <a:latin typeface="Arial"/>
                <a:cs typeface="Arial"/>
              </a:rPr>
              <a:t>)</a:t>
            </a:r>
          </a:p>
        </p:txBody>
      </p:sp>
    </p:spTree>
    <p:extLst>
      <p:ext uri="{BB962C8B-B14F-4D97-AF65-F5344CB8AC3E}">
        <p14:creationId xmlns:p14="http://schemas.microsoft.com/office/powerpoint/2010/main" val="26644139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Thiết</a:t>
            </a:r>
            <a:r>
              <a:rPr lang="en-US" b="1" dirty="0" smtClean="0">
                <a:latin typeface="Arial"/>
                <a:cs typeface="Arial"/>
              </a:rPr>
              <a:t> </a:t>
            </a:r>
            <a:r>
              <a:rPr lang="en-US" b="1" dirty="0" err="1" smtClean="0">
                <a:latin typeface="Arial"/>
                <a:cs typeface="Arial"/>
              </a:rPr>
              <a:t>kế</a:t>
            </a:r>
            <a:r>
              <a:rPr lang="en-US" b="1" dirty="0" smtClean="0">
                <a:latin typeface="Arial"/>
                <a:cs typeface="Arial"/>
              </a:rPr>
              <a:t> cache</a:t>
            </a:r>
            <a:endParaRPr lang="en-US" b="1" dirty="0">
              <a:latin typeface="Arial"/>
              <a:cs typeface="Aria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25" y="2362200"/>
            <a:ext cx="755156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00928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ánh</a:t>
            </a:r>
            <a:r>
              <a:rPr lang="en-US" b="1" dirty="0" smtClean="0">
                <a:latin typeface="Arial"/>
                <a:cs typeface="Arial"/>
              </a:rPr>
              <a:t> </a:t>
            </a:r>
            <a:r>
              <a:rPr lang="en-US" b="1" dirty="0" err="1" smtClean="0">
                <a:latin typeface="Arial"/>
                <a:cs typeface="Arial"/>
              </a:rPr>
              <a:t>xạ</a:t>
            </a:r>
            <a:r>
              <a:rPr lang="en-US" b="1" dirty="0" smtClean="0">
                <a:latin typeface="Arial"/>
                <a:cs typeface="Arial"/>
              </a:rPr>
              <a:t> </a:t>
            </a:r>
            <a:r>
              <a:rPr lang="en-US" b="1" dirty="0" err="1" smtClean="0">
                <a:latin typeface="Arial"/>
                <a:cs typeface="Arial"/>
              </a:rPr>
              <a:t>trực</a:t>
            </a:r>
            <a:r>
              <a:rPr lang="en-US" b="1" dirty="0" smtClean="0">
                <a:latin typeface="Arial"/>
                <a:cs typeface="Arial"/>
              </a:rPr>
              <a:t> </a:t>
            </a:r>
            <a:r>
              <a:rPr lang="en-US" b="1" dirty="0" err="1" smtClean="0">
                <a:latin typeface="Arial"/>
                <a:cs typeface="Arial"/>
              </a:rPr>
              <a:t>tiếp</a:t>
            </a:r>
            <a:r>
              <a:rPr lang="en-US" b="1" dirty="0" smtClean="0">
                <a:latin typeface="Arial"/>
                <a:cs typeface="Arial"/>
              </a:rPr>
              <a:t>  </a:t>
            </a:r>
            <a:r>
              <a:rPr lang="en-US" dirty="0">
                <a:latin typeface="Arial"/>
                <a:cs typeface="Arial"/>
              </a:rPr>
              <a:t/>
            </a:r>
            <a:br>
              <a:rPr lang="en-US" dirty="0">
                <a:latin typeface="Arial"/>
                <a:cs typeface="Arial"/>
              </a:rPr>
            </a:br>
            <a:r>
              <a:rPr lang="en-US" dirty="0" err="1" smtClean="0">
                <a:latin typeface="Arial"/>
                <a:cs typeface="Arial"/>
              </a:rPr>
              <a:t>tăng</a:t>
            </a:r>
            <a:r>
              <a:rPr lang="en-US" dirty="0" smtClean="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quả</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endParaRPr lang="en-US" dirty="0">
              <a:latin typeface="Arial"/>
              <a:cs typeface="Arial"/>
            </a:endParaRPr>
          </a:p>
        </p:txBody>
      </p:sp>
    </p:spTree>
    <p:extLst>
      <p:ext uri="{BB962C8B-B14F-4D97-AF65-F5344CB8AC3E}">
        <p14:creationId xmlns:p14="http://schemas.microsoft.com/office/powerpoint/2010/main" val="28902973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Vị</a:t>
            </a:r>
            <a:r>
              <a:rPr lang="en-US" b="1" dirty="0" smtClean="0">
                <a:latin typeface="Arial"/>
                <a:cs typeface="Arial"/>
              </a:rPr>
              <a:t> </a:t>
            </a:r>
            <a:r>
              <a:rPr lang="en-US" b="1" dirty="0" err="1" smtClean="0">
                <a:latin typeface="Arial"/>
                <a:cs typeface="Arial"/>
              </a:rPr>
              <a:t>trí</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ánh</a:t>
            </a:r>
            <a:r>
              <a:rPr lang="en-US" b="1" dirty="0" smtClean="0">
                <a:latin typeface="Arial"/>
                <a:cs typeface="Arial"/>
              </a:rPr>
              <a:t> </a:t>
            </a:r>
            <a:r>
              <a:rPr lang="en-US" b="1" dirty="0" err="1" smtClean="0">
                <a:latin typeface="Arial"/>
                <a:cs typeface="Arial"/>
              </a:rPr>
              <a:t>xạ</a:t>
            </a:r>
            <a:r>
              <a:rPr lang="en-US" b="1" dirty="0" smtClean="0">
                <a:latin typeface="Arial"/>
                <a:cs typeface="Arial"/>
              </a:rPr>
              <a:t> </a:t>
            </a:r>
            <a:r>
              <a:rPr lang="en-US" b="1" dirty="0" err="1" smtClean="0">
                <a:latin typeface="Arial"/>
                <a:cs typeface="Arial"/>
              </a:rPr>
              <a:t>trực</a:t>
            </a:r>
            <a:r>
              <a:rPr lang="en-US" b="1" dirty="0" smtClean="0">
                <a:latin typeface="Arial"/>
                <a:cs typeface="Arial"/>
              </a:rPr>
              <a:t> </a:t>
            </a:r>
            <a:r>
              <a:rPr lang="en-US" b="1" dirty="0" err="1" smtClean="0">
                <a:latin typeface="Arial"/>
                <a:cs typeface="Arial"/>
              </a:rPr>
              <a:t>tiếp</a:t>
            </a:r>
            <a:endParaRPr lang="en-US" dirty="0">
              <a:latin typeface="Arial"/>
              <a:cs typeface="Aria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226" y="2057400"/>
            <a:ext cx="45021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38614" y="2102005"/>
            <a:ext cx="4572000" cy="5016759"/>
          </a:xfrm>
          <a:prstGeom prst="rect">
            <a:avLst/>
          </a:prstGeom>
        </p:spPr>
        <p:txBody>
          <a:bodyPr>
            <a:spAutoFit/>
          </a:bodyPr>
          <a:lstStyle/>
          <a:p>
            <a:r>
              <a:rPr lang="en-US" sz="1600" dirty="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ánh</a:t>
            </a:r>
            <a:r>
              <a:rPr lang="en-US" sz="1600" dirty="0" smtClean="0">
                <a:latin typeface="Arial"/>
                <a:cs typeface="Arial"/>
              </a:rPr>
              <a:t> </a:t>
            </a:r>
            <a:r>
              <a:rPr lang="en-US" sz="1600" dirty="0" err="1" smtClean="0">
                <a:latin typeface="Arial"/>
                <a:cs typeface="Arial"/>
              </a:rPr>
              <a:t>xạ</a:t>
            </a:r>
            <a:r>
              <a:rPr lang="en-US" sz="1600" dirty="0" smtClean="0">
                <a:latin typeface="Arial"/>
                <a:cs typeface="Arial"/>
              </a:rPr>
              <a:t> </a:t>
            </a:r>
            <a:r>
              <a:rPr lang="en-US" sz="1600" dirty="0" err="1" smtClean="0">
                <a:latin typeface="Arial"/>
                <a:cs typeface="Arial"/>
              </a:rPr>
              <a:t>tới</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block</a:t>
            </a:r>
            <a:endParaRPr lang="en-US" sz="1600" dirty="0">
              <a:latin typeface="Arial"/>
              <a:cs typeface="Arial"/>
            </a:endParaRPr>
          </a:p>
          <a:p>
            <a:r>
              <a:rPr lang="en-US" sz="1600" dirty="0" smtClean="0">
                <a:latin typeface="Arial"/>
                <a:cs typeface="Arial"/>
              </a:rPr>
              <a:t>• </a:t>
            </a:r>
            <a:r>
              <a:rPr lang="en-US" sz="1600" dirty="0" err="1" smtClean="0">
                <a:latin typeface="Arial"/>
                <a:cs typeface="Arial"/>
              </a:rPr>
              <a:t>Đánh</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theo</a:t>
            </a:r>
            <a:r>
              <a:rPr lang="en-US" sz="1600" dirty="0" smtClean="0">
                <a:latin typeface="Arial"/>
                <a:cs typeface="Arial"/>
              </a:rPr>
              <a:t> modulo (K = </a:t>
            </a:r>
            <a:r>
              <a:rPr lang="en-US" sz="1600" dirty="0" err="1" smtClean="0">
                <a:latin typeface="Arial"/>
                <a:cs typeface="Arial"/>
              </a:rPr>
              <a:t>i</a:t>
            </a:r>
            <a:r>
              <a:rPr lang="en-US" sz="1600" dirty="0" smtClean="0">
                <a:latin typeface="Arial"/>
                <a:cs typeface="Arial"/>
              </a:rPr>
              <a:t> mod n)</a:t>
            </a:r>
          </a:p>
          <a:p>
            <a:r>
              <a:rPr lang="en-US" sz="1600" dirty="0" smtClean="0">
                <a:latin typeface="Arial"/>
                <a:cs typeface="Arial"/>
              </a:rPr>
              <a:t>K :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đặt</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a:t>
            </a:r>
          </a:p>
          <a:p>
            <a:r>
              <a:rPr lang="en-US" sz="1600" dirty="0" err="1" smtClean="0">
                <a:latin typeface="Arial"/>
                <a:cs typeface="Arial"/>
              </a:rPr>
              <a:t>i</a:t>
            </a:r>
            <a:r>
              <a:rPr lang="en-US" sz="1600" dirty="0" smtClean="0">
                <a:latin typeface="Arial"/>
                <a:cs typeface="Arial"/>
              </a:rPr>
              <a:t> : </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thứ</a:t>
            </a:r>
            <a:r>
              <a:rPr lang="en-US" sz="1600" dirty="0" smtClean="0">
                <a:latin typeface="Arial"/>
                <a:cs typeface="Arial"/>
              </a:rPr>
              <a:t> </a:t>
            </a:r>
            <a:r>
              <a:rPr lang="en-US" sz="1600" dirty="0" err="1" smtClean="0">
                <a:latin typeface="Arial"/>
                <a:cs typeface="Arial"/>
              </a:rPr>
              <a:t>tự</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 </a:t>
            </a:r>
            <a:r>
              <a:rPr lang="en-US" sz="1600" dirty="0" err="1" smtClean="0">
                <a:latin typeface="Arial"/>
                <a:cs typeface="Arial"/>
              </a:rPr>
              <a:t>trong</a:t>
            </a:r>
            <a:endParaRPr lang="en-US" sz="1600" dirty="0" smtClean="0">
              <a:latin typeface="Arial"/>
              <a:cs typeface="Arial"/>
            </a:endParaRPr>
          </a:p>
          <a:p>
            <a:r>
              <a:rPr lang="en-US" sz="1600" dirty="0" smtClean="0">
                <a:latin typeface="Arial"/>
                <a:cs typeface="Arial"/>
              </a:rPr>
              <a:t>n : </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của</a:t>
            </a:r>
            <a:r>
              <a:rPr lang="en-US" sz="1600" dirty="0" smtClean="0">
                <a:latin typeface="Arial"/>
                <a:cs typeface="Arial"/>
              </a:rPr>
              <a:t> cache</a:t>
            </a:r>
          </a:p>
          <a:p>
            <a:r>
              <a:rPr lang="en-US" sz="1600" dirty="0" err="1" smtClean="0">
                <a:latin typeface="Arial"/>
                <a:cs typeface="Arial"/>
              </a:rPr>
              <a:t>Ví</a:t>
            </a:r>
            <a:r>
              <a:rPr lang="en-US" sz="1600" dirty="0" smtClean="0">
                <a:latin typeface="Arial"/>
                <a:cs typeface="Arial"/>
              </a:rPr>
              <a:t> </a:t>
            </a:r>
            <a:r>
              <a:rPr lang="en-US" sz="1600" dirty="0" err="1" smtClean="0">
                <a:latin typeface="Arial"/>
                <a:cs typeface="Arial"/>
              </a:rPr>
              <a:t>dụ</a:t>
            </a:r>
            <a:r>
              <a:rPr lang="en-US" sz="1600" dirty="0" smtClean="0">
                <a:latin typeface="Arial"/>
                <a:cs typeface="Arial"/>
              </a:rPr>
              <a:t>:</a:t>
            </a:r>
            <a:endParaRPr lang="en-US" sz="1600" dirty="0">
              <a:latin typeface="Arial"/>
              <a:cs typeface="Arial"/>
            </a:endParaRPr>
          </a:p>
          <a:p>
            <a:pPr lvl="1"/>
            <a:r>
              <a:rPr lang="en-US" sz="1600" dirty="0">
                <a:latin typeface="Arial"/>
                <a:cs typeface="Arial"/>
              </a:rPr>
              <a:t>– </a:t>
            </a:r>
            <a:r>
              <a:rPr lang="en-US" sz="1600" dirty="0" smtClean="0">
                <a:latin typeface="Arial"/>
                <a:cs typeface="Arial"/>
              </a:rPr>
              <a:t>0 	→ (0 mod 8) =</a:t>
            </a:r>
            <a:r>
              <a:rPr lang="en-US" sz="1600" dirty="0">
                <a:latin typeface="Arial"/>
                <a:cs typeface="Arial"/>
              </a:rPr>
              <a:t> </a:t>
            </a:r>
            <a:r>
              <a:rPr lang="en-US" sz="1600" dirty="0" smtClean="0">
                <a:latin typeface="Arial"/>
                <a:cs typeface="Arial"/>
              </a:rPr>
              <a:t>0</a:t>
            </a:r>
            <a:endParaRPr lang="en-US" sz="1600" dirty="0">
              <a:latin typeface="Arial"/>
              <a:cs typeface="Arial"/>
            </a:endParaRPr>
          </a:p>
          <a:p>
            <a:pPr lvl="1"/>
            <a:r>
              <a:rPr lang="en-US" sz="1600" dirty="0">
                <a:latin typeface="Arial"/>
                <a:cs typeface="Arial"/>
              </a:rPr>
              <a:t>– 1 </a:t>
            </a:r>
            <a:r>
              <a:rPr lang="en-US" sz="1600" dirty="0" smtClean="0">
                <a:latin typeface="Arial"/>
                <a:cs typeface="Arial"/>
              </a:rPr>
              <a:t>	→ (1 mod 8) = 1</a:t>
            </a:r>
            <a:endParaRPr lang="en-US" sz="1600" dirty="0">
              <a:latin typeface="Arial"/>
              <a:cs typeface="Arial"/>
            </a:endParaRPr>
          </a:p>
          <a:p>
            <a:pPr lvl="1"/>
            <a:r>
              <a:rPr lang="en-US" sz="1600" dirty="0">
                <a:latin typeface="Arial"/>
                <a:cs typeface="Arial"/>
              </a:rPr>
              <a:t>– 2 </a:t>
            </a:r>
            <a:r>
              <a:rPr lang="en-US" sz="1600" dirty="0" smtClean="0">
                <a:latin typeface="Arial"/>
                <a:cs typeface="Arial"/>
              </a:rPr>
              <a:t>	→ (2 mod 8) = 2</a:t>
            </a:r>
            <a:endParaRPr lang="en-US" sz="1600" dirty="0">
              <a:latin typeface="Arial"/>
              <a:cs typeface="Arial"/>
            </a:endParaRPr>
          </a:p>
          <a:p>
            <a:pPr lvl="1"/>
            <a:r>
              <a:rPr lang="en-US" sz="1600" dirty="0">
                <a:latin typeface="Arial"/>
                <a:cs typeface="Arial"/>
              </a:rPr>
              <a:t>– 8 </a:t>
            </a:r>
            <a:r>
              <a:rPr lang="en-US" sz="1600" dirty="0" smtClean="0">
                <a:latin typeface="Arial"/>
                <a:cs typeface="Arial"/>
              </a:rPr>
              <a:t>	→ (8 mod 8) =</a:t>
            </a:r>
            <a:r>
              <a:rPr lang="en-US" sz="1600" dirty="0">
                <a:latin typeface="Arial"/>
                <a:cs typeface="Arial"/>
              </a:rPr>
              <a:t> </a:t>
            </a:r>
            <a:r>
              <a:rPr lang="en-US" sz="1600" dirty="0" smtClean="0">
                <a:latin typeface="Arial"/>
                <a:cs typeface="Arial"/>
              </a:rPr>
              <a:t>0</a:t>
            </a:r>
            <a:endParaRPr lang="en-US" sz="1600" dirty="0">
              <a:latin typeface="Arial"/>
              <a:cs typeface="Arial"/>
            </a:endParaRPr>
          </a:p>
          <a:p>
            <a:pPr lvl="1"/>
            <a:r>
              <a:rPr lang="en-US" sz="1600" dirty="0">
                <a:latin typeface="Arial"/>
                <a:cs typeface="Arial"/>
              </a:rPr>
              <a:t>– 9 </a:t>
            </a:r>
            <a:r>
              <a:rPr lang="en-US" sz="1600" dirty="0" smtClean="0">
                <a:latin typeface="Arial"/>
                <a:cs typeface="Arial"/>
              </a:rPr>
              <a:t>	→ (9 mod 8) =</a:t>
            </a:r>
            <a:r>
              <a:rPr lang="en-US" sz="1600" dirty="0">
                <a:latin typeface="Arial"/>
                <a:cs typeface="Arial"/>
              </a:rPr>
              <a:t> </a:t>
            </a:r>
            <a:r>
              <a:rPr lang="en-US" sz="1600" dirty="0" smtClean="0">
                <a:latin typeface="Arial"/>
                <a:cs typeface="Arial"/>
              </a:rPr>
              <a:t>1</a:t>
            </a:r>
            <a:endParaRPr lang="en-US" sz="1600" dirty="0">
              <a:latin typeface="Arial"/>
              <a:cs typeface="Arial"/>
            </a:endParaRPr>
          </a:p>
          <a:p>
            <a:pPr lvl="1"/>
            <a:r>
              <a:rPr lang="en-US" sz="1600" dirty="0">
                <a:latin typeface="Arial"/>
                <a:cs typeface="Arial"/>
              </a:rPr>
              <a:t>– 18 </a:t>
            </a:r>
            <a:r>
              <a:rPr lang="en-US" sz="1600" dirty="0" smtClean="0">
                <a:latin typeface="Arial"/>
                <a:cs typeface="Arial"/>
              </a:rPr>
              <a:t>	→ (18 mod 8) = 2</a:t>
            </a:r>
            <a:endParaRPr lang="en-US" sz="1600" dirty="0">
              <a:latin typeface="Arial"/>
              <a:cs typeface="Arial"/>
            </a:endParaRPr>
          </a:p>
          <a:p>
            <a:r>
              <a:rPr lang="en-US" sz="1600" dirty="0">
                <a:latin typeface="Arial"/>
                <a:cs typeface="Arial"/>
              </a:rPr>
              <a:t>• </a:t>
            </a:r>
            <a:r>
              <a:rPr lang="en-US" sz="1600" dirty="0" err="1" smtClean="0">
                <a:latin typeface="Arial"/>
                <a:cs typeface="Arial"/>
              </a:rPr>
              <a:t>Chú</a:t>
            </a:r>
            <a:r>
              <a:rPr lang="en-US" sz="1600" dirty="0" smtClean="0">
                <a:latin typeface="Arial"/>
                <a:cs typeface="Arial"/>
              </a:rPr>
              <a:t> </a:t>
            </a:r>
            <a:r>
              <a:rPr lang="en-US" sz="1600" dirty="0" err="1" smtClean="0">
                <a:latin typeface="Arial"/>
                <a:cs typeface="Arial"/>
              </a:rPr>
              <a:t>ý</a:t>
            </a:r>
            <a:r>
              <a:rPr lang="en-US" sz="1600" dirty="0" smtClean="0">
                <a:latin typeface="Arial"/>
                <a:cs typeface="Arial"/>
              </a:rPr>
              <a:t> 3 bits </a:t>
            </a:r>
            <a:r>
              <a:rPr lang="en-US" sz="1600" dirty="0" err="1" smtClean="0">
                <a:latin typeface="Arial"/>
                <a:cs typeface="Arial"/>
              </a:rPr>
              <a:t>cuối</a:t>
            </a:r>
            <a:r>
              <a:rPr lang="en-US" sz="1600" dirty="0" smtClean="0">
                <a:latin typeface="Arial"/>
                <a:cs typeface="Arial"/>
              </a:rPr>
              <a:t>:</a:t>
            </a:r>
          </a:p>
          <a:p>
            <a:pPr lvl="1"/>
            <a:r>
              <a:rPr lang="en-US" sz="1600" dirty="0">
                <a:latin typeface="Arial"/>
                <a:cs typeface="Arial"/>
              </a:rPr>
              <a:t>– 0 </a:t>
            </a:r>
            <a:r>
              <a:rPr lang="en-US" sz="1600" dirty="0" smtClean="0">
                <a:latin typeface="Arial"/>
                <a:cs typeface="Arial"/>
              </a:rPr>
              <a:t>	→ </a:t>
            </a:r>
            <a:r>
              <a:rPr lang="en-US" sz="1600" b="1" dirty="0" smtClean="0">
                <a:solidFill>
                  <a:srgbClr val="FF0000"/>
                </a:solidFill>
                <a:latin typeface="Arial"/>
                <a:cs typeface="Arial"/>
              </a:rPr>
              <a:t>000</a:t>
            </a:r>
            <a:r>
              <a:rPr lang="en-US" sz="1600" b="1" dirty="0" smtClean="0">
                <a:latin typeface="Arial"/>
                <a:cs typeface="Arial"/>
              </a:rPr>
              <a:t>000 </a:t>
            </a:r>
            <a:r>
              <a:rPr lang="en-US" sz="1600" dirty="0">
                <a:latin typeface="Arial"/>
                <a:cs typeface="Arial"/>
              </a:rPr>
              <a:t>→</a:t>
            </a:r>
            <a:r>
              <a:rPr lang="en-US" sz="1600" dirty="0" smtClean="0">
                <a:latin typeface="Arial"/>
                <a:cs typeface="Arial"/>
              </a:rPr>
              <a:t> </a:t>
            </a:r>
            <a:r>
              <a:rPr lang="en-US" sz="1600" dirty="0">
                <a:latin typeface="Arial"/>
                <a:cs typeface="Arial"/>
              </a:rPr>
              <a:t>0</a:t>
            </a:r>
          </a:p>
          <a:p>
            <a:pPr lvl="1"/>
            <a:r>
              <a:rPr lang="en-US" sz="1600" dirty="0">
                <a:latin typeface="Arial"/>
                <a:cs typeface="Arial"/>
              </a:rPr>
              <a:t>– 1 </a:t>
            </a:r>
            <a:r>
              <a:rPr lang="en-US" sz="1600" dirty="0" smtClean="0">
                <a:latin typeface="Arial"/>
                <a:cs typeface="Arial"/>
              </a:rPr>
              <a:t>	→ </a:t>
            </a:r>
            <a:r>
              <a:rPr lang="en-US" sz="1600" b="1" dirty="0" smtClean="0">
                <a:solidFill>
                  <a:srgbClr val="FF0000"/>
                </a:solidFill>
                <a:latin typeface="Arial"/>
                <a:cs typeface="Arial"/>
              </a:rPr>
              <a:t>000</a:t>
            </a:r>
            <a:r>
              <a:rPr lang="en-US" sz="1600" b="1" dirty="0" smtClean="0">
                <a:solidFill>
                  <a:srgbClr val="000000"/>
                </a:solidFill>
                <a:latin typeface="Arial"/>
                <a:cs typeface="Arial"/>
              </a:rPr>
              <a:t>001</a:t>
            </a:r>
            <a:r>
              <a:rPr lang="en-US" sz="1600" b="1" dirty="0" smtClean="0">
                <a:latin typeface="Arial"/>
                <a:cs typeface="Arial"/>
              </a:rPr>
              <a:t> </a:t>
            </a:r>
            <a:r>
              <a:rPr lang="en-US" sz="1600" dirty="0">
                <a:latin typeface="Arial"/>
                <a:cs typeface="Arial"/>
              </a:rPr>
              <a:t>→</a:t>
            </a:r>
            <a:r>
              <a:rPr lang="en-US" sz="1600" dirty="0" smtClean="0">
                <a:latin typeface="Arial"/>
                <a:cs typeface="Arial"/>
              </a:rPr>
              <a:t> </a:t>
            </a:r>
            <a:r>
              <a:rPr lang="en-US" sz="1600" dirty="0">
                <a:latin typeface="Arial"/>
                <a:cs typeface="Arial"/>
              </a:rPr>
              <a:t>1</a:t>
            </a:r>
          </a:p>
          <a:p>
            <a:pPr lvl="1"/>
            <a:r>
              <a:rPr lang="en-US" sz="1600" dirty="0">
                <a:latin typeface="Arial"/>
                <a:cs typeface="Arial"/>
              </a:rPr>
              <a:t>– 2 </a:t>
            </a:r>
            <a:r>
              <a:rPr lang="en-US" sz="1600" dirty="0" smtClean="0">
                <a:latin typeface="Arial"/>
                <a:cs typeface="Arial"/>
              </a:rPr>
              <a:t>	→ </a:t>
            </a:r>
            <a:r>
              <a:rPr lang="en-US" sz="1600" b="1" dirty="0" smtClean="0">
                <a:solidFill>
                  <a:srgbClr val="FF0000"/>
                </a:solidFill>
                <a:latin typeface="Arial"/>
                <a:cs typeface="Arial"/>
              </a:rPr>
              <a:t>000</a:t>
            </a:r>
            <a:r>
              <a:rPr lang="en-US" sz="1600" b="1" dirty="0" smtClean="0">
                <a:solidFill>
                  <a:srgbClr val="000000"/>
                </a:solidFill>
                <a:latin typeface="Arial"/>
                <a:cs typeface="Arial"/>
              </a:rPr>
              <a:t>010</a:t>
            </a:r>
            <a:r>
              <a:rPr lang="en-US" sz="1600" b="1" dirty="0" smtClean="0">
                <a:latin typeface="Arial"/>
                <a:cs typeface="Arial"/>
              </a:rPr>
              <a:t> </a:t>
            </a:r>
            <a:r>
              <a:rPr lang="en-US" sz="1600" dirty="0">
                <a:latin typeface="Arial"/>
                <a:cs typeface="Arial"/>
              </a:rPr>
              <a:t>→</a:t>
            </a:r>
            <a:r>
              <a:rPr lang="en-US" sz="1600" dirty="0" smtClean="0">
                <a:latin typeface="Arial"/>
                <a:cs typeface="Arial"/>
              </a:rPr>
              <a:t> </a:t>
            </a:r>
            <a:r>
              <a:rPr lang="en-US" sz="1600" dirty="0">
                <a:latin typeface="Arial"/>
                <a:cs typeface="Arial"/>
              </a:rPr>
              <a:t>2</a:t>
            </a:r>
          </a:p>
          <a:p>
            <a:pPr lvl="1"/>
            <a:r>
              <a:rPr lang="en-US" sz="1600" dirty="0">
                <a:latin typeface="Arial"/>
                <a:cs typeface="Arial"/>
              </a:rPr>
              <a:t>– 8 </a:t>
            </a:r>
            <a:r>
              <a:rPr lang="en-US" sz="1600" dirty="0" smtClean="0">
                <a:latin typeface="Arial"/>
                <a:cs typeface="Arial"/>
              </a:rPr>
              <a:t>	→ </a:t>
            </a:r>
            <a:r>
              <a:rPr lang="en-US" sz="1600" b="1" dirty="0" smtClean="0">
                <a:solidFill>
                  <a:srgbClr val="FF0000"/>
                </a:solidFill>
                <a:latin typeface="Arial"/>
                <a:cs typeface="Arial"/>
              </a:rPr>
              <a:t>001</a:t>
            </a:r>
            <a:r>
              <a:rPr lang="en-US" sz="1600" b="1" dirty="0" smtClean="0">
                <a:solidFill>
                  <a:srgbClr val="000000"/>
                </a:solidFill>
                <a:latin typeface="Arial"/>
                <a:cs typeface="Arial"/>
              </a:rPr>
              <a:t>000</a:t>
            </a:r>
            <a:r>
              <a:rPr lang="en-US" sz="1600" b="1" dirty="0" smtClean="0">
                <a:latin typeface="Arial"/>
                <a:cs typeface="Arial"/>
              </a:rPr>
              <a:t> </a:t>
            </a:r>
            <a:r>
              <a:rPr lang="en-US" sz="1600" dirty="0">
                <a:latin typeface="Arial"/>
                <a:cs typeface="Arial"/>
              </a:rPr>
              <a:t>→ </a:t>
            </a:r>
            <a:r>
              <a:rPr lang="en-US" sz="1600" dirty="0" smtClean="0">
                <a:latin typeface="Arial"/>
                <a:cs typeface="Arial"/>
              </a:rPr>
              <a:t>0</a:t>
            </a:r>
            <a:endParaRPr lang="en-US" sz="1600" dirty="0">
              <a:latin typeface="Arial"/>
              <a:cs typeface="Arial"/>
            </a:endParaRPr>
          </a:p>
          <a:p>
            <a:pPr lvl="1"/>
            <a:r>
              <a:rPr lang="en-US" sz="1600" dirty="0">
                <a:latin typeface="Arial"/>
                <a:cs typeface="Arial"/>
              </a:rPr>
              <a:t>– 9 </a:t>
            </a:r>
            <a:r>
              <a:rPr lang="en-US" sz="1600" dirty="0" smtClean="0">
                <a:latin typeface="Arial"/>
                <a:cs typeface="Arial"/>
              </a:rPr>
              <a:t>	→ </a:t>
            </a:r>
            <a:r>
              <a:rPr lang="en-US" sz="1600" b="1" dirty="0" smtClean="0">
                <a:solidFill>
                  <a:srgbClr val="FF0000"/>
                </a:solidFill>
                <a:latin typeface="Arial"/>
                <a:cs typeface="Arial"/>
              </a:rPr>
              <a:t>001</a:t>
            </a:r>
            <a:r>
              <a:rPr lang="en-US" sz="1600" b="1" dirty="0" smtClean="0">
                <a:solidFill>
                  <a:srgbClr val="000000"/>
                </a:solidFill>
                <a:latin typeface="Arial"/>
                <a:cs typeface="Arial"/>
              </a:rPr>
              <a:t>001</a:t>
            </a:r>
            <a:r>
              <a:rPr lang="en-US" sz="1600" b="1" dirty="0" smtClean="0">
                <a:latin typeface="Arial"/>
                <a:cs typeface="Arial"/>
              </a:rPr>
              <a:t> </a:t>
            </a:r>
            <a:r>
              <a:rPr lang="en-US" sz="1600" dirty="0">
                <a:latin typeface="Arial"/>
                <a:cs typeface="Arial"/>
              </a:rPr>
              <a:t>→</a:t>
            </a:r>
            <a:r>
              <a:rPr lang="en-US" sz="1600" dirty="0" smtClean="0">
                <a:latin typeface="Arial"/>
                <a:cs typeface="Arial"/>
              </a:rPr>
              <a:t> </a:t>
            </a:r>
            <a:r>
              <a:rPr lang="en-US" sz="1600" dirty="0">
                <a:latin typeface="Arial"/>
                <a:cs typeface="Arial"/>
              </a:rPr>
              <a:t>1</a:t>
            </a:r>
          </a:p>
          <a:p>
            <a:pPr lvl="1"/>
            <a:r>
              <a:rPr lang="en-US" sz="1600" dirty="0">
                <a:latin typeface="Arial"/>
                <a:cs typeface="Arial"/>
              </a:rPr>
              <a:t>– </a:t>
            </a:r>
            <a:r>
              <a:rPr lang="en-US" sz="1600" dirty="0" smtClean="0">
                <a:latin typeface="Arial"/>
                <a:cs typeface="Arial"/>
              </a:rPr>
              <a:t>18 	→ </a:t>
            </a:r>
            <a:r>
              <a:rPr lang="en-US" sz="1600" b="1" dirty="0" smtClean="0">
                <a:solidFill>
                  <a:srgbClr val="FF0000"/>
                </a:solidFill>
                <a:latin typeface="Arial"/>
                <a:cs typeface="Arial"/>
              </a:rPr>
              <a:t>010</a:t>
            </a:r>
            <a:r>
              <a:rPr lang="en-US" sz="1600" b="1" dirty="0" smtClean="0">
                <a:solidFill>
                  <a:srgbClr val="000000"/>
                </a:solidFill>
                <a:latin typeface="Arial"/>
                <a:cs typeface="Arial"/>
              </a:rPr>
              <a:t>010</a:t>
            </a:r>
            <a:r>
              <a:rPr lang="en-US" sz="1600" b="1" dirty="0" smtClean="0">
                <a:latin typeface="Arial"/>
                <a:cs typeface="Arial"/>
              </a:rPr>
              <a:t> </a:t>
            </a:r>
            <a:r>
              <a:rPr lang="en-US" sz="1600" dirty="0">
                <a:latin typeface="Arial"/>
                <a:cs typeface="Arial"/>
              </a:rPr>
              <a:t>→</a:t>
            </a:r>
            <a:r>
              <a:rPr lang="en-US" sz="1600" dirty="0" smtClean="0">
                <a:latin typeface="Arial"/>
                <a:cs typeface="Arial"/>
              </a:rPr>
              <a:t> </a:t>
            </a:r>
            <a:r>
              <a:rPr lang="en-US" sz="1600" dirty="0">
                <a:latin typeface="Arial"/>
                <a:cs typeface="Arial"/>
              </a:rPr>
              <a:t>2</a:t>
            </a:r>
          </a:p>
          <a:p>
            <a:endParaRPr lang="en-US" sz="1600" dirty="0">
              <a:latin typeface="Arial"/>
              <a:cs typeface="Arial"/>
            </a:endParaRPr>
          </a:p>
        </p:txBody>
      </p:sp>
      <p:sp>
        <p:nvSpPr>
          <p:cNvPr id="8" name="TextBox 7"/>
          <p:cNvSpPr txBox="1"/>
          <p:nvPr/>
        </p:nvSpPr>
        <p:spPr>
          <a:xfrm>
            <a:off x="6400800" y="5257800"/>
            <a:ext cx="2133600" cy="369332"/>
          </a:xfrm>
          <a:prstGeom prst="rect">
            <a:avLst/>
          </a:prstGeom>
          <a:noFill/>
        </p:spPr>
        <p:txBody>
          <a:bodyPr wrap="square" rtlCol="0">
            <a:spAutoFit/>
          </a:bodyPr>
          <a:lstStyle/>
          <a:p>
            <a:endParaRPr lang="en-US" dirty="0"/>
          </a:p>
        </p:txBody>
      </p:sp>
      <p:sp>
        <p:nvSpPr>
          <p:cNvPr id="10" name="Rectangle 9"/>
          <p:cNvSpPr/>
          <p:nvPr/>
        </p:nvSpPr>
        <p:spPr>
          <a:xfrm>
            <a:off x="6858000" y="4343400"/>
            <a:ext cx="1447800" cy="72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latin typeface="Arial"/>
                <a:cs typeface="Arial"/>
              </a:rPr>
              <a:t>(</a:t>
            </a:r>
            <a:r>
              <a:rPr lang="en-US" sz="1400" dirty="0" err="1" smtClean="0">
                <a:solidFill>
                  <a:schemeClr val="tx1"/>
                </a:solidFill>
                <a:latin typeface="Arial"/>
                <a:cs typeface="Arial"/>
              </a:rPr>
              <a:t>bỏ</a:t>
            </a:r>
            <a:r>
              <a:rPr lang="en-US" sz="1400" dirty="0" smtClean="0">
                <a:solidFill>
                  <a:schemeClr val="tx1"/>
                </a:solidFill>
                <a:latin typeface="Arial"/>
                <a:cs typeface="Arial"/>
              </a:rPr>
              <a:t> qua </a:t>
            </a:r>
            <a:r>
              <a:rPr lang="en-US" sz="1400" dirty="0" err="1" smtClean="0">
                <a:solidFill>
                  <a:schemeClr val="tx1"/>
                </a:solidFill>
                <a:latin typeface="Arial"/>
                <a:cs typeface="Arial"/>
              </a:rPr>
              <a:t>đánh</a:t>
            </a:r>
            <a:r>
              <a:rPr lang="en-US" sz="1400" dirty="0" smtClean="0">
                <a:solidFill>
                  <a:schemeClr val="tx1"/>
                </a:solidFill>
                <a:latin typeface="Arial"/>
                <a:cs typeface="Arial"/>
              </a:rPr>
              <a:t> </a:t>
            </a:r>
            <a:r>
              <a:rPr lang="en-US" sz="1400" dirty="0" err="1" smtClean="0">
                <a:solidFill>
                  <a:schemeClr val="tx1"/>
                </a:solidFill>
                <a:latin typeface="Arial"/>
                <a:cs typeface="Arial"/>
              </a:rPr>
              <a:t>địa</a:t>
            </a:r>
            <a:r>
              <a:rPr lang="en-US" sz="1400" dirty="0" smtClean="0">
                <a:solidFill>
                  <a:schemeClr val="tx1"/>
                </a:solidFill>
                <a:latin typeface="Arial"/>
                <a:cs typeface="Arial"/>
              </a:rPr>
              <a:t> </a:t>
            </a:r>
            <a:r>
              <a:rPr lang="en-US" sz="1400" dirty="0" err="1" smtClean="0">
                <a:solidFill>
                  <a:schemeClr val="tx1"/>
                </a:solidFill>
                <a:latin typeface="Arial"/>
                <a:cs typeface="Arial"/>
              </a:rPr>
              <a:t>chỉ</a:t>
            </a:r>
            <a:r>
              <a:rPr lang="en-US" sz="1400" dirty="0" smtClean="0">
                <a:solidFill>
                  <a:schemeClr val="tx1"/>
                </a:solidFill>
                <a:latin typeface="Arial"/>
                <a:cs typeface="Arial"/>
              </a:rPr>
              <a:t> byte)</a:t>
            </a:r>
            <a:endParaRPr lang="en-US" sz="1400" dirty="0">
              <a:solidFill>
                <a:schemeClr val="tx1"/>
              </a:solidFill>
              <a:latin typeface="Arial"/>
              <a:cs typeface="Arial"/>
            </a:endParaRPr>
          </a:p>
        </p:txBody>
      </p:sp>
      <p:sp>
        <p:nvSpPr>
          <p:cNvPr id="11" name="Rectangular Callout 10"/>
          <p:cNvSpPr/>
          <p:nvPr/>
        </p:nvSpPr>
        <p:spPr>
          <a:xfrm>
            <a:off x="152400" y="5791200"/>
            <a:ext cx="838200" cy="381000"/>
          </a:xfrm>
          <a:prstGeom prst="wedgeRectCallout">
            <a:avLst>
              <a:gd name="adj1" fmla="val 130730"/>
              <a:gd name="adj2" fmla="val -12533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Tag bits</a:t>
            </a:r>
          </a:p>
        </p:txBody>
      </p:sp>
    </p:spTree>
    <p:extLst>
      <p:ext uri="{BB962C8B-B14F-4D97-AF65-F5344CB8AC3E}">
        <p14:creationId xmlns:p14="http://schemas.microsoft.com/office/powerpoint/2010/main" val="23643732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lớn</a:t>
            </a:r>
            <a:r>
              <a:rPr lang="en-US" b="1" dirty="0" smtClean="0">
                <a:latin typeface="Arial"/>
                <a:cs typeface="Arial"/>
              </a:rPr>
              <a:t> </a:t>
            </a:r>
            <a:r>
              <a:rPr lang="en-US" b="1" dirty="0" err="1" smtClean="0">
                <a:latin typeface="Arial"/>
                <a:cs typeface="Arial"/>
              </a:rPr>
              <a:t>và</a:t>
            </a:r>
            <a:r>
              <a:rPr lang="en-US" b="1" dirty="0" smtClean="0">
                <a:latin typeface="Arial"/>
                <a:cs typeface="Arial"/>
              </a:rPr>
              <a:t> </a:t>
            </a:r>
            <a:r>
              <a:rPr lang="en-US" b="1" dirty="0" err="1" smtClean="0">
                <a:latin typeface="Arial"/>
                <a:cs typeface="Arial"/>
              </a:rPr>
              <a:t>nhanh</a:t>
            </a:r>
            <a:endParaRPr lang="en-US" dirty="0">
              <a:latin typeface="Arial"/>
              <a:cs typeface="Arial"/>
            </a:endParaRPr>
          </a:p>
        </p:txBody>
      </p:sp>
      <p:sp>
        <p:nvSpPr>
          <p:cNvPr id="3" name="Rectangle 2"/>
          <p:cNvSpPr/>
          <p:nvPr/>
        </p:nvSpPr>
        <p:spPr>
          <a:xfrm>
            <a:off x="581722" y="2209800"/>
            <a:ext cx="8257478" cy="3970318"/>
          </a:xfrm>
          <a:prstGeom prst="rect">
            <a:avLst/>
          </a:prstGeom>
        </p:spPr>
        <p:txBody>
          <a:bodyPr wrap="square">
            <a:spAutoFit/>
          </a:bodyPr>
          <a:lstStyle/>
          <a:p>
            <a:r>
              <a:rPr lang="en-US" dirty="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loại</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đã</a:t>
            </a:r>
            <a:r>
              <a:rPr lang="en-US" dirty="0" smtClean="0">
                <a:latin typeface="Arial"/>
                <a:cs typeface="Arial"/>
              </a:rPr>
              <a:t> </a:t>
            </a:r>
            <a:r>
              <a:rPr lang="en-US" dirty="0" err="1" smtClean="0">
                <a:latin typeface="Arial"/>
                <a:cs typeface="Arial"/>
              </a:rPr>
              <a:t>có</a:t>
            </a:r>
            <a:r>
              <a:rPr lang="en-US" dirty="0" smtClean="0">
                <a:latin typeface="Arial"/>
                <a:cs typeface="Arial"/>
              </a:rPr>
              <a:t>?</a:t>
            </a:r>
            <a:endParaRPr lang="en-US" dirty="0">
              <a:latin typeface="Arial"/>
              <a:cs typeface="Arial"/>
            </a:endParaRPr>
          </a:p>
          <a:p>
            <a:r>
              <a:rPr lang="en-US" dirty="0" smtClean="0">
                <a:latin typeface="Arial"/>
                <a:cs typeface="Arial"/>
              </a:rPr>
              <a:t>	– Hard disk: </a:t>
            </a:r>
            <a:r>
              <a:rPr lang="en-US" b="1" dirty="0" smtClean="0">
                <a:latin typeface="Arial"/>
                <a:cs typeface="Arial"/>
              </a:rPr>
              <a:t>Huge </a:t>
            </a:r>
            <a:r>
              <a:rPr lang="en-US" dirty="0" smtClean="0">
                <a:latin typeface="Arial"/>
                <a:cs typeface="Arial"/>
              </a:rPr>
              <a:t>(1000 GB) </a:t>
            </a:r>
            <a:r>
              <a:rPr lang="en-US" b="1" dirty="0" smtClean="0">
                <a:latin typeface="Arial"/>
                <a:cs typeface="Arial"/>
              </a:rPr>
              <a:t>Super slow </a:t>
            </a:r>
            <a:r>
              <a:rPr lang="en-US" dirty="0" smtClean="0">
                <a:latin typeface="Arial"/>
                <a:cs typeface="Arial"/>
              </a:rPr>
              <a:t>(1M cycles</a:t>
            </a:r>
            <a:r>
              <a:rPr lang="en-US" dirty="0">
                <a:latin typeface="Arial"/>
                <a:cs typeface="Arial"/>
              </a:rPr>
              <a:t>)</a:t>
            </a:r>
          </a:p>
          <a:p>
            <a:r>
              <a:rPr lang="en-US" dirty="0" smtClean="0">
                <a:latin typeface="Arial"/>
                <a:cs typeface="Arial"/>
              </a:rPr>
              <a:t>	– Flash: </a:t>
            </a:r>
            <a:r>
              <a:rPr lang="en-US" b="1" dirty="0" smtClean="0">
                <a:latin typeface="Arial"/>
                <a:cs typeface="Arial"/>
              </a:rPr>
              <a:t>Big </a:t>
            </a:r>
            <a:r>
              <a:rPr lang="en-US" dirty="0" smtClean="0">
                <a:latin typeface="Arial"/>
                <a:cs typeface="Arial"/>
              </a:rPr>
              <a:t>(100 GB) </a:t>
            </a:r>
            <a:r>
              <a:rPr lang="en-US" b="1" dirty="0" smtClean="0">
                <a:latin typeface="Arial"/>
                <a:cs typeface="Arial"/>
              </a:rPr>
              <a:t>Very slow </a:t>
            </a:r>
            <a:r>
              <a:rPr lang="en-US" dirty="0" smtClean="0">
                <a:latin typeface="Arial"/>
                <a:cs typeface="Arial"/>
              </a:rPr>
              <a:t>(1k cycles</a:t>
            </a:r>
            <a:r>
              <a:rPr lang="en-US" dirty="0">
                <a:latin typeface="Arial"/>
                <a:cs typeface="Arial"/>
              </a:rPr>
              <a:t>)</a:t>
            </a:r>
          </a:p>
          <a:p>
            <a:r>
              <a:rPr lang="en-US" dirty="0" smtClean="0">
                <a:latin typeface="Arial"/>
                <a:cs typeface="Arial"/>
              </a:rPr>
              <a:t>	– DRAM: </a:t>
            </a:r>
            <a:r>
              <a:rPr lang="en-US" b="1" dirty="0" smtClean="0">
                <a:latin typeface="Arial"/>
                <a:cs typeface="Arial"/>
              </a:rPr>
              <a:t>Medium</a:t>
            </a:r>
            <a:r>
              <a:rPr lang="en-US" b="1" dirty="0">
                <a:latin typeface="Arial"/>
                <a:cs typeface="Arial"/>
              </a:rPr>
              <a:t> </a:t>
            </a:r>
            <a:r>
              <a:rPr lang="en-US" dirty="0" smtClean="0">
                <a:latin typeface="Arial"/>
                <a:cs typeface="Arial"/>
              </a:rPr>
              <a:t>(10 GB) </a:t>
            </a:r>
            <a:r>
              <a:rPr lang="en-US" b="1" dirty="0" smtClean="0">
                <a:latin typeface="Arial"/>
                <a:cs typeface="Arial"/>
              </a:rPr>
              <a:t>Slow </a:t>
            </a:r>
            <a:r>
              <a:rPr lang="en-US" dirty="0" smtClean="0">
                <a:latin typeface="Arial"/>
                <a:cs typeface="Arial"/>
              </a:rPr>
              <a:t>(100 cycles</a:t>
            </a:r>
            <a:r>
              <a:rPr lang="en-US" dirty="0">
                <a:latin typeface="Arial"/>
                <a:cs typeface="Arial"/>
              </a:rPr>
              <a:t>)</a:t>
            </a:r>
          </a:p>
          <a:p>
            <a:r>
              <a:rPr lang="en-US" dirty="0" smtClean="0">
                <a:latin typeface="Arial"/>
                <a:cs typeface="Arial"/>
              </a:rPr>
              <a:t>	– SRAM: </a:t>
            </a:r>
            <a:r>
              <a:rPr lang="en-US" b="1" dirty="0" smtClean="0">
                <a:latin typeface="Arial"/>
                <a:cs typeface="Arial"/>
              </a:rPr>
              <a:t>Small </a:t>
            </a:r>
            <a:r>
              <a:rPr lang="en-US" dirty="0" smtClean="0">
                <a:latin typeface="Arial"/>
                <a:cs typeface="Arial"/>
              </a:rPr>
              <a:t>(10 MB) </a:t>
            </a:r>
            <a:r>
              <a:rPr lang="en-US" b="1" dirty="0" smtClean="0">
                <a:latin typeface="Arial"/>
                <a:cs typeface="Arial"/>
              </a:rPr>
              <a:t>Fast </a:t>
            </a:r>
            <a:r>
              <a:rPr lang="en-US" dirty="0" smtClean="0">
                <a:latin typeface="Arial"/>
                <a:cs typeface="Arial"/>
              </a:rPr>
              <a:t>(1‐10</a:t>
            </a:r>
            <a:r>
              <a:rPr lang="en-US" dirty="0">
                <a:latin typeface="Arial"/>
                <a:cs typeface="Arial"/>
              </a:rPr>
              <a:t> </a:t>
            </a:r>
            <a:r>
              <a:rPr lang="en-US" dirty="0" smtClean="0">
                <a:latin typeface="Arial"/>
                <a:cs typeface="Arial"/>
              </a:rPr>
              <a:t>cycles</a:t>
            </a:r>
            <a:r>
              <a:rPr lang="en-US" dirty="0">
                <a:latin typeface="Arial"/>
                <a:cs typeface="Arial"/>
              </a:rPr>
              <a:t>)</a:t>
            </a:r>
          </a:p>
          <a:p>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b="1" dirty="0" err="1" smtClean="0">
                <a:latin typeface="Arial"/>
                <a:cs typeface="Arial"/>
              </a:rPr>
              <a:t>nhanh</a:t>
            </a:r>
            <a:r>
              <a:rPr lang="en-US" b="1" dirty="0" smtClean="0">
                <a:latin typeface="Arial"/>
                <a:cs typeface="Arial"/>
              </a:rPr>
              <a:t> </a:t>
            </a:r>
            <a:r>
              <a:rPr lang="en-US" b="1" dirty="0" err="1" smtClean="0">
                <a:latin typeface="Arial"/>
                <a:cs typeface="Arial"/>
              </a:rPr>
              <a:t>và</a:t>
            </a:r>
            <a:r>
              <a:rPr lang="en-US" b="1" dirty="0" smtClean="0">
                <a:latin typeface="Arial"/>
                <a:cs typeface="Arial"/>
              </a:rPr>
              <a:t> </a:t>
            </a:r>
            <a:r>
              <a:rPr lang="en-US" b="1" dirty="0" err="1" smtClean="0">
                <a:latin typeface="Arial"/>
                <a:cs typeface="Arial"/>
              </a:rPr>
              <a:t>lớn</a:t>
            </a:r>
            <a:endParaRPr lang="en-US" b="1" dirty="0" smtClean="0">
              <a:latin typeface="Arial"/>
              <a:cs typeface="Arial"/>
            </a:endParaRPr>
          </a:p>
          <a:p>
            <a:r>
              <a:rPr lang="en-US" dirty="0" smtClean="0">
                <a:latin typeface="Arial"/>
                <a:cs typeface="Arial"/>
              </a:rPr>
              <a:t>	– </a:t>
            </a:r>
            <a:r>
              <a:rPr lang="en-US" dirty="0" err="1" smtClean="0">
                <a:latin typeface="Arial"/>
                <a:cs typeface="Arial"/>
              </a:rPr>
              <a:t>Không</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b="1" dirty="0" smtClean="0">
                <a:latin typeface="Arial"/>
                <a:cs typeface="Arial"/>
              </a:rPr>
              <a:t> SRAM </a:t>
            </a:r>
            <a:r>
              <a:rPr lang="en-US" dirty="0" smtClean="0">
                <a:latin typeface="Arial"/>
                <a:cs typeface="Arial"/>
              </a:rPr>
              <a:t>(too </a:t>
            </a:r>
            <a:r>
              <a:rPr lang="en-US" b="1" dirty="0" smtClean="0">
                <a:latin typeface="Arial"/>
                <a:cs typeface="Arial"/>
              </a:rPr>
              <a:t>small</a:t>
            </a:r>
            <a:r>
              <a:rPr lang="en-US" dirty="0">
                <a:latin typeface="Arial"/>
                <a:cs typeface="Arial"/>
              </a:rPr>
              <a:t>)</a:t>
            </a:r>
          </a:p>
          <a:p>
            <a:r>
              <a:rPr lang="en-US" dirty="0" smtClean="0">
                <a:latin typeface="Arial"/>
                <a:cs typeface="Arial"/>
              </a:rPr>
              <a:t>	– </a:t>
            </a:r>
            <a:r>
              <a:rPr lang="en-US" dirty="0" err="1" smtClean="0">
                <a:latin typeface="Arial"/>
                <a:cs typeface="Arial"/>
              </a:rPr>
              <a:t>Không</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b="1" dirty="0" smtClean="0">
                <a:latin typeface="Arial"/>
                <a:cs typeface="Arial"/>
              </a:rPr>
              <a:t> DRAM </a:t>
            </a:r>
            <a:r>
              <a:rPr lang="en-US" dirty="0" smtClean="0">
                <a:latin typeface="Arial"/>
                <a:cs typeface="Arial"/>
              </a:rPr>
              <a:t>(too</a:t>
            </a:r>
            <a:r>
              <a:rPr lang="en-US" dirty="0">
                <a:latin typeface="Arial"/>
                <a:cs typeface="Arial"/>
              </a:rPr>
              <a:t> </a:t>
            </a:r>
            <a:r>
              <a:rPr lang="en-US" b="1" dirty="0" smtClean="0">
                <a:latin typeface="Arial"/>
                <a:cs typeface="Arial"/>
              </a:rPr>
              <a:t>slow </a:t>
            </a:r>
            <a:r>
              <a:rPr lang="en-US" dirty="0" smtClean="0">
                <a:latin typeface="Arial"/>
                <a:cs typeface="Arial"/>
              </a:rPr>
              <a:t>and </a:t>
            </a:r>
            <a:r>
              <a:rPr lang="en-US" b="1" dirty="0" smtClean="0">
                <a:latin typeface="Arial"/>
                <a:cs typeface="Arial"/>
              </a:rPr>
              <a:t>small</a:t>
            </a:r>
            <a:r>
              <a:rPr lang="en-US" dirty="0">
                <a:latin typeface="Arial"/>
                <a:cs typeface="Arial"/>
              </a:rPr>
              <a:t>)</a:t>
            </a:r>
          </a:p>
          <a:p>
            <a:r>
              <a:rPr lang="en-US" dirty="0" smtClean="0">
                <a:latin typeface="Arial"/>
                <a:cs typeface="Arial"/>
              </a:rPr>
              <a:t>	– </a:t>
            </a:r>
            <a:r>
              <a:rPr lang="en-US" dirty="0" err="1" smtClean="0">
                <a:latin typeface="Arial"/>
                <a:cs typeface="Arial"/>
              </a:rPr>
              <a:t>Không</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b="1" dirty="0" smtClean="0">
                <a:latin typeface="Arial"/>
                <a:cs typeface="Arial"/>
              </a:rPr>
              <a:t> Flash/Hard disk </a:t>
            </a:r>
            <a:r>
              <a:rPr lang="en-US" dirty="0" smtClean="0">
                <a:latin typeface="Arial"/>
                <a:cs typeface="Arial"/>
              </a:rPr>
              <a:t>(way too </a:t>
            </a:r>
            <a:r>
              <a:rPr lang="en-US" b="1" dirty="0" smtClean="0">
                <a:latin typeface="Arial"/>
                <a:cs typeface="Arial"/>
              </a:rPr>
              <a:t>slow</a:t>
            </a:r>
            <a:r>
              <a:rPr lang="en-US" dirty="0">
                <a:latin typeface="Arial"/>
                <a:cs typeface="Arial"/>
              </a:rPr>
              <a:t>)</a:t>
            </a:r>
          </a:p>
          <a:p>
            <a:r>
              <a:rPr lang="en-US" dirty="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nối</a:t>
            </a:r>
            <a:r>
              <a:rPr lang="en-US" dirty="0" smtClean="0">
                <a:latin typeface="Arial"/>
                <a:cs typeface="Arial"/>
              </a:rPr>
              <a:t> </a:t>
            </a:r>
            <a:r>
              <a:rPr lang="en-US" dirty="0" err="1" smtClean="0">
                <a:latin typeface="Arial"/>
                <a:cs typeface="Arial"/>
              </a:rPr>
              <a:t>giữa</a:t>
            </a:r>
            <a:r>
              <a:rPr lang="en-US" dirty="0" smtClean="0">
                <a:latin typeface="Arial"/>
                <a:cs typeface="Arial"/>
              </a:rPr>
              <a:t> </a:t>
            </a:r>
            <a:r>
              <a:rPr lang="en-US" dirty="0" err="1" smtClean="0">
                <a:latin typeface="Arial"/>
                <a:cs typeface="Arial"/>
              </a:rPr>
              <a:t>chúng</a:t>
            </a:r>
            <a:r>
              <a:rPr lang="en-US" dirty="0" smtClean="0">
                <a:latin typeface="Arial"/>
                <a:cs typeface="Arial"/>
              </a:rPr>
              <a:t>:</a:t>
            </a:r>
            <a:endParaRPr lang="en-US" dirty="0">
              <a:latin typeface="Arial"/>
              <a:cs typeface="Arial"/>
            </a:endParaRPr>
          </a:p>
          <a:p>
            <a:r>
              <a:rPr lang="en-US" dirty="0" smtClean="0">
                <a:latin typeface="Arial"/>
                <a:cs typeface="Arial"/>
              </a:rPr>
              <a:t>	– </a:t>
            </a:r>
            <a:r>
              <a:rPr lang="en-US" b="1" dirty="0" smtClean="0">
                <a:latin typeface="Arial"/>
                <a:cs typeface="Arial"/>
              </a:rPr>
              <a:t>Speed </a:t>
            </a:r>
            <a:r>
              <a:rPr lang="en-US" dirty="0" err="1" smtClean="0">
                <a:latin typeface="Arial"/>
                <a:cs typeface="Arial"/>
              </a:rPr>
              <a:t>từ</a:t>
            </a:r>
            <a:r>
              <a:rPr lang="en-US" dirty="0" smtClean="0">
                <a:latin typeface="Arial"/>
                <a:cs typeface="Arial"/>
              </a:rPr>
              <a:t> (small) </a:t>
            </a:r>
            <a:r>
              <a:rPr lang="en-US" b="1" dirty="0" smtClean="0">
                <a:latin typeface="Arial"/>
                <a:cs typeface="Arial"/>
              </a:rPr>
              <a:t>SRAMs</a:t>
            </a:r>
            <a:endParaRPr lang="en-US" b="1" dirty="0">
              <a:latin typeface="Arial"/>
              <a:cs typeface="Arial"/>
            </a:endParaRPr>
          </a:p>
          <a:p>
            <a:r>
              <a:rPr lang="en-US" dirty="0" smtClean="0">
                <a:latin typeface="Arial"/>
                <a:cs typeface="Arial"/>
              </a:rPr>
              <a:t>	– </a:t>
            </a:r>
            <a:r>
              <a:rPr lang="en-US" b="1" dirty="0" smtClean="0">
                <a:latin typeface="Arial"/>
                <a:cs typeface="Arial"/>
              </a:rPr>
              <a:t>Size </a:t>
            </a:r>
            <a:r>
              <a:rPr lang="en-US" dirty="0" err="1" smtClean="0">
                <a:latin typeface="Arial"/>
                <a:cs typeface="Arial"/>
              </a:rPr>
              <a:t>từ</a:t>
            </a:r>
            <a:r>
              <a:rPr lang="en-US" dirty="0" smtClean="0">
                <a:latin typeface="Arial"/>
                <a:cs typeface="Arial"/>
              </a:rPr>
              <a:t> (big) </a:t>
            </a:r>
            <a:r>
              <a:rPr lang="en-US" b="1" dirty="0" smtClean="0">
                <a:latin typeface="Arial"/>
                <a:cs typeface="Arial"/>
              </a:rPr>
              <a:t>DRAM </a:t>
            </a:r>
            <a:r>
              <a:rPr lang="en-US" dirty="0" err="1" smtClean="0">
                <a:latin typeface="Arial"/>
                <a:cs typeface="Arial"/>
              </a:rPr>
              <a:t>và</a:t>
            </a:r>
            <a:r>
              <a:rPr lang="en-US" dirty="0" smtClean="0">
                <a:latin typeface="Arial"/>
                <a:cs typeface="Arial"/>
              </a:rPr>
              <a:t> </a:t>
            </a:r>
            <a:r>
              <a:rPr lang="en-US" b="1" dirty="0" smtClean="0">
                <a:latin typeface="Arial"/>
                <a:cs typeface="Arial"/>
              </a:rPr>
              <a:t>Hard disk</a:t>
            </a:r>
            <a:endParaRPr lang="en-US" b="1" dirty="0">
              <a:latin typeface="Arial"/>
              <a:cs typeface="Arial"/>
            </a:endParaRPr>
          </a:p>
          <a:p>
            <a:r>
              <a:rPr lang="en-US" dirty="0" err="1" smtClean="0">
                <a:latin typeface="Arial"/>
                <a:cs typeface="Arial"/>
              </a:rPr>
              <a:t>Xây</a:t>
            </a:r>
            <a:r>
              <a:rPr lang="en-US" dirty="0" smtClean="0">
                <a:latin typeface="Arial"/>
                <a:cs typeface="Arial"/>
              </a:rPr>
              <a:t> </a:t>
            </a:r>
            <a:r>
              <a:rPr lang="en-US" dirty="0" err="1" smtClean="0">
                <a:latin typeface="Arial"/>
                <a:cs typeface="Arial"/>
              </a:rPr>
              <a:t>dựng</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phân</a:t>
            </a:r>
            <a:r>
              <a:rPr lang="en-US" dirty="0" smtClean="0">
                <a:latin typeface="Arial"/>
                <a:cs typeface="Arial"/>
              </a:rPr>
              <a:t> </a:t>
            </a:r>
            <a:r>
              <a:rPr lang="en-US" dirty="0" err="1" smtClean="0">
                <a:latin typeface="Arial"/>
                <a:cs typeface="Arial"/>
              </a:rPr>
              <a:t>cấp</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công</a:t>
            </a:r>
            <a:r>
              <a:rPr lang="en-US" dirty="0" smtClean="0">
                <a:latin typeface="Arial"/>
                <a:cs typeface="Arial"/>
              </a:rPr>
              <a:t> </a:t>
            </a:r>
            <a:r>
              <a:rPr lang="en-US" dirty="0" err="1" smtClean="0">
                <a:latin typeface="Arial"/>
                <a:cs typeface="Arial"/>
              </a:rPr>
              <a:t>nghệ</a:t>
            </a:r>
            <a:r>
              <a:rPr lang="en-US" dirty="0" smtClean="0">
                <a:latin typeface="Arial"/>
                <a:cs typeface="Arial"/>
              </a:rPr>
              <a:t> </a:t>
            </a:r>
            <a:r>
              <a:rPr lang="en-US" dirty="0" err="1" smtClean="0">
                <a:latin typeface="Arial"/>
                <a:cs typeface="Arial"/>
              </a:rPr>
              <a:t>khác</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tận</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ưu</a:t>
            </a:r>
            <a:r>
              <a:rPr lang="en-US" dirty="0" smtClean="0">
                <a:latin typeface="Arial"/>
                <a:cs typeface="Arial"/>
              </a:rPr>
              <a:t> </a:t>
            </a:r>
            <a:r>
              <a:rPr lang="en-US" dirty="0" err="1" smtClean="0">
                <a:latin typeface="Arial"/>
                <a:cs typeface="Arial"/>
              </a:rPr>
              <a:t>điểm</a:t>
            </a:r>
            <a:r>
              <a:rPr lang="en-US" dirty="0" smtClean="0">
                <a:latin typeface="Arial"/>
                <a:cs typeface="Arial"/>
              </a:rPr>
              <a:t> </a:t>
            </a:r>
            <a:r>
              <a:rPr lang="en-US" dirty="0" err="1" smtClean="0">
                <a:latin typeface="Arial"/>
                <a:cs typeface="Arial"/>
              </a:rPr>
              <a:t>của</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sẵn</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4092141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772401" cy="1143000"/>
          </a:xfrm>
        </p:spPr>
        <p:txBody>
          <a:bodyPr>
            <a:normAutofit fontScale="90000"/>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ánh</a:t>
            </a:r>
            <a:r>
              <a:rPr lang="en-US" b="1" dirty="0" smtClean="0">
                <a:latin typeface="Arial"/>
                <a:cs typeface="Arial"/>
              </a:rPr>
              <a:t> </a:t>
            </a:r>
            <a:r>
              <a:rPr lang="en-US" b="1" dirty="0" err="1" smtClean="0">
                <a:latin typeface="Arial"/>
                <a:cs typeface="Arial"/>
              </a:rPr>
              <a:t>xạ</a:t>
            </a:r>
            <a:r>
              <a:rPr lang="en-US" b="1" dirty="0" smtClean="0">
                <a:latin typeface="Arial"/>
                <a:cs typeface="Arial"/>
              </a:rPr>
              <a:t> </a:t>
            </a:r>
            <a:r>
              <a:rPr lang="en-US" b="1" dirty="0" err="1" smtClean="0">
                <a:latin typeface="Arial"/>
                <a:cs typeface="Arial"/>
              </a:rPr>
              <a:t>trực</a:t>
            </a:r>
            <a:r>
              <a:rPr lang="en-US" b="1" dirty="0" smtClean="0">
                <a:latin typeface="Arial"/>
                <a:cs typeface="Arial"/>
              </a:rPr>
              <a:t> </a:t>
            </a:r>
            <a:r>
              <a:rPr lang="en-US" b="1" dirty="0" err="1" smtClean="0">
                <a:latin typeface="Arial"/>
                <a:cs typeface="Arial"/>
              </a:rPr>
              <a:t>tiếp</a:t>
            </a:r>
            <a:endParaRPr lang="en-US" dirty="0">
              <a:latin typeface="Arial"/>
              <a:cs typeface="Aria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273" y="2362200"/>
            <a:ext cx="3861299" cy="415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2332485"/>
            <a:ext cx="4572000" cy="2554545"/>
          </a:xfrm>
          <a:prstGeom prst="rect">
            <a:avLst/>
          </a:prstGeom>
        </p:spPr>
        <p:txBody>
          <a:bodyPr>
            <a:spAutoFit/>
          </a:bodyPr>
          <a:lstStyle/>
          <a:p>
            <a:r>
              <a:rPr lang="en-US" sz="1600" dirty="0">
                <a:latin typeface="Arial"/>
                <a:cs typeface="Arial"/>
              </a:rPr>
              <a:t>• </a:t>
            </a:r>
            <a:r>
              <a:rPr lang="en-US" sz="1600" dirty="0" err="1" smtClean="0">
                <a:latin typeface="Arial"/>
                <a:cs typeface="Arial"/>
              </a:rPr>
              <a:t>Ưu</a:t>
            </a:r>
            <a:r>
              <a:rPr lang="en-US" sz="1600" dirty="0" smtClean="0">
                <a:latin typeface="Arial"/>
                <a:cs typeface="Arial"/>
              </a:rPr>
              <a:t> </a:t>
            </a:r>
            <a:r>
              <a:rPr lang="en-US" sz="1600" dirty="0" err="1" smtClean="0">
                <a:latin typeface="Arial"/>
                <a:cs typeface="Arial"/>
              </a:rPr>
              <a:t>điểm</a:t>
            </a:r>
            <a:r>
              <a:rPr lang="en-US" sz="1600" dirty="0" smtClean="0">
                <a:latin typeface="Arial"/>
                <a:cs typeface="Arial"/>
              </a:rPr>
              <a:t>: </a:t>
            </a:r>
            <a:r>
              <a:rPr lang="en-US" sz="1600" dirty="0" err="1" smtClean="0">
                <a:latin typeface="Arial"/>
                <a:cs typeface="Arial"/>
              </a:rPr>
              <a:t>dễ</a:t>
            </a:r>
            <a:r>
              <a:rPr lang="en-US" sz="1600" dirty="0" smtClean="0">
                <a:latin typeface="Arial"/>
                <a:cs typeface="Arial"/>
              </a:rPr>
              <a:t> </a:t>
            </a:r>
            <a:r>
              <a:rPr lang="en-US" sz="1600" dirty="0" err="1" smtClean="0">
                <a:latin typeface="Arial"/>
                <a:cs typeface="Arial"/>
              </a:rPr>
              <a:t>dàng</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việc</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endParaRPr lang="en-US" sz="1600" dirty="0">
              <a:latin typeface="Arial"/>
              <a:cs typeface="Arial"/>
            </a:endParaRPr>
          </a:p>
          <a:p>
            <a:pPr lvl="1"/>
            <a:r>
              <a:rPr lang="en-US" sz="1600" dirty="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để</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a:latin typeface="Arial"/>
                <a:cs typeface="Arial"/>
              </a:rPr>
              <a:t> </a:t>
            </a:r>
            <a:r>
              <a:rPr lang="en-US" sz="1600" dirty="0" smtClean="0">
                <a:latin typeface="Arial"/>
                <a:cs typeface="Arial"/>
              </a:rPr>
              <a:t>(modulo addressing</a:t>
            </a:r>
            <a:r>
              <a:rPr lang="en-US" sz="1600" dirty="0">
                <a:latin typeface="Arial"/>
                <a:cs typeface="Arial"/>
              </a:rPr>
              <a:t>)</a:t>
            </a:r>
          </a:p>
          <a:p>
            <a:pPr lvl="1"/>
            <a:r>
              <a:rPr lang="en-US" sz="1600" dirty="0">
                <a:latin typeface="Arial"/>
                <a:cs typeface="Arial"/>
              </a:rPr>
              <a:t>– </a:t>
            </a:r>
            <a:r>
              <a:rPr lang="en-US" sz="1600" dirty="0" smtClean="0">
                <a:latin typeface="Arial"/>
                <a:cs typeface="Arial"/>
              </a:rPr>
              <a:t>So </a:t>
            </a:r>
            <a:r>
              <a:rPr lang="en-US" sz="1600" dirty="0" err="1" smtClean="0">
                <a:latin typeface="Arial"/>
                <a:cs typeface="Arial"/>
              </a:rPr>
              <a:t>sánh</a:t>
            </a:r>
            <a:r>
              <a:rPr lang="en-US" sz="1600" dirty="0" smtClean="0">
                <a:latin typeface="Arial"/>
                <a:cs typeface="Arial"/>
              </a:rPr>
              <a:t> </a:t>
            </a:r>
            <a:r>
              <a:rPr lang="en-US" sz="1600" dirty="0" err="1" smtClean="0">
                <a:latin typeface="Arial"/>
                <a:cs typeface="Arial"/>
              </a:rPr>
              <a:t>với</a:t>
            </a:r>
            <a:r>
              <a:rPr lang="en-US" sz="1600" dirty="0" smtClean="0">
                <a:latin typeface="Arial"/>
                <a:cs typeface="Arial"/>
              </a:rPr>
              <a:t> tag</a:t>
            </a:r>
          </a:p>
          <a:p>
            <a:endParaRPr lang="en-US" sz="1600" dirty="0">
              <a:latin typeface="Arial"/>
              <a:cs typeface="Arial"/>
            </a:endParaRPr>
          </a:p>
          <a:p>
            <a:r>
              <a:rPr lang="en-US" sz="1600" dirty="0">
                <a:latin typeface="Arial"/>
                <a:cs typeface="Arial"/>
              </a:rPr>
              <a:t>• </a:t>
            </a:r>
            <a:r>
              <a:rPr lang="en-US" sz="1600" dirty="0" err="1" smtClean="0">
                <a:latin typeface="Arial"/>
                <a:cs typeface="Arial"/>
              </a:rPr>
              <a:t>Nhược</a:t>
            </a:r>
            <a:r>
              <a:rPr lang="en-US" sz="1600" dirty="0" smtClean="0">
                <a:latin typeface="Arial"/>
                <a:cs typeface="Arial"/>
              </a:rPr>
              <a:t> </a:t>
            </a:r>
            <a:r>
              <a:rPr lang="en-US" sz="1600" dirty="0" err="1" smtClean="0">
                <a:latin typeface="Arial"/>
                <a:cs typeface="Arial"/>
              </a:rPr>
              <a:t>điểm</a:t>
            </a:r>
            <a:r>
              <a:rPr lang="en-US" sz="1600" dirty="0" smtClean="0">
                <a:latin typeface="Arial"/>
                <a:cs typeface="Arial"/>
              </a:rPr>
              <a:t>: </a:t>
            </a:r>
            <a:r>
              <a:rPr lang="en-US" sz="1600" dirty="0" err="1" smtClean="0">
                <a:latin typeface="Arial"/>
                <a:cs typeface="Arial"/>
              </a:rPr>
              <a:t>kém</a:t>
            </a:r>
            <a:r>
              <a:rPr lang="en-US" sz="1600" dirty="0" smtClean="0">
                <a:latin typeface="Arial"/>
                <a:cs typeface="Arial"/>
              </a:rPr>
              <a:t> </a:t>
            </a:r>
            <a:r>
              <a:rPr lang="en-US" sz="1600" dirty="0" err="1" smtClean="0">
                <a:latin typeface="Arial"/>
                <a:cs typeface="Arial"/>
              </a:rPr>
              <a:t>linh</a:t>
            </a:r>
            <a:r>
              <a:rPr lang="en-US" sz="1600" dirty="0" smtClean="0">
                <a:latin typeface="Arial"/>
                <a:cs typeface="Arial"/>
              </a:rPr>
              <a:t> </a:t>
            </a:r>
            <a:r>
              <a:rPr lang="en-US" sz="1600" dirty="0" err="1" smtClean="0">
                <a:latin typeface="Arial"/>
                <a:cs typeface="Arial"/>
              </a:rPr>
              <a:t>hoạt</a:t>
            </a:r>
            <a:r>
              <a:rPr lang="en-US" sz="1600" dirty="0" smtClean="0">
                <a:latin typeface="Arial"/>
                <a:cs typeface="Arial"/>
              </a:rPr>
              <a:t> (1 </a:t>
            </a:r>
            <a:r>
              <a:rPr lang="en-US" sz="1600" dirty="0" err="1" smtClean="0">
                <a:latin typeface="Arial"/>
                <a:cs typeface="Arial"/>
              </a:rPr>
              <a:t>chu</a:t>
            </a:r>
            <a:r>
              <a:rPr lang="en-US" sz="1600" dirty="0" smtClean="0">
                <a:latin typeface="Arial"/>
                <a:cs typeface="Arial"/>
              </a:rPr>
              <a:t> </a:t>
            </a:r>
            <a:r>
              <a:rPr lang="en-US" sz="1600" dirty="0" err="1" smtClean="0">
                <a:latin typeface="Arial"/>
                <a:cs typeface="Arial"/>
              </a:rPr>
              <a:t>kỳ</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1 </a:t>
            </a:r>
            <a:r>
              <a:rPr lang="en-US" sz="1600" dirty="0" err="1" smtClean="0">
                <a:latin typeface="Arial"/>
                <a:cs typeface="Arial"/>
              </a:rPr>
              <a:t>khối</a:t>
            </a:r>
            <a:r>
              <a:rPr lang="en-US" sz="1600" dirty="0" smtClean="0">
                <a:latin typeface="Arial"/>
                <a:cs typeface="Arial"/>
              </a:rPr>
              <a:t> )</a:t>
            </a:r>
            <a:endParaRPr lang="en-US" sz="1600" dirty="0">
              <a:latin typeface="Arial"/>
              <a:cs typeface="Arial"/>
            </a:endParaRPr>
          </a:p>
          <a:p>
            <a:r>
              <a:rPr lang="en-US" sz="1600" dirty="0">
                <a:latin typeface="Arial"/>
                <a:cs typeface="Arial"/>
              </a:rPr>
              <a:t>– </a:t>
            </a:r>
            <a:r>
              <a:rPr lang="en-US" sz="1600" dirty="0" err="1" smtClean="0">
                <a:latin typeface="Arial"/>
                <a:cs typeface="Arial"/>
              </a:rPr>
              <a:t>Nếu</a:t>
            </a:r>
            <a:r>
              <a:rPr lang="en-US" sz="1600" dirty="0" smtClean="0">
                <a:latin typeface="Arial"/>
                <a:cs typeface="Arial"/>
              </a:rPr>
              <a:t> 2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ánh</a:t>
            </a:r>
            <a:r>
              <a:rPr lang="en-US" sz="1600" dirty="0" smtClean="0">
                <a:latin typeface="Arial"/>
                <a:cs typeface="Arial"/>
              </a:rPr>
              <a:t> </a:t>
            </a:r>
            <a:r>
              <a:rPr lang="en-US" sz="1600" dirty="0" err="1" smtClean="0">
                <a:latin typeface="Arial"/>
                <a:cs typeface="Arial"/>
              </a:rPr>
              <a:t>xạ</a:t>
            </a:r>
            <a:r>
              <a:rPr lang="en-US" sz="1600" dirty="0" smtClean="0">
                <a:latin typeface="Arial"/>
                <a:cs typeface="Arial"/>
              </a:rPr>
              <a:t> </a:t>
            </a:r>
            <a:r>
              <a:rPr lang="en-US" sz="1600" dirty="0" err="1" smtClean="0">
                <a:latin typeface="Arial"/>
                <a:cs typeface="Arial"/>
              </a:rPr>
              <a:t>tới</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dòng</a:t>
            </a:r>
            <a:r>
              <a:rPr lang="en-US" sz="1600" dirty="0" smtClean="0">
                <a:latin typeface="Arial"/>
                <a:cs typeface="Arial"/>
              </a:rPr>
              <a:t> </a:t>
            </a:r>
            <a:r>
              <a:rPr lang="en-US" sz="1600" dirty="0" err="1" smtClean="0">
                <a:latin typeface="Arial"/>
                <a:cs typeface="Arial"/>
              </a:rPr>
              <a:t>khi</a:t>
            </a:r>
            <a:r>
              <a:rPr lang="en-US" sz="1600" dirty="0" smtClean="0">
                <a:latin typeface="Arial"/>
                <a:cs typeface="Arial"/>
              </a:rPr>
              <a:t> </a:t>
            </a:r>
            <a:r>
              <a:rPr lang="en-US" sz="1600" dirty="0" err="1" smtClean="0">
                <a:latin typeface="Arial"/>
                <a:cs typeface="Arial"/>
              </a:rPr>
              <a:t>đó</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trữ</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endParaRPr lang="en-US" sz="1600" dirty="0" smtClean="0">
              <a:latin typeface="Arial"/>
              <a:cs typeface="Arial"/>
            </a:endParaRPr>
          </a:p>
          <a:p>
            <a:r>
              <a:rPr lang="en-US" sz="1600" dirty="0" smtClean="0">
                <a:latin typeface="Arial"/>
                <a:cs typeface="Arial"/>
              </a:rPr>
              <a:t>– </a:t>
            </a:r>
            <a:r>
              <a:rPr lang="en-US" sz="1600" b="1" dirty="0" err="1" smtClean="0">
                <a:latin typeface="Arial"/>
                <a:cs typeface="Arial"/>
              </a:rPr>
              <a:t>Xảy</a:t>
            </a:r>
            <a:r>
              <a:rPr lang="en-US" sz="1600" b="1" dirty="0" smtClean="0">
                <a:latin typeface="Arial"/>
                <a:cs typeface="Arial"/>
              </a:rPr>
              <a:t> </a:t>
            </a:r>
            <a:r>
              <a:rPr lang="en-US" sz="1600" b="1" dirty="0" err="1" smtClean="0">
                <a:latin typeface="Arial"/>
                <a:cs typeface="Arial"/>
              </a:rPr>
              <a:t>ra</a:t>
            </a:r>
            <a:r>
              <a:rPr lang="en-US" sz="1600" b="1" dirty="0" smtClean="0">
                <a:latin typeface="Arial"/>
                <a:cs typeface="Arial"/>
              </a:rPr>
              <a:t> </a:t>
            </a:r>
            <a:r>
              <a:rPr lang="en-US" sz="1600" b="1" dirty="0" err="1" smtClean="0">
                <a:latin typeface="Arial"/>
                <a:cs typeface="Arial"/>
              </a:rPr>
              <a:t>xung</a:t>
            </a:r>
            <a:r>
              <a:rPr lang="en-US" sz="1600" b="1" dirty="0" smtClean="0">
                <a:latin typeface="Arial"/>
                <a:cs typeface="Arial"/>
              </a:rPr>
              <a:t> </a:t>
            </a:r>
            <a:r>
              <a:rPr lang="en-US" sz="1600" b="1" dirty="0" err="1" smtClean="0">
                <a:latin typeface="Arial"/>
                <a:cs typeface="Arial"/>
              </a:rPr>
              <a:t>đột</a:t>
            </a:r>
            <a:endParaRPr lang="en-US" sz="1600" dirty="0">
              <a:latin typeface="Arial"/>
              <a:cs typeface="Arial"/>
            </a:endParaRPr>
          </a:p>
        </p:txBody>
      </p:sp>
      <p:sp>
        <p:nvSpPr>
          <p:cNvPr id="4" name="Rectangle 3"/>
          <p:cNvSpPr/>
          <p:nvPr/>
        </p:nvSpPr>
        <p:spPr>
          <a:xfrm>
            <a:off x="529683" y="4739180"/>
            <a:ext cx="4351590" cy="1077218"/>
          </a:xfrm>
          <a:prstGeom prst="rect">
            <a:avLst/>
          </a:prstGeom>
        </p:spPr>
        <p:txBody>
          <a:bodyPr wrap="square">
            <a:spAutoFit/>
          </a:bodyPr>
          <a:lstStyle/>
          <a:p>
            <a:r>
              <a:rPr lang="en-US" sz="1600" dirty="0" err="1" smtClean="0">
                <a:latin typeface="Arial"/>
                <a:cs typeface="Arial"/>
              </a:rPr>
              <a:t>Nếu</a:t>
            </a:r>
            <a:r>
              <a:rPr lang="en-US" sz="1600" dirty="0" smtClean="0">
                <a:latin typeface="Arial"/>
                <a:cs typeface="Arial"/>
              </a:rPr>
              <a:t> 2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bộ</a:t>
            </a:r>
            <a:r>
              <a:rPr lang="en-US" sz="1600" dirty="0" smtClean="0">
                <a:latin typeface="Arial"/>
                <a:cs typeface="Arial"/>
              </a:rPr>
              <a:t> </a:t>
            </a:r>
            <a:r>
              <a:rPr lang="en-US" sz="1600" dirty="0" err="1" smtClean="0">
                <a:latin typeface="Arial"/>
                <a:cs typeface="Arial"/>
              </a:rPr>
              <a:t>nhớ</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modulo, </a:t>
            </a:r>
            <a:r>
              <a:rPr lang="en-US" sz="1600" dirty="0" err="1" smtClean="0">
                <a:latin typeface="Arial"/>
                <a:cs typeface="Arial"/>
              </a:rPr>
              <a:t>cả</a:t>
            </a:r>
            <a:r>
              <a:rPr lang="en-US" sz="1600" dirty="0" smtClean="0">
                <a:latin typeface="Arial"/>
                <a:cs typeface="Arial"/>
              </a:rPr>
              <a:t> 2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được</a:t>
            </a:r>
            <a:r>
              <a:rPr lang="en-US" sz="1600" dirty="0" smtClean="0">
                <a:latin typeface="Arial"/>
                <a:cs typeface="Arial"/>
              </a:rPr>
              <a:t> </a:t>
            </a:r>
            <a:r>
              <a:rPr lang="en-US" sz="1600" dirty="0" err="1" smtClean="0">
                <a:latin typeface="Arial"/>
                <a:cs typeface="Arial"/>
              </a:rPr>
              <a:t>lưu</a:t>
            </a:r>
            <a:r>
              <a:rPr lang="en-US" sz="1600" dirty="0" smtClean="0">
                <a:latin typeface="Arial"/>
                <a:cs typeface="Arial"/>
              </a:rPr>
              <a:t> </a:t>
            </a:r>
            <a:r>
              <a:rPr lang="en-US" sz="1600" dirty="0" err="1" smtClean="0">
                <a:latin typeface="Arial"/>
                <a:cs typeface="Arial"/>
              </a:rPr>
              <a:t>trữ</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nhau</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 </a:t>
            </a:r>
            <a:r>
              <a:rPr lang="en-US" sz="1600" dirty="0" err="1" smtClean="0">
                <a:latin typeface="Arial"/>
                <a:cs typeface="Arial"/>
              </a:rPr>
              <a:t>kể</a:t>
            </a:r>
            <a:r>
              <a:rPr lang="en-US" sz="1600" dirty="0" smtClean="0">
                <a:latin typeface="Arial"/>
                <a:cs typeface="Arial"/>
              </a:rPr>
              <a:t> </a:t>
            </a:r>
            <a:r>
              <a:rPr lang="en-US" sz="1600" dirty="0" err="1" smtClean="0">
                <a:latin typeface="Arial"/>
                <a:cs typeface="Arial"/>
              </a:rPr>
              <a:t>cả</a:t>
            </a:r>
            <a:r>
              <a:rPr lang="en-US" sz="1600" dirty="0" smtClean="0">
                <a:latin typeface="Arial"/>
                <a:cs typeface="Arial"/>
              </a:rPr>
              <a:t> </a:t>
            </a:r>
            <a:r>
              <a:rPr lang="en-US" sz="1600" dirty="0" err="1" smtClean="0">
                <a:latin typeface="Arial"/>
                <a:cs typeface="Arial"/>
              </a:rPr>
              <a:t>khi</a:t>
            </a:r>
            <a:r>
              <a:rPr lang="en-US" sz="1600" dirty="0" smtClean="0">
                <a:latin typeface="Arial"/>
                <a:cs typeface="Arial"/>
              </a:rPr>
              <a:t> cache </a:t>
            </a:r>
            <a:r>
              <a:rPr lang="en-US" sz="1600" dirty="0" err="1" smtClean="0">
                <a:latin typeface="Arial"/>
                <a:cs typeface="Arial"/>
              </a:rPr>
              <a:t>còn</a:t>
            </a:r>
            <a:r>
              <a:rPr lang="en-US" sz="1600" dirty="0" smtClean="0">
                <a:latin typeface="Arial"/>
                <a:cs typeface="Arial"/>
              </a:rPr>
              <a:t> </a:t>
            </a:r>
            <a:r>
              <a:rPr lang="en-US" sz="1600" dirty="0" err="1" smtClean="0">
                <a:latin typeface="Arial"/>
                <a:cs typeface="Arial"/>
              </a:rPr>
              <a:t>trống</a:t>
            </a:r>
            <a:r>
              <a:rPr lang="en-US" sz="1600" dirty="0" smtClean="0">
                <a:latin typeface="Arial"/>
                <a:cs typeface="Arial"/>
              </a:rPr>
              <a:t>. (Inflexible → Conflicts</a:t>
            </a:r>
            <a:r>
              <a:rPr lang="en-US" sz="1600" dirty="0">
                <a:latin typeface="Arial"/>
                <a:cs typeface="Arial"/>
              </a:rPr>
              <a:t>)</a:t>
            </a:r>
          </a:p>
        </p:txBody>
      </p:sp>
    </p:spTree>
    <p:extLst>
      <p:ext uri="{BB962C8B-B14F-4D97-AF65-F5344CB8AC3E}">
        <p14:creationId xmlns:p14="http://schemas.microsoft.com/office/powerpoint/2010/main" val="24408422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0936" name="Line 8"/>
          <p:cNvSpPr>
            <a:spLocks noChangeShapeType="1"/>
          </p:cNvSpPr>
          <p:nvPr/>
        </p:nvSpPr>
        <p:spPr bwMode="auto">
          <a:xfrm>
            <a:off x="4267200" y="144780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4267200" y="114300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4267200" y="175260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4267200" y="83820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42672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52578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4267200" y="510540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4267200" y="541020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4267200" y="4800600"/>
            <a:ext cx="990600" cy="0"/>
          </a:xfrm>
          <a:prstGeom prst="line">
            <a:avLst/>
          </a:prstGeom>
          <a:noFill/>
          <a:ln w="12700">
            <a:solidFill>
              <a:schemeClr val="tx1"/>
            </a:solidFill>
            <a:round/>
            <a:headEnd/>
            <a:tailEnd/>
          </a:ln>
          <a:effectLst/>
        </p:spPr>
        <p:txBody>
          <a:bodyPr wrap="none" anchor="ctr"/>
          <a:lstStyle/>
          <a:p>
            <a:endParaRPr lang="en-US"/>
          </a:p>
        </p:txBody>
      </p:sp>
      <p:sp>
        <p:nvSpPr>
          <p:cNvPr id="1660945" name="Line 17"/>
          <p:cNvSpPr>
            <a:spLocks noChangeShapeType="1"/>
          </p:cNvSpPr>
          <p:nvPr/>
        </p:nvSpPr>
        <p:spPr bwMode="auto">
          <a:xfrm flipH="1" flipV="1">
            <a:off x="4267200" y="571500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5257800" y="4495800"/>
            <a:ext cx="0" cy="1219200"/>
          </a:xfrm>
          <a:prstGeom prst="line">
            <a:avLst/>
          </a:prstGeom>
          <a:noFill/>
          <a:ln w="12700">
            <a:solidFill>
              <a:schemeClr val="tx1"/>
            </a:solidFill>
            <a:round/>
            <a:headEnd/>
            <a:tailEnd/>
          </a:ln>
          <a:effectLst/>
        </p:spPr>
        <p:txBody>
          <a:bodyPr wrap="none" anchor="ctr"/>
          <a:lstStyle/>
          <a:p>
            <a:endParaRPr lang="en-US"/>
          </a:p>
        </p:txBody>
      </p:sp>
      <p:sp>
        <p:nvSpPr>
          <p:cNvPr id="1660947" name="Text Box 19"/>
          <p:cNvSpPr txBox="1">
            <a:spLocks noChangeArrowheads="1"/>
          </p:cNvSpPr>
          <p:nvPr/>
        </p:nvSpPr>
        <p:spPr bwMode="auto">
          <a:xfrm>
            <a:off x="669925" y="2017713"/>
            <a:ext cx="312906" cy="369332"/>
          </a:xfrm>
          <a:prstGeom prst="rect">
            <a:avLst/>
          </a:prstGeom>
          <a:noFill/>
          <a:ln w="12700">
            <a:noFill/>
            <a:miter lim="800000"/>
            <a:headEnd/>
            <a:tailEnd/>
          </a:ln>
          <a:effectLst/>
        </p:spPr>
        <p:txBody>
          <a:bodyPr wrap="none">
            <a:spAutoFit/>
          </a:bodyPr>
          <a:lstStyle/>
          <a:p>
            <a:r>
              <a:rPr lang="en-US" smtClean="0"/>
              <a:t>0</a:t>
            </a:r>
            <a:endParaRPr lang="en-US"/>
          </a:p>
        </p:txBody>
      </p:sp>
      <p:sp>
        <p:nvSpPr>
          <p:cNvPr id="1660948" name="Text Box 20"/>
          <p:cNvSpPr txBox="1">
            <a:spLocks noChangeArrowheads="1"/>
          </p:cNvSpPr>
          <p:nvPr/>
        </p:nvSpPr>
        <p:spPr bwMode="auto">
          <a:xfrm>
            <a:off x="685800" y="2362200"/>
            <a:ext cx="312906" cy="369332"/>
          </a:xfrm>
          <a:prstGeom prst="rect">
            <a:avLst/>
          </a:prstGeom>
          <a:noFill/>
          <a:ln w="12700">
            <a:noFill/>
            <a:miter lim="800000"/>
            <a:headEnd/>
            <a:tailEnd/>
          </a:ln>
          <a:effectLst/>
        </p:spPr>
        <p:txBody>
          <a:bodyPr wrap="none">
            <a:spAutoFit/>
          </a:bodyPr>
          <a:lstStyle/>
          <a:p>
            <a:r>
              <a:rPr lang="en-US" smtClean="0"/>
              <a:t>1</a:t>
            </a:r>
            <a:endParaRPr lang="en-US"/>
          </a:p>
        </p:txBody>
      </p:sp>
      <p:sp>
        <p:nvSpPr>
          <p:cNvPr id="1660951" name="Text Box 23"/>
          <p:cNvSpPr txBox="1">
            <a:spLocks noChangeArrowheads="1"/>
          </p:cNvSpPr>
          <p:nvPr/>
        </p:nvSpPr>
        <p:spPr bwMode="auto">
          <a:xfrm>
            <a:off x="457200" y="914400"/>
            <a:ext cx="2476960" cy="646331"/>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đệm</a:t>
            </a:r>
            <a:r>
              <a:rPr lang="en-US" b="1" smtClean="0">
                <a:solidFill>
                  <a:schemeClr val="tx1"/>
                </a:solidFill>
              </a:rPr>
              <a:t>: 2 </a:t>
            </a:r>
            <a:r>
              <a:rPr lang="en-US" b="1" err="1" smtClean="0">
                <a:solidFill>
                  <a:schemeClr val="tx1"/>
                </a:solidFill>
              </a:rPr>
              <a:t>khối</a:t>
            </a:r>
            <a:r>
              <a:rPr lang="en-US" b="1" smtClean="0">
                <a:solidFill>
                  <a:schemeClr val="tx1"/>
                </a:solidFill>
              </a:rPr>
              <a:t> nhớ, </a:t>
            </a:r>
          </a:p>
          <a:p>
            <a:r>
              <a:rPr lang="en-US" b="1" smtClean="0">
                <a:solidFill>
                  <a:schemeClr val="tx1"/>
                </a:solidFill>
              </a:rPr>
              <a:t>mỗi khối có 2 từ</a:t>
            </a:r>
            <a:endParaRPr lang="en-US" b="1" dirty="0">
              <a:solidFill>
                <a:schemeClr val="tx1"/>
              </a:solidFill>
            </a:endParaRPr>
          </a:p>
        </p:txBody>
      </p:sp>
      <p:sp>
        <p:nvSpPr>
          <p:cNvPr id="1660953" name="Text Box 25"/>
          <p:cNvSpPr txBox="1">
            <a:spLocks noChangeArrowheads="1"/>
          </p:cNvSpPr>
          <p:nvPr/>
        </p:nvSpPr>
        <p:spPr bwMode="auto">
          <a:xfrm>
            <a:off x="5715000" y="609600"/>
            <a:ext cx="2451312" cy="369332"/>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nhớ</a:t>
            </a:r>
            <a:r>
              <a:rPr lang="en-US" b="1" dirty="0" smtClean="0">
                <a:solidFill>
                  <a:schemeClr val="tx1"/>
                </a:solidFill>
              </a:rPr>
              <a:t> </a:t>
            </a:r>
            <a:r>
              <a:rPr lang="en-US" b="1" dirty="0" err="1" smtClean="0">
                <a:solidFill>
                  <a:schemeClr val="tx1"/>
                </a:solidFill>
              </a:rPr>
              <a:t>chính</a:t>
            </a:r>
            <a:r>
              <a:rPr lang="en-US" b="1" dirty="0" smtClean="0">
                <a:solidFill>
                  <a:schemeClr val="tx1"/>
                </a:solidFill>
              </a:rPr>
              <a:t>: </a:t>
            </a:r>
            <a:r>
              <a:rPr lang="en-US" b="1" smtClean="0">
                <a:solidFill>
                  <a:schemeClr val="tx1"/>
                </a:solidFill>
              </a:rPr>
              <a:t>16 từ</a:t>
            </a:r>
            <a:endParaRPr lang="en-US" b="1" dirty="0">
              <a:solidFill>
                <a:schemeClr val="tx1"/>
              </a:solidFill>
            </a:endParaRPr>
          </a:p>
        </p:txBody>
      </p:sp>
      <p:sp>
        <p:nvSpPr>
          <p:cNvPr id="1660954" name="Text Box 26"/>
          <p:cNvSpPr txBox="1">
            <a:spLocks noChangeArrowheads="1"/>
          </p:cNvSpPr>
          <p:nvPr/>
        </p:nvSpPr>
        <p:spPr bwMode="auto">
          <a:xfrm>
            <a:off x="6172200" y="2895600"/>
            <a:ext cx="2743200" cy="1015663"/>
          </a:xfrm>
          <a:prstGeom prst="rect">
            <a:avLst/>
          </a:prstGeom>
          <a:noFill/>
          <a:ln w="12700">
            <a:noFill/>
            <a:miter lim="800000"/>
            <a:headEnd/>
            <a:tailEnd/>
          </a:ln>
          <a:effectLst/>
        </p:spPr>
        <p:txBody>
          <a:bodyPr>
            <a:spAutoFit/>
          </a:bodyPr>
          <a:lstStyle/>
          <a:p>
            <a:r>
              <a:rPr lang="en-US" sz="2000" dirty="0">
                <a:solidFill>
                  <a:schemeClr val="tx1"/>
                </a:solidFill>
              </a:rPr>
              <a:t>Q2: </a:t>
            </a:r>
            <a:r>
              <a:rPr lang="en-US" sz="2000" dirty="0" err="1" smtClean="0">
                <a:solidFill>
                  <a:schemeClr val="tx1"/>
                </a:solidFill>
              </a:rPr>
              <a:t>Vị</a:t>
            </a:r>
            <a:r>
              <a:rPr lang="en-US" sz="2000" dirty="0" smtClean="0">
                <a:solidFill>
                  <a:schemeClr val="tx1"/>
                </a:solidFill>
              </a:rPr>
              <a:t> </a:t>
            </a:r>
            <a:r>
              <a:rPr lang="en-US" sz="2000" dirty="0" err="1" smtClean="0">
                <a:solidFill>
                  <a:schemeClr val="tx1"/>
                </a:solidFill>
              </a:rPr>
              <a:t>trí</a:t>
            </a:r>
            <a:r>
              <a:rPr lang="en-US" sz="2000" dirty="0" smtClean="0">
                <a:solidFill>
                  <a:schemeClr val="tx1"/>
                </a:solidFill>
              </a:rPr>
              <a:t> </a:t>
            </a:r>
            <a:r>
              <a:rPr lang="en-US" sz="2000" dirty="0" err="1" smtClean="0">
                <a:solidFill>
                  <a:schemeClr val="tx1"/>
                </a:solidFill>
              </a:rPr>
              <a:t>các</a:t>
            </a:r>
            <a:r>
              <a:rPr lang="en-US" sz="2000" dirty="0" smtClean="0">
                <a:solidFill>
                  <a:schemeClr val="tx1"/>
                </a:solidFill>
              </a:rPr>
              <a:t> </a:t>
            </a:r>
            <a:r>
              <a:rPr lang="en-US" sz="2000" dirty="0" err="1" smtClean="0">
                <a:solidFill>
                  <a:schemeClr val="tx1"/>
                </a:solidFill>
              </a:rPr>
              <a:t>từ</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a:t>
            </a:r>
            <a:endParaRPr lang="en-US" sz="2000" dirty="0">
              <a:solidFill>
                <a:schemeClr val="tx1"/>
              </a:solidFill>
            </a:endParaRPr>
          </a:p>
          <a:p>
            <a:endParaRPr lang="en-US" sz="2000" smtClean="0"/>
          </a:p>
        </p:txBody>
      </p:sp>
      <p:sp>
        <p:nvSpPr>
          <p:cNvPr id="1660955" name="Line 27"/>
          <p:cNvSpPr>
            <a:spLocks noChangeShapeType="1"/>
          </p:cNvSpPr>
          <p:nvPr/>
        </p:nvSpPr>
        <p:spPr bwMode="auto">
          <a:xfrm>
            <a:off x="4267200" y="205740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4267200" y="236220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4267200" y="266700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4267200" y="297180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4267200" y="327660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4267200" y="358140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4267200" y="449580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4267200" y="388620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4267200" y="41910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1143000" y="2057400"/>
            <a:ext cx="1066800" cy="609600"/>
            <a:chOff x="1344" y="1056"/>
            <a:chExt cx="624" cy="384"/>
          </a:xfrm>
        </p:grpSpPr>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056"/>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1600200" y="1600200"/>
            <a:ext cx="577850" cy="366713"/>
          </a:xfrm>
          <a:prstGeom prst="rect">
            <a:avLst/>
          </a:prstGeom>
          <a:noFill/>
          <a:ln w="12700">
            <a:noFill/>
            <a:miter lim="800000"/>
            <a:headEnd/>
            <a:tailEnd/>
          </a:ln>
          <a:effectLst/>
        </p:spPr>
        <p:txBody>
          <a:bodyPr wrap="none">
            <a:spAutoFit/>
          </a:bodyPr>
          <a:lstStyle/>
          <a:p>
            <a:r>
              <a:rPr lang="en-US">
                <a:solidFill>
                  <a:schemeClr val="accent2"/>
                </a:solidFill>
              </a:rPr>
              <a:t>Tag</a:t>
            </a:r>
          </a:p>
        </p:txBody>
      </p:sp>
      <p:sp>
        <p:nvSpPr>
          <p:cNvPr id="1660970" name="Text Box 42"/>
          <p:cNvSpPr txBox="1">
            <a:spLocks noChangeArrowheads="1"/>
          </p:cNvSpPr>
          <p:nvPr/>
        </p:nvSpPr>
        <p:spPr bwMode="auto">
          <a:xfrm>
            <a:off x="2362200" y="1600200"/>
            <a:ext cx="666750" cy="366713"/>
          </a:xfrm>
          <a:prstGeom prst="rect">
            <a:avLst/>
          </a:prstGeom>
          <a:noFill/>
          <a:ln w="12700">
            <a:noFill/>
            <a:miter lim="800000"/>
            <a:headEnd/>
            <a:tailEnd/>
          </a:ln>
          <a:effectLst/>
        </p:spPr>
        <p:txBody>
          <a:bodyPr wrap="none">
            <a:spAutoFit/>
          </a:bodyPr>
          <a:lstStyle/>
          <a:p>
            <a:r>
              <a:rPr lang="en-US">
                <a:solidFill>
                  <a:schemeClr val="tx1"/>
                </a:solidFill>
              </a:rPr>
              <a:t>Data</a:t>
            </a:r>
          </a:p>
        </p:txBody>
      </p:sp>
      <p:sp>
        <p:nvSpPr>
          <p:cNvPr id="1660971" name="Rectangle 43" descr="5%"/>
          <p:cNvSpPr>
            <a:spLocks noChangeArrowheads="1"/>
          </p:cNvSpPr>
          <p:nvPr/>
        </p:nvSpPr>
        <p:spPr bwMode="auto">
          <a:xfrm>
            <a:off x="4267200" y="8382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2" name="Rectangle 44" descr="5%"/>
          <p:cNvSpPr>
            <a:spLocks noChangeArrowheads="1"/>
          </p:cNvSpPr>
          <p:nvPr/>
        </p:nvSpPr>
        <p:spPr bwMode="auto">
          <a:xfrm>
            <a:off x="2209800" y="20574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3" name="Rectangle 45" descr="5%"/>
          <p:cNvSpPr>
            <a:spLocks noChangeArrowheads="1"/>
          </p:cNvSpPr>
          <p:nvPr/>
        </p:nvSpPr>
        <p:spPr bwMode="auto">
          <a:xfrm>
            <a:off x="4267200" y="20574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4" name="Rectangle 46" descr="5%"/>
          <p:cNvSpPr>
            <a:spLocks noChangeArrowheads="1"/>
          </p:cNvSpPr>
          <p:nvPr/>
        </p:nvSpPr>
        <p:spPr bwMode="auto">
          <a:xfrm>
            <a:off x="4267200" y="32766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5" name="Rectangle 47" descr="5%"/>
          <p:cNvSpPr>
            <a:spLocks noChangeArrowheads="1"/>
          </p:cNvSpPr>
          <p:nvPr/>
        </p:nvSpPr>
        <p:spPr bwMode="auto">
          <a:xfrm>
            <a:off x="4267200" y="44958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6" name="Rectangle 48" descr="5%"/>
          <p:cNvSpPr>
            <a:spLocks noChangeArrowheads="1"/>
          </p:cNvSpPr>
          <p:nvPr/>
        </p:nvSpPr>
        <p:spPr bwMode="auto">
          <a:xfrm>
            <a:off x="4267200" y="54102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7" name="Rectangle 49" descr="5%"/>
          <p:cNvSpPr>
            <a:spLocks noChangeArrowheads="1"/>
          </p:cNvSpPr>
          <p:nvPr/>
        </p:nvSpPr>
        <p:spPr bwMode="auto">
          <a:xfrm>
            <a:off x="4267200" y="41910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8" name="Rectangle 50" descr="5%"/>
          <p:cNvSpPr>
            <a:spLocks noChangeArrowheads="1"/>
          </p:cNvSpPr>
          <p:nvPr/>
        </p:nvSpPr>
        <p:spPr bwMode="auto">
          <a:xfrm>
            <a:off x="4267200" y="29718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79" name="Rectangle 51" descr="5%"/>
          <p:cNvSpPr>
            <a:spLocks noChangeArrowheads="1"/>
          </p:cNvSpPr>
          <p:nvPr/>
        </p:nvSpPr>
        <p:spPr bwMode="auto">
          <a:xfrm>
            <a:off x="4267200" y="17526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1" name="Rectangle 53" descr="5%"/>
          <p:cNvSpPr>
            <a:spLocks noChangeArrowheads="1"/>
          </p:cNvSpPr>
          <p:nvPr/>
        </p:nvSpPr>
        <p:spPr bwMode="auto">
          <a:xfrm>
            <a:off x="4267200" y="11430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2209800" y="23622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4267200" y="23622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4267200" y="35814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4267200" y="48006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4267200" y="51054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7" name="Rectangle 59" descr="5%"/>
          <p:cNvSpPr>
            <a:spLocks noChangeArrowheads="1"/>
          </p:cNvSpPr>
          <p:nvPr/>
        </p:nvSpPr>
        <p:spPr bwMode="auto">
          <a:xfrm>
            <a:off x="4267200" y="38862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8" name="Rectangle 60" descr="5%"/>
          <p:cNvSpPr>
            <a:spLocks noChangeArrowheads="1"/>
          </p:cNvSpPr>
          <p:nvPr/>
        </p:nvSpPr>
        <p:spPr bwMode="auto">
          <a:xfrm>
            <a:off x="4267200" y="26670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89" name="Rectangle 61" descr="5%"/>
          <p:cNvSpPr>
            <a:spLocks noChangeArrowheads="1"/>
          </p:cNvSpPr>
          <p:nvPr/>
        </p:nvSpPr>
        <p:spPr bwMode="auto">
          <a:xfrm>
            <a:off x="4267200" y="1447800"/>
            <a:ext cx="990600" cy="304800"/>
          </a:xfrm>
          <a:prstGeom prst="rect">
            <a:avLst/>
          </a:prstGeom>
          <a:noFill/>
          <a:ln w="12700">
            <a:solidFill>
              <a:schemeClr val="tx1"/>
            </a:solidFill>
            <a:miter lim="800000"/>
            <a:headEnd/>
            <a:tailEnd/>
          </a:ln>
          <a:effectLst/>
        </p:spPr>
        <p:txBody>
          <a:bodyPr wrap="none" anchor="ctr"/>
          <a:lstStyle/>
          <a:p>
            <a:endParaRPr lang="en-US"/>
          </a:p>
        </p:txBody>
      </p:sp>
      <p:sp>
        <p:nvSpPr>
          <p:cNvPr id="1660991" name="Text Box 63"/>
          <p:cNvSpPr txBox="1">
            <a:spLocks noChangeArrowheads="1"/>
          </p:cNvSpPr>
          <p:nvPr/>
        </p:nvSpPr>
        <p:spPr bwMode="auto">
          <a:xfrm>
            <a:off x="381000" y="3581400"/>
            <a:ext cx="2819400" cy="1015663"/>
          </a:xfrm>
          <a:prstGeom prst="rect">
            <a:avLst/>
          </a:prstGeom>
          <a:noFill/>
          <a:ln w="12700">
            <a:noFill/>
            <a:miter lim="800000"/>
            <a:headEnd/>
            <a:tailEnd/>
          </a:ln>
          <a:effectLst/>
        </p:spPr>
        <p:txBody>
          <a:bodyPr>
            <a:spAutoFit/>
          </a:bodyPr>
          <a:lstStyle/>
          <a:p>
            <a:r>
              <a:rPr lang="en-US" sz="2000" dirty="0">
                <a:solidFill>
                  <a:schemeClr val="tx1"/>
                </a:solidFill>
              </a:rPr>
              <a:t>Q1: </a:t>
            </a:r>
            <a:r>
              <a:rPr lang="en-US" sz="2000" dirty="0" err="1" smtClean="0">
                <a:solidFill>
                  <a:schemeClr val="tx1"/>
                </a:solidFill>
              </a:rPr>
              <a:t>Có</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không</a:t>
            </a:r>
            <a:r>
              <a:rPr lang="en-US" sz="2000" dirty="0" smtClean="0">
                <a:solidFill>
                  <a:schemeClr val="tx1"/>
                </a:solidFill>
              </a:rPr>
              <a:t>?</a:t>
            </a:r>
            <a:endParaRPr lang="en-US" sz="2000" dirty="0">
              <a:solidFill>
                <a:schemeClr val="tx1"/>
              </a:solidFill>
            </a:endParaRPr>
          </a:p>
          <a:p>
            <a:endParaRPr lang="en-US" sz="2000" dirty="0"/>
          </a:p>
        </p:txBody>
      </p:sp>
      <p:grpSp>
        <p:nvGrpSpPr>
          <p:cNvPr id="4" name="Group 64"/>
          <p:cNvGrpSpPr>
            <a:grpSpLocks/>
          </p:cNvGrpSpPr>
          <p:nvPr/>
        </p:nvGrpSpPr>
        <p:grpSpPr bwMode="auto">
          <a:xfrm>
            <a:off x="1219200" y="2057400"/>
            <a:ext cx="381000" cy="609600"/>
            <a:chOff x="1344" y="1056"/>
            <a:chExt cx="624" cy="384"/>
          </a:xfrm>
        </p:grpSpPr>
        <p:sp>
          <p:nvSpPr>
            <p:cNvPr id="1660993" name="Rectangle 65"/>
            <p:cNvSpPr>
              <a:spLocks noChangeArrowheads="1"/>
            </p:cNvSpPr>
            <p:nvPr/>
          </p:nvSpPr>
          <p:spPr bwMode="auto">
            <a:xfrm>
              <a:off x="1344" y="1056"/>
              <a:ext cx="499" cy="384"/>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990600" y="1600200"/>
            <a:ext cx="692150" cy="366713"/>
          </a:xfrm>
          <a:prstGeom prst="rect">
            <a:avLst/>
          </a:prstGeom>
          <a:noFill/>
          <a:ln w="12700">
            <a:noFill/>
            <a:miter lim="800000"/>
            <a:headEnd/>
            <a:tailEnd/>
          </a:ln>
          <a:effectLst/>
        </p:spPr>
        <p:txBody>
          <a:bodyPr wrap="none">
            <a:spAutoFit/>
          </a:bodyPr>
          <a:lstStyle/>
          <a:p>
            <a:r>
              <a:rPr lang="en-US">
                <a:solidFill>
                  <a:schemeClr val="tx1"/>
                </a:solidFill>
              </a:rPr>
              <a:t>Valid</a:t>
            </a:r>
          </a:p>
        </p:txBody>
      </p:sp>
      <p:sp>
        <p:nvSpPr>
          <p:cNvPr id="1661019" name="Text Box 91"/>
          <p:cNvSpPr txBox="1">
            <a:spLocks noChangeArrowheads="1"/>
          </p:cNvSpPr>
          <p:nvPr/>
        </p:nvSpPr>
        <p:spPr bwMode="auto">
          <a:xfrm>
            <a:off x="5181600" y="838200"/>
            <a:ext cx="990600" cy="4967514"/>
          </a:xfrm>
          <a:prstGeom prst="rect">
            <a:avLst/>
          </a:prstGeom>
          <a:noFill/>
          <a:ln w="12700">
            <a:noFill/>
            <a:miter lim="800000"/>
            <a:headEnd/>
            <a:tailEnd/>
          </a:ln>
          <a:effectLst/>
        </p:spPr>
        <p:txBody>
          <a:bodyPr>
            <a:spAutoFit/>
          </a:bodyPr>
          <a:lstStyle/>
          <a:p>
            <a:pPr>
              <a:lnSpc>
                <a:spcPct val="110000"/>
              </a:lnSpc>
            </a:pPr>
            <a:r>
              <a:rPr lang="en-US">
                <a:solidFill>
                  <a:schemeClr val="tx1"/>
                </a:solidFill>
              </a:rPr>
              <a:t>0000xx</a:t>
            </a:r>
          </a:p>
          <a:p>
            <a:pPr>
              <a:lnSpc>
                <a:spcPct val="110000"/>
              </a:lnSpc>
            </a:pPr>
            <a:r>
              <a:rPr lang="en-US">
                <a:solidFill>
                  <a:schemeClr val="tx1"/>
                </a:solidFill>
              </a:rPr>
              <a:t>0001xx</a:t>
            </a:r>
          </a:p>
          <a:p>
            <a:pPr>
              <a:lnSpc>
                <a:spcPct val="110000"/>
              </a:lnSpc>
            </a:pPr>
            <a:r>
              <a:rPr lang="en-US">
                <a:solidFill>
                  <a:schemeClr val="tx1"/>
                </a:solidFill>
              </a:rPr>
              <a:t>0010xx</a:t>
            </a:r>
          </a:p>
          <a:p>
            <a:pPr>
              <a:lnSpc>
                <a:spcPct val="110000"/>
              </a:lnSpc>
            </a:pPr>
            <a:r>
              <a:rPr lang="en-US">
                <a:solidFill>
                  <a:schemeClr val="tx1"/>
                </a:solidFill>
              </a:rPr>
              <a:t>0011xx</a:t>
            </a:r>
          </a:p>
          <a:p>
            <a:pPr>
              <a:lnSpc>
                <a:spcPct val="110000"/>
              </a:lnSpc>
            </a:pPr>
            <a:r>
              <a:rPr lang="en-US">
                <a:solidFill>
                  <a:schemeClr val="tx1"/>
                </a:solidFill>
              </a:rPr>
              <a:t>0100xx</a:t>
            </a:r>
          </a:p>
          <a:p>
            <a:pPr>
              <a:lnSpc>
                <a:spcPct val="110000"/>
              </a:lnSpc>
            </a:pPr>
            <a:r>
              <a:rPr lang="en-US">
                <a:solidFill>
                  <a:schemeClr val="tx1"/>
                </a:solidFill>
              </a:rPr>
              <a:t>0101xx</a:t>
            </a:r>
          </a:p>
          <a:p>
            <a:pPr>
              <a:lnSpc>
                <a:spcPct val="110000"/>
              </a:lnSpc>
            </a:pPr>
            <a:r>
              <a:rPr lang="en-US">
                <a:solidFill>
                  <a:schemeClr val="tx1"/>
                </a:solidFill>
              </a:rPr>
              <a:t>0110xx</a:t>
            </a:r>
          </a:p>
          <a:p>
            <a:pPr>
              <a:lnSpc>
                <a:spcPct val="110000"/>
              </a:lnSpc>
            </a:pPr>
            <a:r>
              <a:rPr lang="en-US">
                <a:solidFill>
                  <a:schemeClr val="tx1"/>
                </a:solidFill>
              </a:rPr>
              <a:t>0111xx</a:t>
            </a:r>
          </a:p>
          <a:p>
            <a:pPr>
              <a:lnSpc>
                <a:spcPct val="110000"/>
              </a:lnSpc>
            </a:pPr>
            <a:r>
              <a:rPr lang="en-US">
                <a:solidFill>
                  <a:schemeClr val="tx1"/>
                </a:solidFill>
              </a:rPr>
              <a:t>1000xx</a:t>
            </a:r>
          </a:p>
          <a:p>
            <a:pPr>
              <a:lnSpc>
                <a:spcPct val="110000"/>
              </a:lnSpc>
            </a:pPr>
            <a:r>
              <a:rPr lang="en-US">
                <a:solidFill>
                  <a:schemeClr val="tx1"/>
                </a:solidFill>
              </a:rPr>
              <a:t>1001xx</a:t>
            </a:r>
          </a:p>
          <a:p>
            <a:pPr>
              <a:lnSpc>
                <a:spcPct val="110000"/>
              </a:lnSpc>
            </a:pPr>
            <a:r>
              <a:rPr lang="en-US">
                <a:solidFill>
                  <a:schemeClr val="tx1"/>
                </a:solidFill>
              </a:rPr>
              <a:t>1010xx</a:t>
            </a:r>
          </a:p>
          <a:p>
            <a:pPr>
              <a:lnSpc>
                <a:spcPct val="110000"/>
              </a:lnSpc>
            </a:pPr>
            <a:r>
              <a:rPr lang="en-US">
                <a:solidFill>
                  <a:schemeClr val="tx1"/>
                </a:solidFill>
              </a:rPr>
              <a:t>1011xx</a:t>
            </a:r>
          </a:p>
          <a:p>
            <a:pPr>
              <a:lnSpc>
                <a:spcPct val="110000"/>
              </a:lnSpc>
            </a:pPr>
            <a:r>
              <a:rPr lang="en-US">
                <a:solidFill>
                  <a:schemeClr val="tx1"/>
                </a:solidFill>
              </a:rPr>
              <a:t>1100xx</a:t>
            </a:r>
          </a:p>
          <a:p>
            <a:pPr>
              <a:lnSpc>
                <a:spcPct val="110000"/>
              </a:lnSpc>
            </a:pPr>
            <a:r>
              <a:rPr lang="en-US">
                <a:solidFill>
                  <a:schemeClr val="tx1"/>
                </a:solidFill>
              </a:rPr>
              <a:t>1101xx</a:t>
            </a:r>
          </a:p>
          <a:p>
            <a:pPr>
              <a:lnSpc>
                <a:spcPct val="110000"/>
              </a:lnSpc>
            </a:pPr>
            <a:r>
              <a:rPr lang="en-US">
                <a:solidFill>
                  <a:schemeClr val="tx1"/>
                </a:solidFill>
              </a:rPr>
              <a:t>1110xx</a:t>
            </a:r>
          </a:p>
          <a:p>
            <a:pPr>
              <a:lnSpc>
                <a:spcPct val="110000"/>
              </a:lnSpc>
            </a:pPr>
            <a:r>
              <a:rPr lang="en-US">
                <a:solidFill>
                  <a:schemeClr val="tx1"/>
                </a:solidFill>
              </a:rPr>
              <a:t>1111xx</a:t>
            </a:r>
          </a:p>
        </p:txBody>
      </p:sp>
      <p:sp>
        <p:nvSpPr>
          <p:cNvPr id="1661020" name="Text Box 92"/>
          <p:cNvSpPr txBox="1">
            <a:spLocks noChangeArrowheads="1"/>
          </p:cNvSpPr>
          <p:nvPr/>
        </p:nvSpPr>
        <p:spPr bwMode="auto">
          <a:xfrm>
            <a:off x="6248400" y="1066800"/>
            <a:ext cx="2514600" cy="1200329"/>
          </a:xfrm>
          <a:prstGeom prst="rect">
            <a:avLst/>
          </a:prstGeom>
          <a:noFill/>
          <a:ln w="12700">
            <a:noFill/>
            <a:miter lim="800000"/>
            <a:headEnd/>
            <a:tailEnd/>
          </a:ln>
          <a:effectLst/>
        </p:spPr>
        <p:txBody>
          <a:bodyPr>
            <a:spAutoFit/>
          </a:bodyPr>
          <a:lstStyle/>
          <a:p>
            <a:r>
              <a:rPr lang="en-US" err="1" smtClean="0">
                <a:solidFill>
                  <a:schemeClr val="tx1"/>
                </a:solidFill>
              </a:rPr>
              <a:t>Các</a:t>
            </a:r>
            <a:r>
              <a:rPr lang="en-US" smtClean="0">
                <a:solidFill>
                  <a:schemeClr val="tx1"/>
                </a:solidFill>
              </a:rPr>
              <a:t> từ</a:t>
            </a:r>
            <a:r>
              <a:rPr lang="en-US" dirty="0" smtClean="0">
                <a:solidFill>
                  <a:schemeClr val="tx1"/>
                </a:solidFill>
              </a:rPr>
              <a:t>: 2 </a:t>
            </a:r>
            <a:r>
              <a:rPr lang="en-US" dirty="0" err="1" smtClean="0">
                <a:solidFill>
                  <a:schemeClr val="tx1"/>
                </a:solidFill>
              </a:rPr>
              <a:t>bít</a:t>
            </a:r>
            <a:r>
              <a:rPr lang="en-US" dirty="0" smtClean="0">
                <a:solidFill>
                  <a:schemeClr val="tx1"/>
                </a:solidFill>
              </a:rPr>
              <a:t> </a:t>
            </a:r>
            <a:r>
              <a:rPr lang="en-US" dirty="0" err="1" smtClean="0">
                <a:solidFill>
                  <a:schemeClr val="tx1"/>
                </a:solidFill>
              </a:rPr>
              <a:t>thấp</a:t>
            </a:r>
            <a:r>
              <a:rPr lang="en-US" dirty="0" smtClean="0">
                <a:solidFill>
                  <a:schemeClr val="tx1"/>
                </a:solidFill>
              </a:rPr>
              <a:t> </a:t>
            </a:r>
            <a:r>
              <a:rPr lang="en-US" dirty="0" err="1" smtClean="0">
                <a:solidFill>
                  <a:schemeClr val="tx1"/>
                </a:solidFill>
              </a:rPr>
              <a:t>dùng</a:t>
            </a:r>
            <a:r>
              <a:rPr lang="en-US" dirty="0" smtClean="0">
                <a:solidFill>
                  <a:schemeClr val="tx1"/>
                </a:solidFill>
              </a:rPr>
              <a:t> </a:t>
            </a:r>
            <a:r>
              <a:rPr lang="en-US" dirty="0" err="1" smtClean="0">
                <a:solidFill>
                  <a:schemeClr val="tx1"/>
                </a:solidFill>
              </a:rPr>
              <a:t>để</a:t>
            </a:r>
            <a:r>
              <a:rPr lang="en-US" dirty="0" smtClean="0">
                <a:solidFill>
                  <a:schemeClr val="tx1"/>
                </a:solidFill>
              </a:rPr>
              <a:t> </a:t>
            </a:r>
            <a:r>
              <a:rPr lang="en-US" dirty="0" err="1" smtClean="0">
                <a:solidFill>
                  <a:schemeClr val="tx1"/>
                </a:solidFill>
              </a:rPr>
              <a:t>xác</a:t>
            </a:r>
            <a:r>
              <a:rPr lang="en-US" dirty="0" smtClean="0">
                <a:solidFill>
                  <a:schemeClr val="tx1"/>
                </a:solidFill>
              </a:rPr>
              <a:t> </a:t>
            </a:r>
            <a:r>
              <a:rPr lang="en-US" dirty="0" err="1" smtClean="0">
                <a:solidFill>
                  <a:schemeClr val="tx1"/>
                </a:solidFill>
              </a:rPr>
              <a:t>định</a:t>
            </a:r>
            <a:r>
              <a:rPr lang="en-US" dirty="0" smtClean="0">
                <a:solidFill>
                  <a:schemeClr val="tx1"/>
                </a:solidFill>
              </a:rPr>
              <a:t> </a:t>
            </a:r>
            <a:r>
              <a:rPr lang="en-US" dirty="0" err="1" smtClean="0">
                <a:solidFill>
                  <a:schemeClr val="tx1"/>
                </a:solidFill>
              </a:rPr>
              <a:t>các</a:t>
            </a:r>
            <a:r>
              <a:rPr lang="en-US" dirty="0" smtClean="0">
                <a:solidFill>
                  <a:schemeClr val="tx1"/>
                </a:solidFill>
              </a:rPr>
              <a:t> byte trong </a:t>
            </a:r>
            <a:r>
              <a:rPr lang="en-US" dirty="0" err="1" smtClean="0">
                <a:solidFill>
                  <a:schemeClr val="tx1"/>
                </a:solidFill>
              </a:rPr>
              <a:t>từ</a:t>
            </a:r>
            <a:r>
              <a:rPr lang="en-US" dirty="0" smtClean="0">
                <a:solidFill>
                  <a:schemeClr val="tx1"/>
                </a:solidFill>
              </a:rPr>
              <a:t> </a:t>
            </a:r>
            <a:r>
              <a:rPr lang="en-US" dirty="0">
                <a:solidFill>
                  <a:schemeClr val="tx1"/>
                </a:solidFill>
              </a:rPr>
              <a:t>(32b words)</a:t>
            </a:r>
          </a:p>
        </p:txBody>
      </p:sp>
      <p:sp>
        <p:nvSpPr>
          <p:cNvPr id="1661022" name="Text Box 94"/>
          <p:cNvSpPr txBox="1">
            <a:spLocks noChangeArrowheads="1"/>
          </p:cNvSpPr>
          <p:nvPr/>
        </p:nvSpPr>
        <p:spPr bwMode="auto">
          <a:xfrm>
            <a:off x="3276600" y="5867400"/>
            <a:ext cx="5486400" cy="366713"/>
          </a:xfrm>
          <a:prstGeom prst="rect">
            <a:avLst/>
          </a:prstGeom>
          <a:noFill/>
          <a:ln w="12700">
            <a:noFill/>
            <a:miter lim="800000"/>
            <a:headEnd/>
            <a:tailEnd/>
          </a:ln>
          <a:effectLst/>
        </p:spPr>
        <p:txBody>
          <a:bodyPr>
            <a:spAutoFit/>
          </a:bodyPr>
          <a:lstStyle/>
          <a:p>
            <a:r>
              <a:rPr lang="en-US" dirty="0">
                <a:solidFill>
                  <a:srgbClr val="FF0000"/>
                </a:solidFill>
              </a:rPr>
              <a:t>(block address) modulo (# of blocks in the cache)</a:t>
            </a:r>
          </a:p>
        </p:txBody>
      </p:sp>
      <p:sp>
        <p:nvSpPr>
          <p:cNvPr id="1661023" name="Text Box 95"/>
          <p:cNvSpPr txBox="1">
            <a:spLocks noChangeArrowheads="1"/>
          </p:cNvSpPr>
          <p:nvPr/>
        </p:nvSpPr>
        <p:spPr bwMode="auto">
          <a:xfrm>
            <a:off x="381000" y="1600200"/>
            <a:ext cx="742950" cy="366713"/>
          </a:xfrm>
          <a:prstGeom prst="rect">
            <a:avLst/>
          </a:prstGeom>
          <a:noFill/>
          <a:ln w="12700">
            <a:noFill/>
            <a:miter lim="800000"/>
            <a:headEnd/>
            <a:tailEnd/>
          </a:ln>
          <a:effectLst/>
        </p:spPr>
        <p:txBody>
          <a:bodyPr wrap="none">
            <a:spAutoFit/>
          </a:bodyPr>
          <a:lstStyle/>
          <a:p>
            <a:r>
              <a:rPr lang="en-US">
                <a:solidFill>
                  <a:schemeClr val="tx1"/>
                </a:solidFill>
              </a:rPr>
              <a:t>Index</a:t>
            </a:r>
          </a:p>
        </p:txBody>
      </p:sp>
      <p:sp>
        <p:nvSpPr>
          <p:cNvPr id="98" name="Date Placeholder 97"/>
          <p:cNvSpPr>
            <a:spLocks noGrp="1"/>
          </p:cNvSpPr>
          <p:nvPr>
            <p:ph type="dt" sz="half" idx="10"/>
          </p:nvPr>
        </p:nvSpPr>
        <p:spPr/>
        <p:txBody>
          <a:bodyPr/>
          <a:lstStyle/>
          <a:p>
            <a:pPr algn="r"/>
            <a:r>
              <a:rPr lang="vi-VN" smtClean="0"/>
              <a:t>SET-HUST, 22/03/2011</a:t>
            </a:r>
            <a:endParaRPr lang="en-US" dirty="0"/>
          </a:p>
        </p:txBody>
      </p:sp>
      <p:sp>
        <p:nvSpPr>
          <p:cNvPr id="100" name="Footer Placeholder 99"/>
          <p:cNvSpPr>
            <a:spLocks noGrp="1"/>
          </p:cNvSpPr>
          <p:nvPr>
            <p:ph type="ftr" sz="quarter" idx="11"/>
          </p:nvPr>
        </p:nvSpPr>
        <p:spPr/>
        <p:txBody>
          <a:bodyPr/>
          <a:lstStyle/>
          <a:p>
            <a:r>
              <a:rPr lang="en-US" smtClean="0"/>
              <a:t>Chương 4. Bộ nhớ - Phân cấp bộ nhớ</a:t>
            </a:r>
            <a:endParaRPr lang="en-US" dirty="0" smtClean="0"/>
          </a:p>
        </p:txBody>
      </p:sp>
      <p:sp>
        <p:nvSpPr>
          <p:cNvPr id="99" name="Slide Number Placeholder 98"/>
          <p:cNvSpPr>
            <a:spLocks noGrp="1"/>
          </p:cNvSpPr>
          <p:nvPr>
            <p:ph type="sldNum" sz="quarter" idx="12"/>
          </p:nvPr>
        </p:nvSpPr>
        <p:spPr/>
        <p:txBody>
          <a:bodyPr/>
          <a:lstStyle/>
          <a:p>
            <a:fld id="{8D331AE5-AED7-4B82-8202-0D708C34F101}" type="slidenum">
              <a:rPr lang="en-US" smtClean="0"/>
              <a:pPr/>
              <a:t>41</a:t>
            </a:fld>
            <a:endParaRPr lang="en-US" dirty="0"/>
          </a:p>
        </p:txBody>
      </p:sp>
      <p:sp>
        <p:nvSpPr>
          <p:cNvPr id="102" name="Rectangle 2"/>
          <p:cNvSpPr txBox="1">
            <a:spLocks noChangeArrowheads="1"/>
          </p:cNvSpPr>
          <p:nvPr/>
        </p:nvSpPr>
        <p:spPr bwMode="auto">
          <a:xfrm>
            <a:off x="381000" y="69586"/>
            <a:ext cx="8458200" cy="435504"/>
          </a:xfrm>
          <a:prstGeom prst="rect">
            <a:avLst/>
          </a:prstGeom>
          <a:noFill/>
          <a:ln w="12700">
            <a:noFill/>
            <a:miter lim="800000"/>
            <a:headEnd/>
            <a:tailEnd/>
          </a:ln>
        </p:spPr>
        <p:txBody>
          <a:bodyPr vert="horz" wrap="square" lIns="63500" tIns="25400" rIns="63500" bIns="25400" numCol="1" anchor="ctr" anchorCtr="0" compatLnSpc="1">
            <a:prstTxWarp prst="textNoShape">
              <a:avLst/>
            </a:prstTxWarp>
            <a:spAutoFit/>
          </a:bodyPr>
          <a:lstStyle/>
          <a:p>
            <a:pPr marL="0" marR="0" lvl="0" indent="0" algn="l" defTabSz="914400" rtl="0" eaLnBrk="0" fontAlgn="base" latinLnBrk="0" hangingPunct="0">
              <a:lnSpc>
                <a:spcPct val="87000"/>
              </a:lnSpc>
              <a:spcBef>
                <a:spcPct val="0"/>
              </a:spcBef>
              <a:spcAft>
                <a:spcPct val="0"/>
              </a:spcAft>
              <a:buClrTx/>
              <a:buSzTx/>
              <a:buFontTx/>
              <a:buNone/>
              <a:tabLst/>
              <a:defRPr/>
            </a:pP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Bộ</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đệm</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ánh</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xạ</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trực</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tiếp</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đơn</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giản</a:t>
            </a:r>
            <a:endParaRPr kumimoji="0" lang="en-US" sz="2800" b="1" i="0" u="none" strike="noStrike" kern="0" cap="none" spc="0" normalizeH="0" baseline="0" noProof="0" dirty="0">
              <a:ln>
                <a:noFill/>
              </a:ln>
              <a:solidFill>
                <a:schemeClr val="accent2"/>
              </a:solidFill>
              <a:effectLst/>
              <a:uLnTx/>
              <a:uFillTx/>
              <a:latin typeface="+mj-lt"/>
              <a:ea typeface="+mj-ea"/>
              <a:cs typeface="+mj-cs"/>
            </a:endParaRPr>
          </a:p>
        </p:txBody>
      </p:sp>
    </p:spTree>
    <p:extLst>
      <p:ext uri="{BB962C8B-B14F-4D97-AF65-F5344CB8AC3E}">
        <p14:creationId xmlns:p14="http://schemas.microsoft.com/office/powerpoint/2010/main" val="25816614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166099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209800" y="205740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4267200" y="144780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4267200" y="114300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4267200" y="175260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4267200" y="83820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42672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52578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4267200" y="510540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4267200" y="541020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4267200" y="4800600"/>
            <a:ext cx="990600" cy="0"/>
          </a:xfrm>
          <a:prstGeom prst="line">
            <a:avLst/>
          </a:prstGeom>
          <a:noFill/>
          <a:ln w="12700">
            <a:solidFill>
              <a:schemeClr val="tx1"/>
            </a:solidFill>
            <a:round/>
            <a:headEnd/>
            <a:tailEnd/>
          </a:ln>
          <a:effectLst/>
        </p:spPr>
        <p:txBody>
          <a:bodyPr wrap="none" anchor="ctr"/>
          <a:lstStyle/>
          <a:p>
            <a:endParaRPr lang="en-US"/>
          </a:p>
        </p:txBody>
      </p:sp>
      <p:sp>
        <p:nvSpPr>
          <p:cNvPr id="1660945" name="Line 17"/>
          <p:cNvSpPr>
            <a:spLocks noChangeShapeType="1"/>
          </p:cNvSpPr>
          <p:nvPr/>
        </p:nvSpPr>
        <p:spPr bwMode="auto">
          <a:xfrm flipH="1" flipV="1">
            <a:off x="4267200" y="571500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5257800" y="4495800"/>
            <a:ext cx="0" cy="1219200"/>
          </a:xfrm>
          <a:prstGeom prst="line">
            <a:avLst/>
          </a:prstGeom>
          <a:noFill/>
          <a:ln w="12700">
            <a:solidFill>
              <a:schemeClr val="tx1"/>
            </a:solidFill>
            <a:round/>
            <a:headEnd/>
            <a:tailEnd/>
          </a:ln>
          <a:effectLst/>
        </p:spPr>
        <p:txBody>
          <a:bodyPr wrap="none" anchor="ctr"/>
          <a:lstStyle/>
          <a:p>
            <a:endParaRPr lang="en-US"/>
          </a:p>
        </p:txBody>
      </p:sp>
      <p:sp>
        <p:nvSpPr>
          <p:cNvPr id="1660947" name="Text Box 19"/>
          <p:cNvSpPr txBox="1">
            <a:spLocks noChangeArrowheads="1"/>
          </p:cNvSpPr>
          <p:nvPr/>
        </p:nvSpPr>
        <p:spPr bwMode="auto">
          <a:xfrm>
            <a:off x="669925" y="2017713"/>
            <a:ext cx="438150" cy="366712"/>
          </a:xfrm>
          <a:prstGeom prst="rect">
            <a:avLst/>
          </a:prstGeom>
          <a:noFill/>
          <a:ln w="12700">
            <a:noFill/>
            <a:miter lim="800000"/>
            <a:headEnd/>
            <a:tailEnd/>
          </a:ln>
          <a:effectLst/>
        </p:spPr>
        <p:txBody>
          <a:bodyPr wrap="none">
            <a:spAutoFit/>
          </a:bodyPr>
          <a:lstStyle/>
          <a:p>
            <a:r>
              <a:rPr lang="en-US"/>
              <a:t>00</a:t>
            </a:r>
          </a:p>
        </p:txBody>
      </p:sp>
      <p:sp>
        <p:nvSpPr>
          <p:cNvPr id="1660948" name="Text Box 20"/>
          <p:cNvSpPr txBox="1">
            <a:spLocks noChangeArrowheads="1"/>
          </p:cNvSpPr>
          <p:nvPr/>
        </p:nvSpPr>
        <p:spPr bwMode="auto">
          <a:xfrm>
            <a:off x="685800" y="2362200"/>
            <a:ext cx="438150" cy="366713"/>
          </a:xfrm>
          <a:prstGeom prst="rect">
            <a:avLst/>
          </a:prstGeom>
          <a:noFill/>
          <a:ln w="12700">
            <a:noFill/>
            <a:miter lim="800000"/>
            <a:headEnd/>
            <a:tailEnd/>
          </a:ln>
          <a:effectLst/>
        </p:spPr>
        <p:txBody>
          <a:bodyPr wrap="none">
            <a:spAutoFit/>
          </a:bodyPr>
          <a:lstStyle/>
          <a:p>
            <a:r>
              <a:rPr lang="en-US"/>
              <a:t>01</a:t>
            </a:r>
          </a:p>
        </p:txBody>
      </p:sp>
      <p:sp>
        <p:nvSpPr>
          <p:cNvPr id="1660949" name="Text Box 21"/>
          <p:cNvSpPr txBox="1">
            <a:spLocks noChangeArrowheads="1"/>
          </p:cNvSpPr>
          <p:nvPr/>
        </p:nvSpPr>
        <p:spPr bwMode="auto">
          <a:xfrm>
            <a:off x="685800" y="2667000"/>
            <a:ext cx="438150" cy="366713"/>
          </a:xfrm>
          <a:prstGeom prst="rect">
            <a:avLst/>
          </a:prstGeom>
          <a:noFill/>
          <a:ln w="12700">
            <a:noFill/>
            <a:miter lim="800000"/>
            <a:headEnd/>
            <a:tailEnd/>
          </a:ln>
          <a:effectLst/>
        </p:spPr>
        <p:txBody>
          <a:bodyPr wrap="none">
            <a:spAutoFit/>
          </a:bodyPr>
          <a:lstStyle/>
          <a:p>
            <a:r>
              <a:rPr lang="en-US"/>
              <a:t>10</a:t>
            </a:r>
          </a:p>
        </p:txBody>
      </p:sp>
      <p:sp>
        <p:nvSpPr>
          <p:cNvPr id="1660950" name="Text Box 22"/>
          <p:cNvSpPr txBox="1">
            <a:spLocks noChangeArrowheads="1"/>
          </p:cNvSpPr>
          <p:nvPr/>
        </p:nvSpPr>
        <p:spPr bwMode="auto">
          <a:xfrm>
            <a:off x="685800" y="2971800"/>
            <a:ext cx="438150" cy="366713"/>
          </a:xfrm>
          <a:prstGeom prst="rect">
            <a:avLst/>
          </a:prstGeom>
          <a:noFill/>
          <a:ln w="12700">
            <a:noFill/>
            <a:miter lim="800000"/>
            <a:headEnd/>
            <a:tailEnd/>
          </a:ln>
          <a:effectLst/>
        </p:spPr>
        <p:txBody>
          <a:bodyPr wrap="none">
            <a:spAutoFit/>
          </a:bodyPr>
          <a:lstStyle/>
          <a:p>
            <a:r>
              <a:rPr lang="en-US"/>
              <a:t>11</a:t>
            </a:r>
          </a:p>
        </p:txBody>
      </p:sp>
      <p:sp>
        <p:nvSpPr>
          <p:cNvPr id="1660951" name="Text Box 23"/>
          <p:cNvSpPr txBox="1">
            <a:spLocks noChangeArrowheads="1"/>
          </p:cNvSpPr>
          <p:nvPr/>
        </p:nvSpPr>
        <p:spPr bwMode="auto">
          <a:xfrm>
            <a:off x="381000" y="838200"/>
            <a:ext cx="2412840" cy="646331"/>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đệm</a:t>
            </a:r>
            <a:r>
              <a:rPr lang="en-US" b="1" dirty="0" smtClean="0">
                <a:solidFill>
                  <a:schemeClr val="tx1"/>
                </a:solidFill>
              </a:rPr>
              <a:t>: 4 </a:t>
            </a:r>
            <a:r>
              <a:rPr lang="en-US" b="1" err="1" smtClean="0">
                <a:solidFill>
                  <a:schemeClr val="tx1"/>
                </a:solidFill>
              </a:rPr>
              <a:t>khối</a:t>
            </a:r>
            <a:r>
              <a:rPr lang="en-US" b="1" smtClean="0">
                <a:solidFill>
                  <a:schemeClr val="tx1"/>
                </a:solidFill>
              </a:rPr>
              <a:t> nhớ </a:t>
            </a:r>
          </a:p>
          <a:p>
            <a:r>
              <a:rPr lang="en-US" b="1" smtClean="0">
                <a:solidFill>
                  <a:schemeClr val="tx1"/>
                </a:solidFill>
              </a:rPr>
              <a:t>kích thước 1 từ</a:t>
            </a:r>
            <a:endParaRPr lang="en-US" b="1" dirty="0">
              <a:solidFill>
                <a:schemeClr val="tx1"/>
              </a:solidFill>
            </a:endParaRPr>
          </a:p>
        </p:txBody>
      </p:sp>
      <p:sp>
        <p:nvSpPr>
          <p:cNvPr id="1660953" name="Text Box 25"/>
          <p:cNvSpPr txBox="1">
            <a:spLocks noChangeArrowheads="1"/>
          </p:cNvSpPr>
          <p:nvPr/>
        </p:nvSpPr>
        <p:spPr bwMode="auto">
          <a:xfrm>
            <a:off x="5715000" y="609600"/>
            <a:ext cx="2451312" cy="369332"/>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nhớ</a:t>
            </a:r>
            <a:r>
              <a:rPr lang="en-US" b="1" dirty="0" smtClean="0">
                <a:solidFill>
                  <a:schemeClr val="tx1"/>
                </a:solidFill>
              </a:rPr>
              <a:t> </a:t>
            </a:r>
            <a:r>
              <a:rPr lang="en-US" b="1" dirty="0" err="1" smtClean="0">
                <a:solidFill>
                  <a:schemeClr val="tx1"/>
                </a:solidFill>
              </a:rPr>
              <a:t>chính</a:t>
            </a:r>
            <a:r>
              <a:rPr lang="en-US" b="1" dirty="0" smtClean="0">
                <a:solidFill>
                  <a:schemeClr val="tx1"/>
                </a:solidFill>
              </a:rPr>
              <a:t>: </a:t>
            </a:r>
            <a:r>
              <a:rPr lang="en-US" b="1" smtClean="0">
                <a:solidFill>
                  <a:schemeClr val="tx1"/>
                </a:solidFill>
              </a:rPr>
              <a:t>16 từ</a:t>
            </a:r>
            <a:endParaRPr lang="en-US" b="1" dirty="0">
              <a:solidFill>
                <a:schemeClr val="tx1"/>
              </a:solidFill>
            </a:endParaRPr>
          </a:p>
        </p:txBody>
      </p:sp>
      <p:sp>
        <p:nvSpPr>
          <p:cNvPr id="1660954" name="Text Box 26"/>
          <p:cNvSpPr txBox="1">
            <a:spLocks noChangeArrowheads="1"/>
          </p:cNvSpPr>
          <p:nvPr/>
        </p:nvSpPr>
        <p:spPr bwMode="auto">
          <a:xfrm>
            <a:off x="6172200" y="2895600"/>
            <a:ext cx="2743200" cy="2862322"/>
          </a:xfrm>
          <a:prstGeom prst="rect">
            <a:avLst/>
          </a:prstGeom>
          <a:noFill/>
          <a:ln w="12700">
            <a:noFill/>
            <a:miter lim="800000"/>
            <a:headEnd/>
            <a:tailEnd/>
          </a:ln>
          <a:effectLst/>
        </p:spPr>
        <p:txBody>
          <a:bodyPr>
            <a:spAutoFit/>
          </a:bodyPr>
          <a:lstStyle/>
          <a:p>
            <a:r>
              <a:rPr lang="en-US" sz="2000" dirty="0">
                <a:solidFill>
                  <a:schemeClr val="tx1"/>
                </a:solidFill>
              </a:rPr>
              <a:t>Q2: </a:t>
            </a:r>
            <a:r>
              <a:rPr lang="en-US" sz="2000" dirty="0" err="1" smtClean="0">
                <a:solidFill>
                  <a:schemeClr val="tx1"/>
                </a:solidFill>
              </a:rPr>
              <a:t>Vị</a:t>
            </a:r>
            <a:r>
              <a:rPr lang="en-US" sz="2000" dirty="0" smtClean="0">
                <a:solidFill>
                  <a:schemeClr val="tx1"/>
                </a:solidFill>
              </a:rPr>
              <a:t> </a:t>
            </a:r>
            <a:r>
              <a:rPr lang="en-US" sz="2000" dirty="0" err="1" smtClean="0">
                <a:solidFill>
                  <a:schemeClr val="tx1"/>
                </a:solidFill>
              </a:rPr>
              <a:t>trí</a:t>
            </a:r>
            <a:r>
              <a:rPr lang="en-US" sz="2000" dirty="0" smtClean="0">
                <a:solidFill>
                  <a:schemeClr val="tx1"/>
                </a:solidFill>
              </a:rPr>
              <a:t> </a:t>
            </a:r>
            <a:r>
              <a:rPr lang="en-US" sz="2000" dirty="0" err="1" smtClean="0">
                <a:solidFill>
                  <a:schemeClr val="tx1"/>
                </a:solidFill>
              </a:rPr>
              <a:t>các</a:t>
            </a:r>
            <a:r>
              <a:rPr lang="en-US" sz="2000" dirty="0" smtClean="0">
                <a:solidFill>
                  <a:schemeClr val="tx1"/>
                </a:solidFill>
              </a:rPr>
              <a:t> </a:t>
            </a:r>
            <a:r>
              <a:rPr lang="en-US" sz="2000" dirty="0" err="1" smtClean="0">
                <a:solidFill>
                  <a:schemeClr val="tx1"/>
                </a:solidFill>
              </a:rPr>
              <a:t>từ</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a:t>
            </a:r>
            <a:endParaRPr lang="en-US" sz="2000" dirty="0">
              <a:solidFill>
                <a:schemeClr val="tx1"/>
              </a:solidFill>
            </a:endParaRPr>
          </a:p>
          <a:p>
            <a:endParaRPr lang="en-US" sz="2000" dirty="0"/>
          </a:p>
          <a:p>
            <a:r>
              <a:rPr lang="en-US" sz="2000" dirty="0" err="1" smtClean="0">
                <a:solidFill>
                  <a:schemeClr val="tx1"/>
                </a:solidFill>
              </a:rPr>
              <a:t>Dùng</a:t>
            </a:r>
            <a:r>
              <a:rPr lang="en-US" sz="2000" dirty="0" smtClean="0">
                <a:solidFill>
                  <a:schemeClr val="tx1"/>
                </a:solidFill>
              </a:rPr>
              <a:t> </a:t>
            </a:r>
            <a:r>
              <a:rPr lang="en-US" sz="2000" dirty="0" smtClean="0"/>
              <a:t>2 </a:t>
            </a:r>
            <a:r>
              <a:rPr lang="en-US" sz="2000" dirty="0" err="1" smtClean="0"/>
              <a:t>bít</a:t>
            </a:r>
            <a:r>
              <a:rPr lang="en-US" sz="2000" dirty="0" smtClean="0"/>
              <a:t> </a:t>
            </a:r>
            <a:r>
              <a:rPr lang="en-US" sz="2000" dirty="0" err="1" smtClean="0"/>
              <a:t>thấp</a:t>
            </a:r>
            <a:r>
              <a:rPr lang="en-US" sz="2000" dirty="0" smtClean="0"/>
              <a:t> </a:t>
            </a:r>
            <a:r>
              <a:rPr lang="en-US" sz="2000" dirty="0" err="1" smtClean="0"/>
              <a:t>tiếp</a:t>
            </a:r>
            <a:r>
              <a:rPr lang="en-US" sz="2000" dirty="0" smtClean="0"/>
              <a:t> </a:t>
            </a:r>
            <a:r>
              <a:rPr lang="en-US" sz="2000" dirty="0" err="1" smtClean="0"/>
              <a:t>theo</a:t>
            </a:r>
            <a:r>
              <a:rPr lang="en-US" sz="2000" dirty="0" smtClean="0"/>
              <a:t> </a:t>
            </a:r>
            <a:r>
              <a:rPr lang="en-US" sz="2000" dirty="0" err="1" smtClean="0"/>
              <a:t>của</a:t>
            </a:r>
            <a:r>
              <a:rPr lang="en-US" sz="2000" dirty="0" smtClean="0"/>
              <a:t> </a:t>
            </a:r>
            <a:r>
              <a:rPr lang="en-US" sz="2000" dirty="0" err="1" smtClean="0"/>
              <a:t>địa</a:t>
            </a:r>
            <a:r>
              <a:rPr lang="en-US" sz="2000" dirty="0" smtClean="0"/>
              <a:t> </a:t>
            </a:r>
            <a:r>
              <a:rPr lang="en-US" sz="2000" dirty="0" err="1" smtClean="0"/>
              <a:t>chỉ</a:t>
            </a:r>
            <a:r>
              <a:rPr lang="en-US" sz="2000" dirty="0" smtClean="0"/>
              <a:t> </a:t>
            </a:r>
            <a:r>
              <a:rPr lang="en-US" sz="2000" dirty="0" smtClean="0">
                <a:solidFill>
                  <a:schemeClr val="tx1"/>
                </a:solidFill>
              </a:rPr>
              <a:t>–</a:t>
            </a:r>
            <a:r>
              <a:rPr lang="en-US" sz="2000" dirty="0" err="1" smtClean="0"/>
              <a:t>chỉ</a:t>
            </a:r>
            <a:r>
              <a:rPr lang="en-US" sz="2000" dirty="0" smtClean="0"/>
              <a:t> </a:t>
            </a:r>
            <a:r>
              <a:rPr lang="en-US" sz="2000" dirty="0" err="1" smtClean="0"/>
              <a:t>số</a:t>
            </a:r>
            <a:r>
              <a:rPr lang="en-US" sz="2000" dirty="0" smtClean="0"/>
              <a:t> </a:t>
            </a:r>
            <a:r>
              <a:rPr lang="en-US" dirty="0">
                <a:solidFill>
                  <a:schemeClr val="tx1"/>
                </a:solidFill>
              </a:rPr>
              <a:t>–</a:t>
            </a:r>
            <a:r>
              <a:rPr lang="en-US" sz="2000" dirty="0">
                <a:solidFill>
                  <a:schemeClr val="tx1"/>
                </a:solidFill>
              </a:rPr>
              <a:t> </a:t>
            </a:r>
            <a:r>
              <a:rPr lang="en-US" sz="2000" dirty="0" err="1" smtClean="0">
                <a:solidFill>
                  <a:schemeClr val="tx1"/>
                </a:solidFill>
              </a:rPr>
              <a:t>để</a:t>
            </a:r>
            <a:r>
              <a:rPr lang="en-US" sz="2000" dirty="0" smtClean="0">
                <a:solidFill>
                  <a:schemeClr val="tx1"/>
                </a:solidFill>
              </a:rPr>
              <a:t> </a:t>
            </a:r>
            <a:r>
              <a:rPr lang="en-US" sz="2000" dirty="0" err="1" smtClean="0">
                <a:solidFill>
                  <a:schemeClr val="tx1"/>
                </a:solidFill>
              </a:rPr>
              <a:t>xác</a:t>
            </a:r>
            <a:r>
              <a:rPr lang="en-US" sz="2000" dirty="0" smtClean="0">
                <a:solidFill>
                  <a:schemeClr val="tx1"/>
                </a:solidFill>
              </a:rPr>
              <a:t> </a:t>
            </a:r>
            <a:r>
              <a:rPr lang="en-US" sz="2000" dirty="0" err="1" smtClean="0">
                <a:solidFill>
                  <a:schemeClr val="tx1"/>
                </a:solidFill>
              </a:rPr>
              <a:t>định</a:t>
            </a:r>
            <a:r>
              <a:rPr lang="en-US" sz="2000" dirty="0" smtClean="0">
                <a:solidFill>
                  <a:schemeClr val="tx1"/>
                </a:solidFill>
              </a:rPr>
              <a:t> </a:t>
            </a:r>
            <a:r>
              <a:rPr lang="en-US" sz="2000" dirty="0" err="1" smtClean="0">
                <a:solidFill>
                  <a:schemeClr val="tx1"/>
                </a:solidFill>
              </a:rPr>
              <a:t>khối</a:t>
            </a:r>
            <a:r>
              <a:rPr lang="en-US" sz="2000" dirty="0" smtClean="0">
                <a:solidFill>
                  <a:schemeClr val="tx1"/>
                </a:solidFill>
              </a:rPr>
              <a:t>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nào</a:t>
            </a:r>
            <a:r>
              <a:rPr lang="en-US" sz="2000" dirty="0" smtClean="0">
                <a:solidFill>
                  <a:schemeClr val="tx1"/>
                </a:solidFill>
              </a:rPr>
              <a:t> (i.e., </a:t>
            </a:r>
            <a:r>
              <a:rPr lang="en-US" sz="2000" dirty="0" err="1" smtClean="0">
                <a:solidFill>
                  <a:schemeClr val="tx1"/>
                </a:solidFill>
              </a:rPr>
              <a:t>chia</a:t>
            </a:r>
            <a:r>
              <a:rPr lang="en-US" sz="2000" dirty="0" smtClean="0">
                <a:solidFill>
                  <a:schemeClr val="tx1"/>
                </a:solidFill>
              </a:rPr>
              <a:t> </a:t>
            </a:r>
            <a:r>
              <a:rPr lang="en-US" sz="2000" dirty="0" err="1" smtClean="0">
                <a:solidFill>
                  <a:schemeClr val="tx1"/>
                </a:solidFill>
              </a:rPr>
              <a:t>lấy</a:t>
            </a:r>
            <a:r>
              <a:rPr lang="en-US" sz="2000" dirty="0" smtClean="0">
                <a:solidFill>
                  <a:schemeClr val="tx1"/>
                </a:solidFill>
              </a:rPr>
              <a:t> </a:t>
            </a:r>
            <a:r>
              <a:rPr lang="en-US" sz="2000" dirty="0" err="1" smtClean="0">
                <a:solidFill>
                  <a:schemeClr val="tx1"/>
                </a:solidFill>
              </a:rPr>
              <a:t>dư</a:t>
            </a:r>
            <a:r>
              <a:rPr lang="en-US" sz="2000" dirty="0" smtClean="0">
                <a:solidFill>
                  <a:schemeClr val="tx1"/>
                </a:solidFill>
              </a:rPr>
              <a:t> </a:t>
            </a:r>
            <a:r>
              <a:rPr lang="en-US" sz="2000" dirty="0" err="1" smtClean="0">
                <a:solidFill>
                  <a:schemeClr val="tx1"/>
                </a:solidFill>
              </a:rPr>
              <a:t>cho</a:t>
            </a:r>
            <a:r>
              <a:rPr lang="en-US" sz="2000" dirty="0" smtClean="0">
                <a:solidFill>
                  <a:schemeClr val="tx1"/>
                </a:solidFill>
              </a:rPr>
              <a:t> </a:t>
            </a:r>
            <a:r>
              <a:rPr lang="en-US" sz="2000" dirty="0" err="1" smtClean="0">
                <a:solidFill>
                  <a:schemeClr val="tx1"/>
                </a:solidFill>
              </a:rPr>
              <a:t>số</a:t>
            </a:r>
            <a:r>
              <a:rPr lang="en-US" sz="2000" dirty="0" smtClean="0">
                <a:solidFill>
                  <a:schemeClr val="tx1"/>
                </a:solidFill>
              </a:rPr>
              <a:t> </a:t>
            </a:r>
            <a:r>
              <a:rPr lang="en-US" sz="2000" dirty="0" err="1" smtClean="0">
                <a:solidFill>
                  <a:schemeClr val="tx1"/>
                </a:solidFill>
              </a:rPr>
              <a:t>khối</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a:t>
            </a:r>
            <a:endParaRPr lang="en-US" sz="2000" dirty="0">
              <a:solidFill>
                <a:schemeClr val="tx1"/>
              </a:solidFill>
            </a:endParaRPr>
          </a:p>
        </p:txBody>
      </p:sp>
      <p:sp>
        <p:nvSpPr>
          <p:cNvPr id="1660955" name="Line 27"/>
          <p:cNvSpPr>
            <a:spLocks noChangeShapeType="1"/>
          </p:cNvSpPr>
          <p:nvPr/>
        </p:nvSpPr>
        <p:spPr bwMode="auto">
          <a:xfrm>
            <a:off x="4267200" y="205740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4267200" y="236220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4267200" y="266700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4267200" y="297180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4267200" y="327660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4267200" y="358140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4267200" y="449580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4267200" y="388620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4267200" y="41910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1600200" y="205740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1600200" y="1600200"/>
            <a:ext cx="577850" cy="366713"/>
          </a:xfrm>
          <a:prstGeom prst="rect">
            <a:avLst/>
          </a:prstGeom>
          <a:noFill/>
          <a:ln w="12700">
            <a:noFill/>
            <a:miter lim="800000"/>
            <a:headEnd/>
            <a:tailEnd/>
          </a:ln>
          <a:effectLst/>
        </p:spPr>
        <p:txBody>
          <a:bodyPr wrap="none">
            <a:spAutoFit/>
          </a:bodyPr>
          <a:lstStyle/>
          <a:p>
            <a:r>
              <a:rPr lang="en-US">
                <a:solidFill>
                  <a:schemeClr val="accent2"/>
                </a:solidFill>
              </a:rPr>
              <a:t>Tag</a:t>
            </a:r>
          </a:p>
        </p:txBody>
      </p:sp>
      <p:sp>
        <p:nvSpPr>
          <p:cNvPr id="1660970" name="Text Box 42"/>
          <p:cNvSpPr txBox="1">
            <a:spLocks noChangeArrowheads="1"/>
          </p:cNvSpPr>
          <p:nvPr/>
        </p:nvSpPr>
        <p:spPr bwMode="auto">
          <a:xfrm>
            <a:off x="2362200" y="1600200"/>
            <a:ext cx="666750" cy="366713"/>
          </a:xfrm>
          <a:prstGeom prst="rect">
            <a:avLst/>
          </a:prstGeom>
          <a:noFill/>
          <a:ln w="12700">
            <a:noFill/>
            <a:miter lim="800000"/>
            <a:headEnd/>
            <a:tailEnd/>
          </a:ln>
          <a:effectLst/>
        </p:spPr>
        <p:txBody>
          <a:bodyPr wrap="none">
            <a:spAutoFit/>
          </a:bodyPr>
          <a:lstStyle/>
          <a:p>
            <a:r>
              <a:rPr lang="en-US">
                <a:solidFill>
                  <a:schemeClr val="tx1"/>
                </a:solidFill>
              </a:rPr>
              <a:t>Data</a:t>
            </a:r>
          </a:p>
        </p:txBody>
      </p:sp>
      <p:sp>
        <p:nvSpPr>
          <p:cNvPr id="1660971" name="Rectangle 43" descr="5%"/>
          <p:cNvSpPr>
            <a:spLocks noChangeArrowheads="1"/>
          </p:cNvSpPr>
          <p:nvPr/>
        </p:nvSpPr>
        <p:spPr bwMode="auto">
          <a:xfrm>
            <a:off x="4267200" y="8382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2" name="Rectangle 44" descr="5%"/>
          <p:cNvSpPr>
            <a:spLocks noChangeArrowheads="1"/>
          </p:cNvSpPr>
          <p:nvPr/>
        </p:nvSpPr>
        <p:spPr bwMode="auto">
          <a:xfrm>
            <a:off x="2209800" y="20574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3" name="Rectangle 45" descr="5%"/>
          <p:cNvSpPr>
            <a:spLocks noChangeArrowheads="1"/>
          </p:cNvSpPr>
          <p:nvPr/>
        </p:nvSpPr>
        <p:spPr bwMode="auto">
          <a:xfrm>
            <a:off x="4267200" y="20574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4" name="Rectangle 46" descr="5%"/>
          <p:cNvSpPr>
            <a:spLocks noChangeArrowheads="1"/>
          </p:cNvSpPr>
          <p:nvPr/>
        </p:nvSpPr>
        <p:spPr bwMode="auto">
          <a:xfrm>
            <a:off x="4267200" y="32766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5" name="Rectangle 47" descr="5%"/>
          <p:cNvSpPr>
            <a:spLocks noChangeArrowheads="1"/>
          </p:cNvSpPr>
          <p:nvPr/>
        </p:nvSpPr>
        <p:spPr bwMode="auto">
          <a:xfrm>
            <a:off x="4267200" y="44958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60976" name="Rectangle 48" descr="5%"/>
          <p:cNvSpPr>
            <a:spLocks noChangeArrowheads="1"/>
          </p:cNvSpPr>
          <p:nvPr/>
        </p:nvSpPr>
        <p:spPr bwMode="auto">
          <a:xfrm>
            <a:off x="4267200" y="54102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60977" name="Rectangle 49" descr="5%"/>
          <p:cNvSpPr>
            <a:spLocks noChangeArrowheads="1"/>
          </p:cNvSpPr>
          <p:nvPr/>
        </p:nvSpPr>
        <p:spPr bwMode="auto">
          <a:xfrm>
            <a:off x="4267200" y="41910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60978" name="Rectangle 50" descr="5%"/>
          <p:cNvSpPr>
            <a:spLocks noChangeArrowheads="1"/>
          </p:cNvSpPr>
          <p:nvPr/>
        </p:nvSpPr>
        <p:spPr bwMode="auto">
          <a:xfrm>
            <a:off x="4267200" y="29718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60979" name="Rectangle 51" descr="5%"/>
          <p:cNvSpPr>
            <a:spLocks noChangeArrowheads="1"/>
          </p:cNvSpPr>
          <p:nvPr/>
        </p:nvSpPr>
        <p:spPr bwMode="auto">
          <a:xfrm>
            <a:off x="4267200" y="17526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60980" name="Rectangle 52" descr="5%"/>
          <p:cNvSpPr>
            <a:spLocks noChangeArrowheads="1"/>
          </p:cNvSpPr>
          <p:nvPr/>
        </p:nvSpPr>
        <p:spPr bwMode="auto">
          <a:xfrm>
            <a:off x="2209800" y="29718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60981" name="Rectangle 53" descr="5%"/>
          <p:cNvSpPr>
            <a:spLocks noChangeArrowheads="1"/>
          </p:cNvSpPr>
          <p:nvPr/>
        </p:nvSpPr>
        <p:spPr bwMode="auto">
          <a:xfrm>
            <a:off x="4267200" y="11430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2209800" y="23622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4267200" y="23622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4267200" y="35814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4267200" y="4800600"/>
            <a:ext cx="990600" cy="304800"/>
          </a:xfrm>
          <a:prstGeom prst="rect">
            <a:avLst/>
          </a:prstGeom>
          <a:pattFill prst="pct5">
            <a:fgClr>
              <a:schemeClr val="accent2"/>
            </a:fgClr>
            <a:bgClr>
              <a:srgbClr val="FFFFFF"/>
            </a:bgClr>
          </a:patt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4267200" y="5105400"/>
            <a:ext cx="990600" cy="304800"/>
          </a:xfrm>
          <a:prstGeom prst="rect">
            <a:avLst/>
          </a:prstGeom>
          <a:pattFill prst="pct5">
            <a:fgClr>
              <a:schemeClr val="folHlink"/>
            </a:fgClr>
            <a:bgClr>
              <a:srgbClr val="FFFFFF"/>
            </a:bgClr>
          </a:pattFill>
          <a:ln w="12700">
            <a:solidFill>
              <a:schemeClr val="folHlink"/>
            </a:solidFill>
            <a:miter lim="800000"/>
            <a:headEnd/>
            <a:tailEnd/>
          </a:ln>
          <a:effectLst/>
        </p:spPr>
        <p:txBody>
          <a:bodyPr wrap="none" anchor="ctr"/>
          <a:lstStyle/>
          <a:p>
            <a:endParaRPr lang="en-US"/>
          </a:p>
        </p:txBody>
      </p:sp>
      <p:sp>
        <p:nvSpPr>
          <p:cNvPr id="1660987" name="Rectangle 59" descr="5%"/>
          <p:cNvSpPr>
            <a:spLocks noChangeArrowheads="1"/>
          </p:cNvSpPr>
          <p:nvPr/>
        </p:nvSpPr>
        <p:spPr bwMode="auto">
          <a:xfrm>
            <a:off x="4267200" y="3886200"/>
            <a:ext cx="990600" cy="304800"/>
          </a:xfrm>
          <a:prstGeom prst="rect">
            <a:avLst/>
          </a:prstGeom>
          <a:pattFill prst="pct5">
            <a:fgClr>
              <a:schemeClr val="folHlink"/>
            </a:fgClr>
            <a:bgClr>
              <a:srgbClr val="FFFFFF"/>
            </a:bgClr>
          </a:pattFill>
          <a:ln w="12700">
            <a:solidFill>
              <a:schemeClr val="folHlink"/>
            </a:solidFill>
            <a:miter lim="800000"/>
            <a:headEnd/>
            <a:tailEnd/>
          </a:ln>
          <a:effectLst/>
        </p:spPr>
        <p:txBody>
          <a:bodyPr wrap="none" anchor="ctr"/>
          <a:lstStyle/>
          <a:p>
            <a:endParaRPr lang="en-US"/>
          </a:p>
        </p:txBody>
      </p:sp>
      <p:sp>
        <p:nvSpPr>
          <p:cNvPr id="1660988" name="Rectangle 60" descr="5%"/>
          <p:cNvSpPr>
            <a:spLocks noChangeArrowheads="1"/>
          </p:cNvSpPr>
          <p:nvPr/>
        </p:nvSpPr>
        <p:spPr bwMode="auto">
          <a:xfrm>
            <a:off x="4267200" y="2667000"/>
            <a:ext cx="990600" cy="304800"/>
          </a:xfrm>
          <a:prstGeom prst="rect">
            <a:avLst/>
          </a:prstGeom>
          <a:pattFill prst="pct5">
            <a:fgClr>
              <a:schemeClr val="folHlink"/>
            </a:fgClr>
            <a:bgClr>
              <a:srgbClr val="FFFFFF"/>
            </a:bgClr>
          </a:pattFill>
          <a:ln w="12700">
            <a:solidFill>
              <a:schemeClr val="folHlink"/>
            </a:solidFill>
            <a:miter lim="800000"/>
            <a:headEnd/>
            <a:tailEnd/>
          </a:ln>
          <a:effectLst/>
        </p:spPr>
        <p:txBody>
          <a:bodyPr wrap="none" anchor="ctr"/>
          <a:lstStyle/>
          <a:p>
            <a:endParaRPr lang="en-US"/>
          </a:p>
        </p:txBody>
      </p:sp>
      <p:sp>
        <p:nvSpPr>
          <p:cNvPr id="1660989" name="Rectangle 61" descr="5%"/>
          <p:cNvSpPr>
            <a:spLocks noChangeArrowheads="1"/>
          </p:cNvSpPr>
          <p:nvPr/>
        </p:nvSpPr>
        <p:spPr bwMode="auto">
          <a:xfrm>
            <a:off x="4267200" y="1447800"/>
            <a:ext cx="990600" cy="304800"/>
          </a:xfrm>
          <a:prstGeom prst="rect">
            <a:avLst/>
          </a:prstGeom>
          <a:pattFill prst="pct5">
            <a:fgClr>
              <a:schemeClr val="folHlink"/>
            </a:fgClr>
            <a:bgClr>
              <a:srgbClr val="FFFFFF"/>
            </a:bgClr>
          </a:pattFill>
          <a:ln w="12700">
            <a:solidFill>
              <a:schemeClr val="folHlink"/>
            </a:solidFill>
            <a:miter lim="800000"/>
            <a:headEnd/>
            <a:tailEnd/>
          </a:ln>
          <a:effectLst/>
        </p:spPr>
        <p:txBody>
          <a:bodyPr wrap="none" anchor="ctr"/>
          <a:lstStyle/>
          <a:p>
            <a:endParaRPr lang="en-US"/>
          </a:p>
        </p:txBody>
      </p:sp>
      <p:sp>
        <p:nvSpPr>
          <p:cNvPr id="1660990" name="Rectangle 62" descr="5%"/>
          <p:cNvSpPr>
            <a:spLocks noChangeArrowheads="1"/>
          </p:cNvSpPr>
          <p:nvPr/>
        </p:nvSpPr>
        <p:spPr bwMode="auto">
          <a:xfrm>
            <a:off x="2209800" y="2667000"/>
            <a:ext cx="990600" cy="304800"/>
          </a:xfrm>
          <a:prstGeom prst="rect">
            <a:avLst/>
          </a:prstGeom>
          <a:pattFill prst="pct5">
            <a:fgClr>
              <a:schemeClr val="folHlink"/>
            </a:fgClr>
            <a:bgClr>
              <a:srgbClr val="FFFFFF"/>
            </a:bgClr>
          </a:pattFill>
          <a:ln w="12700">
            <a:solidFill>
              <a:schemeClr val="folHlink"/>
            </a:solidFill>
            <a:miter lim="800000"/>
            <a:headEnd/>
            <a:tailEnd/>
          </a:ln>
          <a:effectLst/>
        </p:spPr>
        <p:txBody>
          <a:bodyPr wrap="none" anchor="ctr"/>
          <a:lstStyle/>
          <a:p>
            <a:endParaRPr lang="en-US"/>
          </a:p>
        </p:txBody>
      </p:sp>
      <p:sp>
        <p:nvSpPr>
          <p:cNvPr id="1660991" name="Text Box 63"/>
          <p:cNvSpPr txBox="1">
            <a:spLocks noChangeArrowheads="1"/>
          </p:cNvSpPr>
          <p:nvPr/>
        </p:nvSpPr>
        <p:spPr bwMode="auto">
          <a:xfrm>
            <a:off x="381000" y="3581400"/>
            <a:ext cx="2819400" cy="2554545"/>
          </a:xfrm>
          <a:prstGeom prst="rect">
            <a:avLst/>
          </a:prstGeom>
          <a:noFill/>
          <a:ln w="12700">
            <a:noFill/>
            <a:miter lim="800000"/>
            <a:headEnd/>
            <a:tailEnd/>
          </a:ln>
          <a:effectLst/>
        </p:spPr>
        <p:txBody>
          <a:bodyPr>
            <a:spAutoFit/>
          </a:bodyPr>
          <a:lstStyle/>
          <a:p>
            <a:r>
              <a:rPr lang="en-US" sz="2000" dirty="0">
                <a:solidFill>
                  <a:schemeClr val="tx1"/>
                </a:solidFill>
              </a:rPr>
              <a:t>Q1: </a:t>
            </a:r>
            <a:r>
              <a:rPr lang="en-US" sz="2000" dirty="0" err="1" smtClean="0">
                <a:solidFill>
                  <a:schemeClr val="tx1"/>
                </a:solidFill>
              </a:rPr>
              <a:t>Có</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không</a:t>
            </a:r>
            <a:r>
              <a:rPr lang="en-US" sz="2000" dirty="0" smtClean="0">
                <a:solidFill>
                  <a:schemeClr val="tx1"/>
                </a:solidFill>
              </a:rPr>
              <a:t>?</a:t>
            </a:r>
            <a:endParaRPr lang="en-US" sz="2000" dirty="0">
              <a:solidFill>
                <a:schemeClr val="tx1"/>
              </a:solidFill>
            </a:endParaRPr>
          </a:p>
          <a:p>
            <a:endParaRPr lang="en-US" sz="2000" dirty="0"/>
          </a:p>
          <a:p>
            <a:r>
              <a:rPr lang="en-US" sz="2000" dirty="0" smtClean="0">
                <a:solidFill>
                  <a:schemeClr val="tx1"/>
                </a:solidFill>
              </a:rPr>
              <a:t>So </a:t>
            </a:r>
            <a:r>
              <a:rPr lang="en-US" sz="2000" dirty="0" err="1" smtClean="0">
                <a:solidFill>
                  <a:schemeClr val="tx1"/>
                </a:solidFill>
              </a:rPr>
              <a:t>sánh</a:t>
            </a:r>
            <a:r>
              <a:rPr lang="en-US" sz="2000" dirty="0" smtClean="0">
                <a:solidFill>
                  <a:schemeClr val="tx1"/>
                </a:solidFill>
              </a:rPr>
              <a:t> </a:t>
            </a:r>
            <a:r>
              <a:rPr lang="en-US" sz="2000" dirty="0" err="1" smtClean="0">
                <a:solidFill>
                  <a:schemeClr val="tx1"/>
                </a:solidFill>
              </a:rPr>
              <a:t>trường</a:t>
            </a:r>
            <a:r>
              <a:rPr lang="en-US" sz="2000" dirty="0" smtClean="0">
                <a:solidFill>
                  <a:schemeClr val="tx1"/>
                </a:solidFill>
              </a:rPr>
              <a:t> </a:t>
            </a:r>
            <a:r>
              <a:rPr lang="en-US" sz="2000" dirty="0" err="1" smtClean="0">
                <a:solidFill>
                  <a:schemeClr val="accent2"/>
                </a:solidFill>
              </a:rPr>
              <a:t>thẻ</a:t>
            </a:r>
            <a:r>
              <a:rPr lang="en-US" sz="2000" dirty="0" smtClean="0">
                <a:solidFill>
                  <a:schemeClr val="tx1"/>
                </a:solidFill>
              </a:rPr>
              <a:t>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với</a:t>
            </a:r>
            <a:r>
              <a:rPr lang="en-US" sz="2000" dirty="0" smtClean="0">
                <a:solidFill>
                  <a:schemeClr val="tx1"/>
                </a:solidFill>
              </a:rPr>
              <a:t> </a:t>
            </a:r>
            <a:r>
              <a:rPr lang="en-US" sz="2000" dirty="0" smtClean="0">
                <a:solidFill>
                  <a:schemeClr val="accent2"/>
                </a:solidFill>
              </a:rPr>
              <a:t>2 bit cao </a:t>
            </a:r>
            <a:r>
              <a:rPr lang="en-US" sz="2000" dirty="0" err="1" smtClean="0">
                <a:solidFill>
                  <a:schemeClr val="accent2"/>
                </a:solidFill>
              </a:rPr>
              <a:t>của</a:t>
            </a:r>
            <a:r>
              <a:rPr lang="en-US" sz="2000" dirty="0" smtClean="0">
                <a:solidFill>
                  <a:schemeClr val="accent2"/>
                </a:solidFill>
              </a:rPr>
              <a:t> </a:t>
            </a:r>
            <a:r>
              <a:rPr lang="en-US" sz="2000" dirty="0" err="1" smtClean="0">
                <a:solidFill>
                  <a:schemeClr val="accent2"/>
                </a:solidFill>
              </a:rPr>
              <a:t>địa</a:t>
            </a:r>
            <a:r>
              <a:rPr lang="en-US" sz="2000" dirty="0" smtClean="0">
                <a:solidFill>
                  <a:schemeClr val="accent2"/>
                </a:solidFill>
              </a:rPr>
              <a:t> </a:t>
            </a:r>
            <a:r>
              <a:rPr lang="en-US" sz="2000" dirty="0" err="1" smtClean="0">
                <a:solidFill>
                  <a:schemeClr val="accent2"/>
                </a:solidFill>
              </a:rPr>
              <a:t>chỉ</a:t>
            </a:r>
            <a:r>
              <a:rPr lang="en-US" sz="2000" dirty="0" smtClean="0">
                <a:solidFill>
                  <a:schemeClr val="accent2"/>
                </a:solidFill>
              </a:rPr>
              <a:t> </a:t>
            </a:r>
            <a:r>
              <a:rPr lang="en-US" sz="2000" dirty="0" err="1" smtClean="0">
                <a:solidFill>
                  <a:schemeClr val="accent2"/>
                </a:solidFill>
              </a:rPr>
              <a:t>bộ</a:t>
            </a:r>
            <a:r>
              <a:rPr lang="en-US" sz="2000" dirty="0" smtClean="0">
                <a:solidFill>
                  <a:schemeClr val="accent2"/>
                </a:solidFill>
              </a:rPr>
              <a:t> </a:t>
            </a:r>
            <a:r>
              <a:rPr lang="en-US" sz="2000" dirty="0" err="1" smtClean="0">
                <a:solidFill>
                  <a:schemeClr val="accent2"/>
                </a:solidFill>
              </a:rPr>
              <a:t>nhớ</a:t>
            </a:r>
            <a:r>
              <a:rPr lang="en-US" sz="2000" dirty="0" smtClean="0">
                <a:solidFill>
                  <a:schemeClr val="tx1"/>
                </a:solidFill>
              </a:rPr>
              <a:t> </a:t>
            </a:r>
            <a:r>
              <a:rPr lang="en-US" sz="2000" dirty="0" err="1" smtClean="0">
                <a:solidFill>
                  <a:schemeClr val="tx1"/>
                </a:solidFill>
              </a:rPr>
              <a:t>để</a:t>
            </a:r>
            <a:r>
              <a:rPr lang="en-US" sz="2000" dirty="0" smtClean="0">
                <a:solidFill>
                  <a:schemeClr val="tx1"/>
                </a:solidFill>
              </a:rPr>
              <a:t> </a:t>
            </a:r>
            <a:r>
              <a:rPr lang="en-US" sz="2000" dirty="0" err="1" smtClean="0">
                <a:solidFill>
                  <a:schemeClr val="tx1"/>
                </a:solidFill>
              </a:rPr>
              <a:t>xác</a:t>
            </a:r>
            <a:r>
              <a:rPr lang="en-US" sz="2000" dirty="0" smtClean="0">
                <a:solidFill>
                  <a:schemeClr val="tx1"/>
                </a:solidFill>
              </a:rPr>
              <a:t> </a:t>
            </a:r>
            <a:r>
              <a:rPr lang="en-US" sz="2000" dirty="0" err="1" smtClean="0">
                <a:solidFill>
                  <a:schemeClr val="tx1"/>
                </a:solidFill>
              </a:rPr>
              <a:t>định</a:t>
            </a:r>
            <a:r>
              <a:rPr lang="en-US" sz="2000" dirty="0" smtClean="0">
                <a:solidFill>
                  <a:schemeClr val="tx1"/>
                </a:solidFill>
              </a:rPr>
              <a:t> </a:t>
            </a:r>
            <a:r>
              <a:rPr lang="en-US" sz="2000" dirty="0" err="1" smtClean="0">
                <a:solidFill>
                  <a:schemeClr val="tx1"/>
                </a:solidFill>
              </a:rPr>
              <a:t>khối</a:t>
            </a:r>
            <a:r>
              <a:rPr lang="en-US" sz="2000" dirty="0" smtClean="0">
                <a:solidFill>
                  <a:schemeClr val="tx1"/>
                </a:solidFill>
              </a:rPr>
              <a:t> </a:t>
            </a:r>
            <a:r>
              <a:rPr lang="en-US" sz="2000" dirty="0" err="1" smtClean="0">
                <a:solidFill>
                  <a:schemeClr val="tx1"/>
                </a:solidFill>
              </a:rPr>
              <a:t>dữ</a:t>
            </a:r>
            <a:r>
              <a:rPr lang="en-US" sz="2000" dirty="0" smtClean="0">
                <a:solidFill>
                  <a:schemeClr val="tx1"/>
                </a:solidFill>
              </a:rPr>
              <a:t> </a:t>
            </a:r>
            <a:r>
              <a:rPr lang="en-US" sz="2000" dirty="0" err="1" smtClean="0">
                <a:solidFill>
                  <a:schemeClr val="tx1"/>
                </a:solidFill>
              </a:rPr>
              <a:t>liệu</a:t>
            </a:r>
            <a:r>
              <a:rPr lang="en-US" sz="2000" dirty="0" smtClean="0">
                <a:solidFill>
                  <a:schemeClr val="tx1"/>
                </a:solidFill>
              </a:rPr>
              <a:t> </a:t>
            </a:r>
            <a:r>
              <a:rPr lang="en-US" sz="2000" dirty="0" err="1" smtClean="0">
                <a:solidFill>
                  <a:schemeClr val="tx1"/>
                </a:solidFill>
              </a:rPr>
              <a:t>có</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không</a:t>
            </a:r>
            <a:r>
              <a:rPr lang="en-US" sz="2000" dirty="0" smtClean="0">
                <a:solidFill>
                  <a:schemeClr val="tx1"/>
                </a:solidFill>
              </a:rPr>
              <a:t>? </a:t>
            </a:r>
            <a:endParaRPr lang="en-US" sz="2000" dirty="0">
              <a:solidFill>
                <a:schemeClr val="tx1"/>
              </a:solidFill>
            </a:endParaRPr>
          </a:p>
        </p:txBody>
      </p:sp>
      <p:grpSp>
        <p:nvGrpSpPr>
          <p:cNvPr id="4" name="Group 64"/>
          <p:cNvGrpSpPr>
            <a:grpSpLocks/>
          </p:cNvGrpSpPr>
          <p:nvPr/>
        </p:nvGrpSpPr>
        <p:grpSpPr bwMode="auto">
          <a:xfrm>
            <a:off x="1219200" y="205740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990600" y="1600200"/>
            <a:ext cx="692150" cy="366713"/>
          </a:xfrm>
          <a:prstGeom prst="rect">
            <a:avLst/>
          </a:prstGeom>
          <a:noFill/>
          <a:ln w="12700">
            <a:noFill/>
            <a:miter lim="800000"/>
            <a:headEnd/>
            <a:tailEnd/>
          </a:ln>
          <a:effectLst/>
        </p:spPr>
        <p:txBody>
          <a:bodyPr wrap="none">
            <a:spAutoFit/>
          </a:bodyPr>
          <a:lstStyle/>
          <a:p>
            <a:r>
              <a:rPr lang="en-US">
                <a:solidFill>
                  <a:schemeClr val="tx1"/>
                </a:solidFill>
              </a:rPr>
              <a:t>Valid</a:t>
            </a:r>
          </a:p>
        </p:txBody>
      </p:sp>
      <p:grpSp>
        <p:nvGrpSpPr>
          <p:cNvPr id="5" name="Group 70"/>
          <p:cNvGrpSpPr>
            <a:grpSpLocks/>
          </p:cNvGrpSpPr>
          <p:nvPr/>
        </p:nvGrpSpPr>
        <p:grpSpPr bwMode="auto">
          <a:xfrm>
            <a:off x="3200400" y="990600"/>
            <a:ext cx="1066800" cy="2133600"/>
            <a:chOff x="2016" y="624"/>
            <a:chExt cx="672" cy="1344"/>
          </a:xfrm>
        </p:grpSpPr>
        <p:sp>
          <p:nvSpPr>
            <p:cNvPr id="1660999" name="Line 71"/>
            <p:cNvSpPr>
              <a:spLocks noChangeShapeType="1"/>
            </p:cNvSpPr>
            <p:nvPr/>
          </p:nvSpPr>
          <p:spPr bwMode="auto">
            <a:xfrm flipH="1">
              <a:off x="2016" y="624"/>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0" name="Line 72"/>
            <p:cNvSpPr>
              <a:spLocks noChangeShapeType="1"/>
            </p:cNvSpPr>
            <p:nvPr/>
          </p:nvSpPr>
          <p:spPr bwMode="auto">
            <a:xfrm flipH="1">
              <a:off x="2016" y="816"/>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1" name="Line 73"/>
            <p:cNvSpPr>
              <a:spLocks noChangeShapeType="1"/>
            </p:cNvSpPr>
            <p:nvPr/>
          </p:nvSpPr>
          <p:spPr bwMode="auto">
            <a:xfrm flipH="1">
              <a:off x="2016" y="1008"/>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2" name="Line 74"/>
            <p:cNvSpPr>
              <a:spLocks noChangeShapeType="1"/>
            </p:cNvSpPr>
            <p:nvPr/>
          </p:nvSpPr>
          <p:spPr bwMode="auto">
            <a:xfrm flipH="1">
              <a:off x="2016" y="1200"/>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6" name="Group 75"/>
          <p:cNvGrpSpPr>
            <a:grpSpLocks/>
          </p:cNvGrpSpPr>
          <p:nvPr/>
        </p:nvGrpSpPr>
        <p:grpSpPr bwMode="auto">
          <a:xfrm>
            <a:off x="3200400" y="2209800"/>
            <a:ext cx="1066800" cy="914400"/>
            <a:chOff x="2016" y="1392"/>
            <a:chExt cx="672" cy="576"/>
          </a:xfrm>
        </p:grpSpPr>
        <p:sp>
          <p:nvSpPr>
            <p:cNvPr id="1661004" name="Line 76"/>
            <p:cNvSpPr>
              <a:spLocks noChangeShapeType="1"/>
            </p:cNvSpPr>
            <p:nvPr/>
          </p:nvSpPr>
          <p:spPr bwMode="auto">
            <a:xfrm flipH="1">
              <a:off x="2016" y="1392"/>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5" name="Line 77"/>
            <p:cNvSpPr>
              <a:spLocks noChangeShapeType="1"/>
            </p:cNvSpPr>
            <p:nvPr/>
          </p:nvSpPr>
          <p:spPr bwMode="auto">
            <a:xfrm flipH="1">
              <a:off x="2016" y="1584"/>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6" name="Line 78"/>
            <p:cNvSpPr>
              <a:spLocks noChangeShapeType="1"/>
            </p:cNvSpPr>
            <p:nvPr/>
          </p:nvSpPr>
          <p:spPr bwMode="auto">
            <a:xfrm flipH="1">
              <a:off x="2016" y="1776"/>
              <a:ext cx="672"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07" name="Line 79"/>
            <p:cNvSpPr>
              <a:spLocks noChangeShapeType="1"/>
            </p:cNvSpPr>
            <p:nvPr/>
          </p:nvSpPr>
          <p:spPr bwMode="auto">
            <a:xfrm flipH="1">
              <a:off x="2016" y="1968"/>
              <a:ext cx="672" cy="0"/>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7" name="Group 80"/>
          <p:cNvGrpSpPr>
            <a:grpSpLocks/>
          </p:cNvGrpSpPr>
          <p:nvPr/>
        </p:nvGrpSpPr>
        <p:grpSpPr bwMode="auto">
          <a:xfrm>
            <a:off x="3200400" y="2286000"/>
            <a:ext cx="1066800" cy="2133600"/>
            <a:chOff x="2016" y="1392"/>
            <a:chExt cx="672" cy="1344"/>
          </a:xfrm>
        </p:grpSpPr>
        <p:sp>
          <p:nvSpPr>
            <p:cNvPr id="1661009" name="Line 81"/>
            <p:cNvSpPr>
              <a:spLocks noChangeShapeType="1"/>
            </p:cNvSpPr>
            <p:nvPr/>
          </p:nvSpPr>
          <p:spPr bwMode="auto">
            <a:xfrm flipH="1" flipV="1">
              <a:off x="2016" y="1392"/>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0" name="Line 82"/>
            <p:cNvSpPr>
              <a:spLocks noChangeShapeType="1"/>
            </p:cNvSpPr>
            <p:nvPr/>
          </p:nvSpPr>
          <p:spPr bwMode="auto">
            <a:xfrm flipH="1" flipV="1">
              <a:off x="2016" y="1584"/>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1" name="Line 83"/>
            <p:cNvSpPr>
              <a:spLocks noChangeShapeType="1"/>
            </p:cNvSpPr>
            <p:nvPr/>
          </p:nvSpPr>
          <p:spPr bwMode="auto">
            <a:xfrm flipH="1" flipV="1">
              <a:off x="2016" y="1776"/>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2" name="Line 84"/>
            <p:cNvSpPr>
              <a:spLocks noChangeShapeType="1"/>
            </p:cNvSpPr>
            <p:nvPr/>
          </p:nvSpPr>
          <p:spPr bwMode="auto">
            <a:xfrm flipH="1" flipV="1">
              <a:off x="2016" y="1968"/>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8" name="Group 93"/>
          <p:cNvGrpSpPr>
            <a:grpSpLocks/>
          </p:cNvGrpSpPr>
          <p:nvPr/>
        </p:nvGrpSpPr>
        <p:grpSpPr bwMode="auto">
          <a:xfrm>
            <a:off x="3200400" y="2209800"/>
            <a:ext cx="1066800" cy="3352800"/>
            <a:chOff x="2016" y="2112"/>
            <a:chExt cx="672" cy="2112"/>
          </a:xfrm>
        </p:grpSpPr>
        <p:sp>
          <p:nvSpPr>
            <p:cNvPr id="1661015" name="Line 87"/>
            <p:cNvSpPr>
              <a:spLocks noChangeShapeType="1"/>
            </p:cNvSpPr>
            <p:nvPr/>
          </p:nvSpPr>
          <p:spPr bwMode="auto">
            <a:xfrm>
              <a:off x="2016" y="2112"/>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6" name="Line 88"/>
            <p:cNvSpPr>
              <a:spLocks noChangeShapeType="1"/>
            </p:cNvSpPr>
            <p:nvPr/>
          </p:nvSpPr>
          <p:spPr bwMode="auto">
            <a:xfrm>
              <a:off x="2016" y="2304"/>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7" name="Line 89"/>
            <p:cNvSpPr>
              <a:spLocks noChangeShapeType="1"/>
            </p:cNvSpPr>
            <p:nvPr/>
          </p:nvSpPr>
          <p:spPr bwMode="auto">
            <a:xfrm>
              <a:off x="2016" y="2496"/>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61018" name="Line 90"/>
            <p:cNvSpPr>
              <a:spLocks noChangeShapeType="1"/>
            </p:cNvSpPr>
            <p:nvPr/>
          </p:nvSpPr>
          <p:spPr bwMode="auto">
            <a:xfrm>
              <a:off x="2016" y="2688"/>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grpSp>
      <p:sp>
        <p:nvSpPr>
          <p:cNvPr id="1661019" name="Text Box 91"/>
          <p:cNvSpPr txBox="1">
            <a:spLocks noChangeArrowheads="1"/>
          </p:cNvSpPr>
          <p:nvPr/>
        </p:nvSpPr>
        <p:spPr bwMode="auto">
          <a:xfrm>
            <a:off x="5181600" y="838200"/>
            <a:ext cx="990600" cy="4918075"/>
          </a:xfrm>
          <a:prstGeom prst="rect">
            <a:avLst/>
          </a:prstGeom>
          <a:noFill/>
          <a:ln w="12700">
            <a:noFill/>
            <a:miter lim="800000"/>
            <a:headEnd/>
            <a:tailEnd/>
          </a:ln>
          <a:effectLst/>
        </p:spPr>
        <p:txBody>
          <a:bodyPr>
            <a:spAutoFit/>
          </a:bodyPr>
          <a:lstStyle/>
          <a:p>
            <a:pPr>
              <a:lnSpc>
                <a:spcPct val="110000"/>
              </a:lnSpc>
            </a:pPr>
            <a:r>
              <a:rPr lang="en-US">
                <a:solidFill>
                  <a:schemeClr val="accent2"/>
                </a:solidFill>
              </a:rPr>
              <a:t>00</a:t>
            </a:r>
            <a:r>
              <a:rPr lang="en-US"/>
              <a:t>00</a:t>
            </a:r>
            <a:r>
              <a:rPr lang="en-US">
                <a:solidFill>
                  <a:schemeClr val="tx1"/>
                </a:solidFill>
              </a:rPr>
              <a:t>xx</a:t>
            </a:r>
          </a:p>
          <a:p>
            <a:pPr>
              <a:lnSpc>
                <a:spcPct val="110000"/>
              </a:lnSpc>
            </a:pPr>
            <a:r>
              <a:rPr lang="en-US">
                <a:solidFill>
                  <a:schemeClr val="accent2"/>
                </a:solidFill>
              </a:rPr>
              <a:t>00</a:t>
            </a:r>
            <a:r>
              <a:rPr lang="en-US"/>
              <a:t>01</a:t>
            </a:r>
            <a:r>
              <a:rPr lang="en-US">
                <a:solidFill>
                  <a:schemeClr val="tx1"/>
                </a:solidFill>
              </a:rPr>
              <a:t>xx</a:t>
            </a:r>
          </a:p>
          <a:p>
            <a:pPr>
              <a:lnSpc>
                <a:spcPct val="110000"/>
              </a:lnSpc>
            </a:pPr>
            <a:r>
              <a:rPr lang="en-US">
                <a:solidFill>
                  <a:schemeClr val="accent2"/>
                </a:solidFill>
              </a:rPr>
              <a:t>00</a:t>
            </a:r>
            <a:r>
              <a:rPr lang="en-US"/>
              <a:t>10</a:t>
            </a:r>
            <a:r>
              <a:rPr lang="en-US">
                <a:solidFill>
                  <a:schemeClr val="tx1"/>
                </a:solidFill>
              </a:rPr>
              <a:t>xx</a:t>
            </a:r>
          </a:p>
          <a:p>
            <a:pPr>
              <a:lnSpc>
                <a:spcPct val="110000"/>
              </a:lnSpc>
            </a:pPr>
            <a:r>
              <a:rPr lang="en-US">
                <a:solidFill>
                  <a:schemeClr val="accent2"/>
                </a:solidFill>
              </a:rPr>
              <a:t>00</a:t>
            </a:r>
            <a:r>
              <a:rPr lang="en-US"/>
              <a:t>11</a:t>
            </a:r>
            <a:r>
              <a:rPr lang="en-US">
                <a:solidFill>
                  <a:schemeClr val="tx1"/>
                </a:solidFill>
              </a:rPr>
              <a:t>xx</a:t>
            </a:r>
          </a:p>
          <a:p>
            <a:pPr>
              <a:lnSpc>
                <a:spcPct val="110000"/>
              </a:lnSpc>
            </a:pPr>
            <a:r>
              <a:rPr lang="en-US">
                <a:solidFill>
                  <a:schemeClr val="accent2"/>
                </a:solidFill>
              </a:rPr>
              <a:t>01</a:t>
            </a:r>
            <a:r>
              <a:rPr lang="en-US"/>
              <a:t>00</a:t>
            </a:r>
            <a:r>
              <a:rPr lang="en-US">
                <a:solidFill>
                  <a:schemeClr val="tx1"/>
                </a:solidFill>
              </a:rPr>
              <a:t>xx</a:t>
            </a:r>
          </a:p>
          <a:p>
            <a:pPr>
              <a:lnSpc>
                <a:spcPct val="110000"/>
              </a:lnSpc>
            </a:pPr>
            <a:r>
              <a:rPr lang="en-US">
                <a:solidFill>
                  <a:schemeClr val="accent2"/>
                </a:solidFill>
              </a:rPr>
              <a:t>01</a:t>
            </a:r>
            <a:r>
              <a:rPr lang="en-US"/>
              <a:t>01</a:t>
            </a:r>
            <a:r>
              <a:rPr lang="en-US">
                <a:solidFill>
                  <a:schemeClr val="tx1"/>
                </a:solidFill>
              </a:rPr>
              <a:t>xx</a:t>
            </a:r>
          </a:p>
          <a:p>
            <a:pPr>
              <a:lnSpc>
                <a:spcPct val="110000"/>
              </a:lnSpc>
            </a:pPr>
            <a:r>
              <a:rPr lang="en-US">
                <a:solidFill>
                  <a:schemeClr val="accent2"/>
                </a:solidFill>
              </a:rPr>
              <a:t>01</a:t>
            </a:r>
            <a:r>
              <a:rPr lang="en-US"/>
              <a:t>10</a:t>
            </a:r>
            <a:r>
              <a:rPr lang="en-US">
                <a:solidFill>
                  <a:schemeClr val="tx1"/>
                </a:solidFill>
              </a:rPr>
              <a:t>xx</a:t>
            </a:r>
          </a:p>
          <a:p>
            <a:pPr>
              <a:lnSpc>
                <a:spcPct val="110000"/>
              </a:lnSpc>
            </a:pPr>
            <a:r>
              <a:rPr lang="en-US">
                <a:solidFill>
                  <a:schemeClr val="accent2"/>
                </a:solidFill>
              </a:rPr>
              <a:t>01</a:t>
            </a:r>
            <a:r>
              <a:rPr lang="en-US"/>
              <a:t>11</a:t>
            </a:r>
            <a:r>
              <a:rPr lang="en-US">
                <a:solidFill>
                  <a:schemeClr val="tx1"/>
                </a:solidFill>
              </a:rPr>
              <a:t>xx</a:t>
            </a:r>
          </a:p>
          <a:p>
            <a:pPr>
              <a:lnSpc>
                <a:spcPct val="110000"/>
              </a:lnSpc>
            </a:pPr>
            <a:r>
              <a:rPr lang="en-US">
                <a:solidFill>
                  <a:schemeClr val="accent2"/>
                </a:solidFill>
              </a:rPr>
              <a:t>10</a:t>
            </a:r>
            <a:r>
              <a:rPr lang="en-US"/>
              <a:t>00</a:t>
            </a:r>
            <a:r>
              <a:rPr lang="en-US">
                <a:solidFill>
                  <a:schemeClr val="tx1"/>
                </a:solidFill>
              </a:rPr>
              <a:t>xx</a:t>
            </a:r>
          </a:p>
          <a:p>
            <a:pPr>
              <a:lnSpc>
                <a:spcPct val="110000"/>
              </a:lnSpc>
            </a:pPr>
            <a:r>
              <a:rPr lang="en-US">
                <a:solidFill>
                  <a:schemeClr val="accent2"/>
                </a:solidFill>
              </a:rPr>
              <a:t>10</a:t>
            </a:r>
            <a:r>
              <a:rPr lang="en-US"/>
              <a:t>01</a:t>
            </a:r>
            <a:r>
              <a:rPr lang="en-US">
                <a:solidFill>
                  <a:schemeClr val="tx1"/>
                </a:solidFill>
              </a:rPr>
              <a:t>xx</a:t>
            </a:r>
          </a:p>
          <a:p>
            <a:pPr>
              <a:lnSpc>
                <a:spcPct val="110000"/>
              </a:lnSpc>
            </a:pPr>
            <a:r>
              <a:rPr lang="en-US">
                <a:solidFill>
                  <a:schemeClr val="accent2"/>
                </a:solidFill>
              </a:rPr>
              <a:t>10</a:t>
            </a:r>
            <a:r>
              <a:rPr lang="en-US"/>
              <a:t>10</a:t>
            </a:r>
            <a:r>
              <a:rPr lang="en-US">
                <a:solidFill>
                  <a:schemeClr val="tx1"/>
                </a:solidFill>
              </a:rPr>
              <a:t>xx</a:t>
            </a:r>
          </a:p>
          <a:p>
            <a:pPr>
              <a:lnSpc>
                <a:spcPct val="110000"/>
              </a:lnSpc>
            </a:pPr>
            <a:r>
              <a:rPr lang="en-US">
                <a:solidFill>
                  <a:schemeClr val="accent2"/>
                </a:solidFill>
              </a:rPr>
              <a:t>10</a:t>
            </a:r>
            <a:r>
              <a:rPr lang="en-US"/>
              <a:t>11</a:t>
            </a:r>
            <a:r>
              <a:rPr lang="en-US">
                <a:solidFill>
                  <a:schemeClr val="tx1"/>
                </a:solidFill>
              </a:rPr>
              <a:t>xx</a:t>
            </a:r>
          </a:p>
          <a:p>
            <a:pPr>
              <a:lnSpc>
                <a:spcPct val="110000"/>
              </a:lnSpc>
            </a:pPr>
            <a:r>
              <a:rPr lang="en-US">
                <a:solidFill>
                  <a:schemeClr val="accent2"/>
                </a:solidFill>
              </a:rPr>
              <a:t>11</a:t>
            </a:r>
            <a:r>
              <a:rPr lang="en-US"/>
              <a:t>00</a:t>
            </a:r>
            <a:r>
              <a:rPr lang="en-US">
                <a:solidFill>
                  <a:schemeClr val="tx1"/>
                </a:solidFill>
              </a:rPr>
              <a:t>xx</a:t>
            </a:r>
          </a:p>
          <a:p>
            <a:pPr>
              <a:lnSpc>
                <a:spcPct val="110000"/>
              </a:lnSpc>
            </a:pPr>
            <a:r>
              <a:rPr lang="en-US">
                <a:solidFill>
                  <a:schemeClr val="accent2"/>
                </a:solidFill>
              </a:rPr>
              <a:t>11</a:t>
            </a:r>
            <a:r>
              <a:rPr lang="en-US"/>
              <a:t>01</a:t>
            </a:r>
            <a:r>
              <a:rPr lang="en-US">
                <a:solidFill>
                  <a:schemeClr val="tx1"/>
                </a:solidFill>
              </a:rPr>
              <a:t>xx</a:t>
            </a:r>
          </a:p>
          <a:p>
            <a:pPr>
              <a:lnSpc>
                <a:spcPct val="110000"/>
              </a:lnSpc>
            </a:pPr>
            <a:r>
              <a:rPr lang="en-US">
                <a:solidFill>
                  <a:schemeClr val="accent2"/>
                </a:solidFill>
              </a:rPr>
              <a:t>11</a:t>
            </a:r>
            <a:r>
              <a:rPr lang="en-US"/>
              <a:t>10</a:t>
            </a:r>
            <a:r>
              <a:rPr lang="en-US">
                <a:solidFill>
                  <a:schemeClr val="tx1"/>
                </a:solidFill>
              </a:rPr>
              <a:t>xx</a:t>
            </a:r>
          </a:p>
          <a:p>
            <a:pPr>
              <a:lnSpc>
                <a:spcPct val="110000"/>
              </a:lnSpc>
            </a:pPr>
            <a:r>
              <a:rPr lang="en-US">
                <a:solidFill>
                  <a:schemeClr val="accent2"/>
                </a:solidFill>
              </a:rPr>
              <a:t>11</a:t>
            </a:r>
            <a:r>
              <a:rPr lang="en-US"/>
              <a:t>11</a:t>
            </a:r>
            <a:r>
              <a:rPr lang="en-US">
                <a:solidFill>
                  <a:schemeClr val="tx1"/>
                </a:solidFill>
              </a:rPr>
              <a:t>xx</a:t>
            </a:r>
          </a:p>
        </p:txBody>
      </p:sp>
      <p:sp>
        <p:nvSpPr>
          <p:cNvPr id="1661020" name="Text Box 92"/>
          <p:cNvSpPr txBox="1">
            <a:spLocks noChangeArrowheads="1"/>
          </p:cNvSpPr>
          <p:nvPr/>
        </p:nvSpPr>
        <p:spPr bwMode="auto">
          <a:xfrm>
            <a:off x="6248400" y="1066800"/>
            <a:ext cx="2514600" cy="1200329"/>
          </a:xfrm>
          <a:prstGeom prst="rect">
            <a:avLst/>
          </a:prstGeom>
          <a:noFill/>
          <a:ln w="12700">
            <a:noFill/>
            <a:miter lim="800000"/>
            <a:headEnd/>
            <a:tailEnd/>
          </a:ln>
          <a:effectLst/>
        </p:spPr>
        <p:txBody>
          <a:bodyPr>
            <a:spAutoFit/>
          </a:bodyPr>
          <a:lstStyle/>
          <a:p>
            <a:r>
              <a:rPr lang="en-US" err="1" smtClean="0">
                <a:solidFill>
                  <a:schemeClr val="tx1"/>
                </a:solidFill>
              </a:rPr>
              <a:t>Các</a:t>
            </a:r>
            <a:r>
              <a:rPr lang="en-US" smtClean="0">
                <a:solidFill>
                  <a:schemeClr val="tx1"/>
                </a:solidFill>
              </a:rPr>
              <a:t> 1 </a:t>
            </a:r>
            <a:r>
              <a:rPr lang="en-US" dirty="0" err="1" smtClean="0">
                <a:solidFill>
                  <a:schemeClr val="tx1"/>
                </a:solidFill>
              </a:rPr>
              <a:t>từ</a:t>
            </a:r>
            <a:r>
              <a:rPr lang="en-US" dirty="0" smtClean="0">
                <a:solidFill>
                  <a:schemeClr val="tx1"/>
                </a:solidFill>
              </a:rPr>
              <a:t>: 2 </a:t>
            </a:r>
            <a:r>
              <a:rPr lang="en-US" dirty="0" err="1" smtClean="0">
                <a:solidFill>
                  <a:schemeClr val="tx1"/>
                </a:solidFill>
              </a:rPr>
              <a:t>bít</a:t>
            </a:r>
            <a:r>
              <a:rPr lang="en-US" dirty="0" smtClean="0">
                <a:solidFill>
                  <a:schemeClr val="tx1"/>
                </a:solidFill>
              </a:rPr>
              <a:t> </a:t>
            </a:r>
            <a:r>
              <a:rPr lang="en-US" dirty="0" err="1" smtClean="0">
                <a:solidFill>
                  <a:schemeClr val="tx1"/>
                </a:solidFill>
              </a:rPr>
              <a:t>thấp</a:t>
            </a:r>
            <a:r>
              <a:rPr lang="en-US" dirty="0" smtClean="0">
                <a:solidFill>
                  <a:schemeClr val="tx1"/>
                </a:solidFill>
              </a:rPr>
              <a:t> </a:t>
            </a:r>
            <a:r>
              <a:rPr lang="en-US" dirty="0" err="1" smtClean="0">
                <a:solidFill>
                  <a:schemeClr val="tx1"/>
                </a:solidFill>
              </a:rPr>
              <a:t>dùng</a:t>
            </a:r>
            <a:r>
              <a:rPr lang="en-US" dirty="0" smtClean="0">
                <a:solidFill>
                  <a:schemeClr val="tx1"/>
                </a:solidFill>
              </a:rPr>
              <a:t> </a:t>
            </a:r>
            <a:r>
              <a:rPr lang="en-US" dirty="0" err="1" smtClean="0">
                <a:solidFill>
                  <a:schemeClr val="tx1"/>
                </a:solidFill>
              </a:rPr>
              <a:t>để</a:t>
            </a:r>
            <a:r>
              <a:rPr lang="en-US" dirty="0" smtClean="0">
                <a:solidFill>
                  <a:schemeClr val="tx1"/>
                </a:solidFill>
              </a:rPr>
              <a:t> </a:t>
            </a:r>
            <a:r>
              <a:rPr lang="en-US" dirty="0" err="1" smtClean="0">
                <a:solidFill>
                  <a:schemeClr val="tx1"/>
                </a:solidFill>
              </a:rPr>
              <a:t>xác</a:t>
            </a:r>
            <a:r>
              <a:rPr lang="en-US" dirty="0" smtClean="0">
                <a:solidFill>
                  <a:schemeClr val="tx1"/>
                </a:solidFill>
              </a:rPr>
              <a:t> </a:t>
            </a:r>
            <a:r>
              <a:rPr lang="en-US" dirty="0" err="1" smtClean="0">
                <a:solidFill>
                  <a:schemeClr val="tx1"/>
                </a:solidFill>
              </a:rPr>
              <a:t>định</a:t>
            </a:r>
            <a:r>
              <a:rPr lang="en-US" dirty="0" smtClean="0">
                <a:solidFill>
                  <a:schemeClr val="tx1"/>
                </a:solidFill>
              </a:rPr>
              <a:t> </a:t>
            </a:r>
            <a:r>
              <a:rPr lang="en-US" dirty="0" err="1" smtClean="0">
                <a:solidFill>
                  <a:schemeClr val="tx1"/>
                </a:solidFill>
              </a:rPr>
              <a:t>các</a:t>
            </a:r>
            <a:r>
              <a:rPr lang="en-US" dirty="0" smtClean="0">
                <a:solidFill>
                  <a:schemeClr val="tx1"/>
                </a:solidFill>
              </a:rPr>
              <a:t> byte trong </a:t>
            </a:r>
            <a:r>
              <a:rPr lang="en-US" dirty="0" err="1" smtClean="0">
                <a:solidFill>
                  <a:schemeClr val="tx1"/>
                </a:solidFill>
              </a:rPr>
              <a:t>từ</a:t>
            </a:r>
            <a:r>
              <a:rPr lang="en-US" dirty="0" smtClean="0">
                <a:solidFill>
                  <a:schemeClr val="tx1"/>
                </a:solidFill>
              </a:rPr>
              <a:t> </a:t>
            </a:r>
            <a:r>
              <a:rPr lang="en-US" dirty="0">
                <a:solidFill>
                  <a:schemeClr val="tx1"/>
                </a:solidFill>
              </a:rPr>
              <a:t>(32b words)</a:t>
            </a:r>
          </a:p>
        </p:txBody>
      </p:sp>
      <p:sp>
        <p:nvSpPr>
          <p:cNvPr id="1661022" name="Text Box 94"/>
          <p:cNvSpPr txBox="1">
            <a:spLocks noChangeArrowheads="1"/>
          </p:cNvSpPr>
          <p:nvPr/>
        </p:nvSpPr>
        <p:spPr bwMode="auto">
          <a:xfrm>
            <a:off x="3276600" y="5867400"/>
            <a:ext cx="5486400" cy="366713"/>
          </a:xfrm>
          <a:prstGeom prst="rect">
            <a:avLst/>
          </a:prstGeom>
          <a:noFill/>
          <a:ln w="12700">
            <a:noFill/>
            <a:miter lim="800000"/>
            <a:headEnd/>
            <a:tailEnd/>
          </a:ln>
          <a:effectLst/>
        </p:spPr>
        <p:txBody>
          <a:bodyPr>
            <a:spAutoFit/>
          </a:bodyPr>
          <a:lstStyle/>
          <a:p>
            <a:r>
              <a:rPr lang="en-US" dirty="0">
                <a:solidFill>
                  <a:srgbClr val="FF0000"/>
                </a:solidFill>
              </a:rPr>
              <a:t>(block address) modulo (# of blocks in the cache)</a:t>
            </a:r>
          </a:p>
        </p:txBody>
      </p:sp>
      <p:sp>
        <p:nvSpPr>
          <p:cNvPr id="1661023" name="Text Box 95"/>
          <p:cNvSpPr txBox="1">
            <a:spLocks noChangeArrowheads="1"/>
          </p:cNvSpPr>
          <p:nvPr/>
        </p:nvSpPr>
        <p:spPr bwMode="auto">
          <a:xfrm>
            <a:off x="381000" y="1600200"/>
            <a:ext cx="742950" cy="366713"/>
          </a:xfrm>
          <a:prstGeom prst="rect">
            <a:avLst/>
          </a:prstGeom>
          <a:noFill/>
          <a:ln w="12700">
            <a:noFill/>
            <a:miter lim="800000"/>
            <a:headEnd/>
            <a:tailEnd/>
          </a:ln>
          <a:effectLst/>
        </p:spPr>
        <p:txBody>
          <a:bodyPr wrap="none">
            <a:spAutoFit/>
          </a:bodyPr>
          <a:lstStyle/>
          <a:p>
            <a:r>
              <a:rPr lang="en-US">
                <a:solidFill>
                  <a:schemeClr val="tx1"/>
                </a:solidFill>
              </a:rPr>
              <a:t>Index</a:t>
            </a:r>
          </a:p>
        </p:txBody>
      </p:sp>
      <p:sp>
        <p:nvSpPr>
          <p:cNvPr id="93" name="Rectangle 95"/>
          <p:cNvSpPr>
            <a:spLocks noChangeArrowheads="1"/>
          </p:cNvSpPr>
          <p:nvPr/>
        </p:nvSpPr>
        <p:spPr bwMode="auto">
          <a:xfrm>
            <a:off x="1752600" y="2743200"/>
            <a:ext cx="304800" cy="228600"/>
          </a:xfrm>
          <a:prstGeom prst="rect">
            <a:avLst/>
          </a:prstGeom>
          <a:noFill/>
          <a:ln w="28575">
            <a:solidFill>
              <a:schemeClr val="accent2"/>
            </a:solidFill>
            <a:miter lim="800000"/>
            <a:headEnd/>
            <a:tailEnd/>
          </a:ln>
          <a:effectLst/>
        </p:spPr>
        <p:txBody>
          <a:bodyPr wrap="none" anchor="ctr"/>
          <a:lstStyle/>
          <a:p>
            <a:endParaRPr lang="en-US"/>
          </a:p>
        </p:txBody>
      </p:sp>
      <p:sp>
        <p:nvSpPr>
          <p:cNvPr id="94" name="Rectangle 94"/>
          <p:cNvSpPr>
            <a:spLocks noChangeArrowheads="1"/>
          </p:cNvSpPr>
          <p:nvPr/>
        </p:nvSpPr>
        <p:spPr bwMode="auto">
          <a:xfrm>
            <a:off x="5257800" y="5105400"/>
            <a:ext cx="304800" cy="228600"/>
          </a:xfrm>
          <a:prstGeom prst="rect">
            <a:avLst/>
          </a:prstGeom>
          <a:noFill/>
          <a:ln w="28575">
            <a:solidFill>
              <a:schemeClr val="accent2"/>
            </a:solidFill>
            <a:miter lim="800000"/>
            <a:headEnd/>
            <a:tailEnd/>
          </a:ln>
          <a:effectLst/>
        </p:spPr>
        <p:txBody>
          <a:bodyPr wrap="none" anchor="ctr"/>
          <a:lstStyle/>
          <a:p>
            <a:endParaRPr lang="en-US"/>
          </a:p>
        </p:txBody>
      </p:sp>
      <p:sp>
        <p:nvSpPr>
          <p:cNvPr id="95" name="Rectangle 94"/>
          <p:cNvSpPr>
            <a:spLocks noChangeArrowheads="1"/>
          </p:cNvSpPr>
          <p:nvPr/>
        </p:nvSpPr>
        <p:spPr bwMode="auto">
          <a:xfrm>
            <a:off x="5257800" y="3886200"/>
            <a:ext cx="304800" cy="228600"/>
          </a:xfrm>
          <a:prstGeom prst="rect">
            <a:avLst/>
          </a:prstGeom>
          <a:noFill/>
          <a:ln w="28575">
            <a:solidFill>
              <a:schemeClr val="accent2"/>
            </a:solidFill>
            <a:miter lim="800000"/>
            <a:headEnd/>
            <a:tailEnd/>
          </a:ln>
          <a:effectLst/>
        </p:spPr>
        <p:txBody>
          <a:bodyPr wrap="none" anchor="ctr"/>
          <a:lstStyle/>
          <a:p>
            <a:endParaRPr lang="en-US"/>
          </a:p>
        </p:txBody>
      </p:sp>
      <p:sp>
        <p:nvSpPr>
          <p:cNvPr id="96" name="Rectangle 95"/>
          <p:cNvSpPr>
            <a:spLocks noChangeArrowheads="1"/>
          </p:cNvSpPr>
          <p:nvPr/>
        </p:nvSpPr>
        <p:spPr bwMode="auto">
          <a:xfrm>
            <a:off x="5257800" y="2743200"/>
            <a:ext cx="304800" cy="228600"/>
          </a:xfrm>
          <a:prstGeom prst="rect">
            <a:avLst/>
          </a:prstGeom>
          <a:noFill/>
          <a:ln w="28575">
            <a:solidFill>
              <a:schemeClr val="accent2"/>
            </a:solidFill>
            <a:miter lim="800000"/>
            <a:headEnd/>
            <a:tailEnd/>
          </a:ln>
          <a:effectLst/>
        </p:spPr>
        <p:txBody>
          <a:bodyPr wrap="none" anchor="ctr"/>
          <a:lstStyle/>
          <a:p>
            <a:endParaRPr lang="en-US"/>
          </a:p>
        </p:txBody>
      </p:sp>
      <p:sp>
        <p:nvSpPr>
          <p:cNvPr id="97" name="Rectangle 96"/>
          <p:cNvSpPr>
            <a:spLocks noChangeArrowheads="1"/>
          </p:cNvSpPr>
          <p:nvPr/>
        </p:nvSpPr>
        <p:spPr bwMode="auto">
          <a:xfrm>
            <a:off x="5257800" y="1524000"/>
            <a:ext cx="304800" cy="228600"/>
          </a:xfrm>
          <a:prstGeom prst="rect">
            <a:avLst/>
          </a:prstGeom>
          <a:noFill/>
          <a:ln w="28575">
            <a:solidFill>
              <a:schemeClr val="accent2"/>
            </a:solidFill>
            <a:miter lim="800000"/>
            <a:headEnd/>
            <a:tailEnd/>
          </a:ln>
          <a:effectLst/>
        </p:spPr>
        <p:txBody>
          <a:bodyPr wrap="none" anchor="ctr"/>
          <a:lstStyle/>
          <a:p>
            <a:endParaRPr lang="en-US"/>
          </a:p>
        </p:txBody>
      </p:sp>
      <p:sp>
        <p:nvSpPr>
          <p:cNvPr id="98" name="Date Placeholder 97"/>
          <p:cNvSpPr>
            <a:spLocks noGrp="1"/>
          </p:cNvSpPr>
          <p:nvPr>
            <p:ph type="dt" sz="half" idx="10"/>
          </p:nvPr>
        </p:nvSpPr>
        <p:spPr/>
        <p:txBody>
          <a:bodyPr/>
          <a:lstStyle/>
          <a:p>
            <a:pPr algn="r"/>
            <a:r>
              <a:rPr lang="vi-VN" smtClean="0"/>
              <a:t>SET-HUST, 22/03/2011</a:t>
            </a:r>
            <a:endParaRPr lang="en-US" dirty="0"/>
          </a:p>
        </p:txBody>
      </p:sp>
      <p:sp>
        <p:nvSpPr>
          <p:cNvPr id="100" name="Footer Placeholder 99"/>
          <p:cNvSpPr>
            <a:spLocks noGrp="1"/>
          </p:cNvSpPr>
          <p:nvPr>
            <p:ph type="ftr" sz="quarter" idx="11"/>
          </p:nvPr>
        </p:nvSpPr>
        <p:spPr/>
        <p:txBody>
          <a:bodyPr/>
          <a:lstStyle/>
          <a:p>
            <a:r>
              <a:rPr lang="en-US" dirty="0" err="1" smtClean="0"/>
              <a:t>Chương</a:t>
            </a:r>
            <a:r>
              <a:rPr lang="en-US" dirty="0" smtClean="0"/>
              <a:t> 4. </a:t>
            </a:r>
            <a:r>
              <a:rPr lang="en-US" dirty="0" err="1" smtClean="0"/>
              <a:t>Bộ</a:t>
            </a:r>
            <a:r>
              <a:rPr lang="en-US" dirty="0" smtClean="0"/>
              <a:t> </a:t>
            </a:r>
            <a:r>
              <a:rPr lang="en-US" dirty="0" err="1" smtClean="0"/>
              <a:t>nhớ</a:t>
            </a:r>
            <a:r>
              <a:rPr lang="en-US" dirty="0" smtClean="0"/>
              <a:t> - </a:t>
            </a:r>
            <a:r>
              <a:rPr lang="en-US" dirty="0" err="1" smtClean="0"/>
              <a:t>Phân</a:t>
            </a:r>
            <a:r>
              <a:rPr lang="en-US" dirty="0" smtClean="0"/>
              <a:t> </a:t>
            </a:r>
            <a:r>
              <a:rPr lang="en-US" dirty="0" err="1" smtClean="0"/>
              <a:t>cấp</a:t>
            </a:r>
            <a:r>
              <a:rPr lang="en-US" dirty="0" smtClean="0"/>
              <a:t> </a:t>
            </a:r>
            <a:r>
              <a:rPr lang="en-US" dirty="0" err="1" smtClean="0"/>
              <a:t>bộ</a:t>
            </a:r>
            <a:r>
              <a:rPr lang="en-US" dirty="0" smtClean="0"/>
              <a:t> </a:t>
            </a:r>
            <a:r>
              <a:rPr lang="en-US" dirty="0" err="1" smtClean="0"/>
              <a:t>nhớ</a:t>
            </a:r>
            <a:endParaRPr lang="en-US" dirty="0" smtClean="0"/>
          </a:p>
        </p:txBody>
      </p:sp>
      <p:sp>
        <p:nvSpPr>
          <p:cNvPr id="99" name="Slide Number Placeholder 98"/>
          <p:cNvSpPr>
            <a:spLocks noGrp="1"/>
          </p:cNvSpPr>
          <p:nvPr>
            <p:ph type="sldNum" sz="quarter" idx="12"/>
          </p:nvPr>
        </p:nvSpPr>
        <p:spPr/>
        <p:txBody>
          <a:bodyPr/>
          <a:lstStyle/>
          <a:p>
            <a:fld id="{8D331AE5-AED7-4B82-8202-0D708C34F101}" type="slidenum">
              <a:rPr lang="en-US" smtClean="0"/>
              <a:pPr/>
              <a:t>42</a:t>
            </a:fld>
            <a:endParaRPr lang="en-US" dirty="0"/>
          </a:p>
        </p:txBody>
      </p:sp>
      <p:sp>
        <p:nvSpPr>
          <p:cNvPr id="102" name="Rectangle 2"/>
          <p:cNvSpPr txBox="1">
            <a:spLocks noChangeArrowheads="1"/>
          </p:cNvSpPr>
          <p:nvPr/>
        </p:nvSpPr>
        <p:spPr bwMode="auto">
          <a:xfrm>
            <a:off x="381000" y="69586"/>
            <a:ext cx="8458200" cy="435504"/>
          </a:xfrm>
          <a:prstGeom prst="rect">
            <a:avLst/>
          </a:prstGeom>
          <a:noFill/>
          <a:ln w="12700">
            <a:noFill/>
            <a:miter lim="800000"/>
            <a:headEnd/>
            <a:tailEnd/>
          </a:ln>
        </p:spPr>
        <p:txBody>
          <a:bodyPr vert="horz" wrap="square" lIns="63500" tIns="25400" rIns="63500" bIns="25400" numCol="1" anchor="ctr" anchorCtr="0" compatLnSpc="1">
            <a:prstTxWarp prst="textNoShape">
              <a:avLst/>
            </a:prstTxWarp>
            <a:spAutoFit/>
          </a:bodyPr>
          <a:lstStyle/>
          <a:p>
            <a:pPr marL="0" marR="0" lvl="0" indent="0" algn="l" defTabSz="914400" rtl="0" eaLnBrk="0" fontAlgn="base" latinLnBrk="0" hangingPunct="0">
              <a:lnSpc>
                <a:spcPct val="87000"/>
              </a:lnSpc>
              <a:spcBef>
                <a:spcPct val="0"/>
              </a:spcBef>
              <a:spcAft>
                <a:spcPct val="0"/>
              </a:spcAft>
              <a:buClrTx/>
              <a:buSzTx/>
              <a:buFontTx/>
              <a:buNone/>
              <a:tabLst/>
              <a:defRPr/>
            </a:pP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Bộ</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đệm</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ánh</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xạ</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trực</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tiếp</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đơn</a:t>
            </a:r>
            <a:r>
              <a:rPr kumimoji="0" lang="en-US" sz="2800" b="1" i="0" u="none" strike="noStrike" kern="0" cap="none" spc="0" normalizeH="0" baseline="0" noProof="0" dirty="0" smtClean="0">
                <a:ln>
                  <a:noFill/>
                </a:ln>
                <a:solidFill>
                  <a:schemeClr val="accent2"/>
                </a:solidFill>
                <a:effectLst/>
                <a:uLnTx/>
                <a:uFillTx/>
                <a:latin typeface="+mj-lt"/>
                <a:ea typeface="+mj-ea"/>
                <a:cs typeface="+mj-cs"/>
              </a:rPr>
              <a:t> </a:t>
            </a:r>
            <a:r>
              <a:rPr kumimoji="0" lang="en-US" sz="2800" b="1" i="0" u="none" strike="noStrike" kern="0" cap="none" spc="0" normalizeH="0" baseline="0" noProof="0" dirty="0" err="1" smtClean="0">
                <a:ln>
                  <a:noFill/>
                </a:ln>
                <a:solidFill>
                  <a:schemeClr val="accent2"/>
                </a:solidFill>
                <a:effectLst/>
                <a:uLnTx/>
                <a:uFillTx/>
                <a:latin typeface="+mj-lt"/>
                <a:ea typeface="+mj-ea"/>
                <a:cs typeface="+mj-cs"/>
              </a:rPr>
              <a:t>giản</a:t>
            </a:r>
            <a:endParaRPr kumimoji="0" lang="en-US" sz="2800" b="1" i="0" u="none" strike="noStrike" kern="0" cap="none" spc="0" normalizeH="0" baseline="0" noProof="0" dirty="0">
              <a:ln>
                <a:noFill/>
              </a:ln>
              <a:solidFill>
                <a:schemeClr val="accent2"/>
              </a:solidFill>
              <a:effectLst/>
              <a:uLnTx/>
              <a:uFillTx/>
              <a:latin typeface="+mj-lt"/>
              <a:ea typeface="+mj-ea"/>
              <a:cs typeface="+mj-cs"/>
            </a:endParaRPr>
          </a:p>
        </p:txBody>
      </p:sp>
    </p:spTree>
    <p:extLst>
      <p:ext uri="{BB962C8B-B14F-4D97-AF65-F5344CB8AC3E}">
        <p14:creationId xmlns:p14="http://schemas.microsoft.com/office/powerpoint/2010/main" val="35289761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660991"/>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93"/>
                                        </p:tgtEl>
                                        <p:attrNameLst>
                                          <p:attrName>style.visibility</p:attrName>
                                        </p:attrNameLst>
                                      </p:cBhvr>
                                      <p:to>
                                        <p:strVal val="visible"/>
                                      </p:to>
                                    </p:set>
                                  </p:childTnLst>
                                </p:cTn>
                              </p:par>
                              <p:par>
                                <p:cTn id="26" presetID="1" presetClass="entr" presetSubtype="0" fill="hold" grpId="0" nodeType="withEffect">
                                  <p:stCondLst>
                                    <p:cond delay="200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200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grpId="0" nodeType="withEffect">
                                  <p:stCondLst>
                                    <p:cond delay="2000"/>
                                  </p:stCondLst>
                                  <p:childTnLst>
                                    <p:set>
                                      <p:cBhvr>
                                        <p:cTn id="31" dur="1" fill="hold">
                                          <p:stCondLst>
                                            <p:cond delay="0"/>
                                          </p:stCondLst>
                                        </p:cTn>
                                        <p:tgtEl>
                                          <p:spTgt spid="96"/>
                                        </p:tgtEl>
                                        <p:attrNameLst>
                                          <p:attrName>style.visibility</p:attrName>
                                        </p:attrNameLst>
                                      </p:cBhvr>
                                      <p:to>
                                        <p:strVal val="visible"/>
                                      </p:to>
                                    </p:set>
                                  </p:childTnLst>
                                </p:cTn>
                              </p:par>
                              <p:par>
                                <p:cTn id="32" presetID="1" presetClass="entr" presetSubtype="0" fill="hold" grpId="0" nodeType="withEffect">
                                  <p:stCondLst>
                                    <p:cond delay="2000"/>
                                  </p:stCondLst>
                                  <p:childTnLst>
                                    <p:set>
                                      <p:cBhvr>
                                        <p:cTn id="33"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1660991" grpId="0" autoUpdateAnimBg="0"/>
      <p:bldP spid="93" grpId="0" animBg="1"/>
      <p:bldP spid="94" grpId="0" animBg="1"/>
      <p:bldP spid="95" grpId="0" animBg="1"/>
      <p:bldP spid="96" grpId="0" animBg="1"/>
      <p:bldP spid="9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Rectangle 2"/>
          <p:cNvSpPr>
            <a:spLocks noChangeArrowheads="1"/>
          </p:cNvSpPr>
          <p:nvPr/>
        </p:nvSpPr>
        <p:spPr bwMode="auto">
          <a:xfrm>
            <a:off x="225425" y="312738"/>
            <a:ext cx="3168650" cy="477837"/>
          </a:xfrm>
          <a:prstGeom prst="rect">
            <a:avLst/>
          </a:prstGeom>
          <a:noFill/>
          <a:ln w="12700">
            <a:noFill/>
            <a:miter lim="800000"/>
            <a:headEnd/>
            <a:tailEnd/>
          </a:ln>
          <a:effectLst/>
        </p:spPr>
        <p:txBody>
          <a:bodyPr wrap="none" anchor="ctr"/>
          <a:lstStyle/>
          <a:p>
            <a:endParaRPr lang="en-US"/>
          </a:p>
        </p:txBody>
      </p:sp>
      <p:sp>
        <p:nvSpPr>
          <p:cNvPr id="1604612" name="Rectangle 4"/>
          <p:cNvSpPr>
            <a:spLocks noGrp="1" noChangeArrowheads="1"/>
          </p:cNvSpPr>
          <p:nvPr>
            <p:ph type="title"/>
          </p:nvPr>
        </p:nvSpPr>
        <p:spPr>
          <a:xfrm>
            <a:off x="381000" y="55031"/>
            <a:ext cx="8458200" cy="464614"/>
          </a:xfrm>
          <a:noFill/>
          <a:ln/>
        </p:spPr>
        <p:txBody>
          <a:bodyPr lIns="90488" tIns="44450" rIns="90488" bIns="44450" anchor="ctr">
            <a:normAutofit fontScale="90000"/>
          </a:bodyPr>
          <a:lstStyle/>
          <a:p>
            <a:r>
              <a:rPr lang="en-US" dirty="0" err="1" smtClean="0"/>
              <a:t>Bộ</a:t>
            </a:r>
            <a:r>
              <a:rPr lang="en-US" dirty="0" smtClean="0"/>
              <a:t> </a:t>
            </a:r>
            <a:r>
              <a:rPr lang="en-US" dirty="0" err="1" smtClean="0"/>
              <a:t>đệm</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MIPS</a:t>
            </a:r>
            <a:endParaRPr lang="en-US" dirty="0"/>
          </a:p>
        </p:txBody>
      </p:sp>
      <p:sp>
        <p:nvSpPr>
          <p:cNvPr id="1604611" name="Rectangle 3"/>
          <p:cNvSpPr>
            <a:spLocks noGrp="1" noChangeArrowheads="1"/>
          </p:cNvSpPr>
          <p:nvPr>
            <p:ph idx="1"/>
          </p:nvPr>
        </p:nvSpPr>
        <p:spPr>
          <a:xfrm>
            <a:off x="457200" y="690901"/>
            <a:ext cx="8077200" cy="680699"/>
          </a:xfrm>
          <a:noFill/>
          <a:ln/>
        </p:spPr>
        <p:txBody>
          <a:bodyPr lIns="90488" tIns="44450" rIns="90488" bIns="44450">
            <a:normAutofit fontScale="85000" lnSpcReduction="10000"/>
          </a:bodyPr>
          <a:lstStyle/>
          <a:p>
            <a:pPr marL="342900" indent="-342900">
              <a:lnSpc>
                <a:spcPct val="80000"/>
              </a:lnSpc>
            </a:pPr>
            <a:r>
              <a:rPr lang="en-US" dirty="0" err="1" smtClean="0"/>
              <a:t>Các</a:t>
            </a:r>
            <a:r>
              <a:rPr lang="en-US" dirty="0" smtClean="0"/>
              <a:t> </a:t>
            </a:r>
            <a:r>
              <a:rPr lang="en-US" dirty="0" err="1" smtClean="0"/>
              <a:t>khối</a:t>
            </a:r>
            <a:r>
              <a:rPr lang="en-US" dirty="0" smtClean="0"/>
              <a:t> 1 </a:t>
            </a:r>
            <a:r>
              <a:rPr lang="en-US" dirty="0" err="1" smtClean="0"/>
              <a:t>từ</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bộ</a:t>
            </a:r>
            <a:r>
              <a:rPr lang="en-US" dirty="0" smtClean="0"/>
              <a:t> </a:t>
            </a:r>
            <a:r>
              <a:rPr lang="en-US" dirty="0" err="1" smtClean="0"/>
              <a:t>đệm</a:t>
            </a:r>
            <a:r>
              <a:rPr lang="en-US" dirty="0" smtClean="0"/>
              <a:t> </a:t>
            </a:r>
            <a:r>
              <a:rPr lang="en-US" dirty="0"/>
              <a:t>= 1K </a:t>
            </a:r>
            <a:r>
              <a:rPr lang="en-US" dirty="0" err="1" smtClean="0"/>
              <a:t>từ</a:t>
            </a:r>
            <a:r>
              <a:rPr lang="en-US" dirty="0" smtClean="0"/>
              <a:t> (hay 4KB)</a:t>
            </a:r>
            <a:r>
              <a:rPr lang="en-US" dirty="0"/>
              <a:t/>
            </a:r>
            <a:br>
              <a:rPr lang="en-US" dirty="0"/>
            </a:br>
            <a:endParaRPr lang="en-US" i="1" dirty="0">
              <a:solidFill>
                <a:schemeClr val="accent1"/>
              </a:solidFill>
            </a:endParaRPr>
          </a:p>
        </p:txBody>
      </p:sp>
      <p:sp>
        <p:nvSpPr>
          <p:cNvPr id="62" name="Slide Number Placeholder 61"/>
          <p:cNvSpPr>
            <a:spLocks noGrp="1"/>
          </p:cNvSpPr>
          <p:nvPr>
            <p:ph type="sldNum" sz="quarter" idx="12"/>
          </p:nvPr>
        </p:nvSpPr>
        <p:spPr/>
        <p:txBody>
          <a:bodyPr/>
          <a:lstStyle/>
          <a:p>
            <a:fld id="{8D331AE5-AED7-4B82-8202-0D708C34F101}" type="slidenum">
              <a:rPr lang="en-US" smtClean="0"/>
              <a:pPr/>
              <a:t>43</a:t>
            </a:fld>
            <a:endParaRPr lang="en-US" dirty="0"/>
          </a:p>
        </p:txBody>
      </p:sp>
      <p:grpSp>
        <p:nvGrpSpPr>
          <p:cNvPr id="2" name="Group 11"/>
          <p:cNvGrpSpPr>
            <a:grpSpLocks/>
          </p:cNvGrpSpPr>
          <p:nvPr/>
        </p:nvGrpSpPr>
        <p:grpSpPr bwMode="auto">
          <a:xfrm>
            <a:off x="1676400" y="1630362"/>
            <a:ext cx="2927350" cy="3408363"/>
            <a:chOff x="1056" y="1183"/>
            <a:chExt cx="1844" cy="2147"/>
          </a:xfrm>
        </p:grpSpPr>
        <p:sp>
          <p:nvSpPr>
            <p:cNvPr id="1604620" name="Freeform 12"/>
            <p:cNvSpPr>
              <a:spLocks/>
            </p:cNvSpPr>
            <p:nvPr/>
          </p:nvSpPr>
          <p:spPr bwMode="auto">
            <a:xfrm>
              <a:off x="2430" y="3165"/>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04621" name="Freeform 13"/>
            <p:cNvSpPr>
              <a:spLocks noEditPoints="1"/>
            </p:cNvSpPr>
            <p:nvPr/>
          </p:nvSpPr>
          <p:spPr bwMode="auto">
            <a:xfrm>
              <a:off x="2518" y="3237"/>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nvGrpSpPr>
            <p:cNvPr id="3" name="Group 14"/>
            <p:cNvGrpSpPr>
              <a:grpSpLocks/>
            </p:cNvGrpSpPr>
            <p:nvPr/>
          </p:nvGrpSpPr>
          <p:grpSpPr bwMode="auto">
            <a:xfrm>
              <a:off x="1056" y="1183"/>
              <a:ext cx="1844" cy="2070"/>
              <a:chOff x="1056" y="1183"/>
              <a:chExt cx="1844" cy="2070"/>
            </a:xfrm>
          </p:grpSpPr>
          <p:sp>
            <p:nvSpPr>
              <p:cNvPr id="1604623" name="Text Box 15"/>
              <p:cNvSpPr txBox="1">
                <a:spLocks noChangeArrowheads="1"/>
              </p:cNvSpPr>
              <p:nvPr/>
            </p:nvSpPr>
            <p:spPr bwMode="auto">
              <a:xfrm>
                <a:off x="2640" y="1200"/>
                <a:ext cx="260" cy="213"/>
              </a:xfrm>
              <a:prstGeom prst="rect">
                <a:avLst/>
              </a:prstGeom>
              <a:noFill/>
              <a:ln w="12700">
                <a:noFill/>
                <a:miter lim="800000"/>
                <a:headEnd/>
                <a:tailEnd/>
              </a:ln>
              <a:effectLst/>
            </p:spPr>
            <p:txBody>
              <a:bodyPr wrap="none">
                <a:spAutoFit/>
              </a:bodyPr>
              <a:lstStyle/>
              <a:p>
                <a:r>
                  <a:rPr lang="en-US" sz="1600" dirty="0">
                    <a:solidFill>
                      <a:schemeClr val="tx1"/>
                    </a:solidFill>
                  </a:rPr>
                  <a:t>20</a:t>
                </a:r>
              </a:p>
            </p:txBody>
          </p:sp>
          <p:grpSp>
            <p:nvGrpSpPr>
              <p:cNvPr id="4" name="Group 16"/>
              <p:cNvGrpSpPr>
                <a:grpSpLocks/>
              </p:cNvGrpSpPr>
              <p:nvPr/>
            </p:nvGrpSpPr>
            <p:grpSpPr bwMode="auto">
              <a:xfrm>
                <a:off x="1056" y="1183"/>
                <a:ext cx="1681" cy="2070"/>
                <a:chOff x="1056" y="1183"/>
                <a:chExt cx="1681" cy="2070"/>
              </a:xfrm>
            </p:grpSpPr>
            <p:sp>
              <p:nvSpPr>
                <p:cNvPr id="1604625" name="Line 17"/>
                <p:cNvSpPr>
                  <a:spLocks noChangeShapeType="1"/>
                </p:cNvSpPr>
                <p:nvPr/>
              </p:nvSpPr>
              <p:spPr bwMode="auto">
                <a:xfrm>
                  <a:off x="2592" y="1296"/>
                  <a:ext cx="145" cy="55"/>
                </a:xfrm>
                <a:prstGeom prst="line">
                  <a:avLst/>
                </a:prstGeom>
                <a:noFill/>
                <a:ln w="20638">
                  <a:solidFill>
                    <a:srgbClr val="000000"/>
                  </a:solidFill>
                  <a:round/>
                  <a:headEnd/>
                  <a:tailEnd/>
                </a:ln>
              </p:spPr>
              <p:txBody>
                <a:bodyPr/>
                <a:lstStyle/>
                <a:p>
                  <a:endParaRPr lang="en-US"/>
                </a:p>
              </p:txBody>
            </p:sp>
            <p:sp>
              <p:nvSpPr>
                <p:cNvPr id="1604626" name="Freeform 18"/>
                <p:cNvSpPr>
                  <a:spLocks/>
                </p:cNvSpPr>
                <p:nvPr/>
              </p:nvSpPr>
              <p:spPr bwMode="auto">
                <a:xfrm>
                  <a:off x="1056" y="1200"/>
                  <a:ext cx="1620" cy="2053"/>
                </a:xfrm>
                <a:custGeom>
                  <a:avLst/>
                  <a:gdLst/>
                  <a:ahLst/>
                  <a:cxnLst>
                    <a:cxn ang="0">
                      <a:pos x="1540" y="0"/>
                    </a:cxn>
                    <a:cxn ang="0">
                      <a:pos x="1544" y="220"/>
                    </a:cxn>
                    <a:cxn ang="0">
                      <a:pos x="0" y="220"/>
                    </a:cxn>
                    <a:cxn ang="0">
                      <a:pos x="0" y="2040"/>
                    </a:cxn>
                    <a:cxn ang="0">
                      <a:pos x="1328" y="2040"/>
                    </a:cxn>
                  </a:cxnLst>
                  <a:rect l="0" t="0" r="r" b="b"/>
                  <a:pathLst>
                    <a:path w="1544" h="2040">
                      <a:moveTo>
                        <a:pt x="1540" y="0"/>
                      </a:moveTo>
                      <a:lnTo>
                        <a:pt x="1544" y="220"/>
                      </a:lnTo>
                      <a:lnTo>
                        <a:pt x="0" y="220"/>
                      </a:lnTo>
                      <a:lnTo>
                        <a:pt x="0" y="2040"/>
                      </a:lnTo>
                      <a:lnTo>
                        <a:pt x="1328" y="204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27" name="Text Box 19"/>
                <p:cNvSpPr txBox="1">
                  <a:spLocks noChangeArrowheads="1"/>
                </p:cNvSpPr>
                <p:nvPr/>
              </p:nvSpPr>
              <p:spPr bwMode="auto">
                <a:xfrm>
                  <a:off x="1632" y="1183"/>
                  <a:ext cx="336" cy="212"/>
                </a:xfrm>
                <a:prstGeom prst="rect">
                  <a:avLst/>
                </a:prstGeom>
                <a:noFill/>
                <a:ln w="12700">
                  <a:noFill/>
                  <a:miter lim="800000"/>
                  <a:headEnd/>
                  <a:tailEnd/>
                </a:ln>
                <a:effectLst/>
              </p:spPr>
              <p:txBody>
                <a:bodyPr wrap="none">
                  <a:spAutoFit/>
                </a:bodyPr>
                <a:lstStyle/>
                <a:p>
                  <a:r>
                    <a:rPr lang="en-US" sz="1600">
                      <a:solidFill>
                        <a:schemeClr val="tx1"/>
                      </a:solidFill>
                    </a:rPr>
                    <a:t>Tag</a:t>
                  </a:r>
                </a:p>
              </p:txBody>
            </p:sp>
          </p:grpSp>
        </p:grpSp>
      </p:grpSp>
      <p:grpSp>
        <p:nvGrpSpPr>
          <p:cNvPr id="5" name="Group 20"/>
          <p:cNvGrpSpPr>
            <a:grpSpLocks/>
          </p:cNvGrpSpPr>
          <p:nvPr/>
        </p:nvGrpSpPr>
        <p:grpSpPr bwMode="auto">
          <a:xfrm>
            <a:off x="2027238" y="1666875"/>
            <a:ext cx="3671887" cy="1811337"/>
            <a:chOff x="1277" y="1206"/>
            <a:chExt cx="2313" cy="1141"/>
          </a:xfrm>
        </p:grpSpPr>
        <p:sp>
          <p:nvSpPr>
            <p:cNvPr id="1604629" name="Line 21"/>
            <p:cNvSpPr>
              <a:spLocks noChangeShapeType="1"/>
            </p:cNvSpPr>
            <p:nvPr/>
          </p:nvSpPr>
          <p:spPr bwMode="auto">
            <a:xfrm>
              <a:off x="3282" y="1291"/>
              <a:ext cx="148" cy="57"/>
            </a:xfrm>
            <a:prstGeom prst="line">
              <a:avLst/>
            </a:prstGeom>
            <a:noFill/>
            <a:ln w="20638">
              <a:solidFill>
                <a:srgbClr val="000000"/>
              </a:solidFill>
              <a:round/>
              <a:headEnd/>
              <a:tailEnd/>
            </a:ln>
          </p:spPr>
          <p:txBody>
            <a:bodyPr/>
            <a:lstStyle/>
            <a:p>
              <a:endParaRPr lang="en-US"/>
            </a:p>
          </p:txBody>
        </p:sp>
        <p:sp>
          <p:nvSpPr>
            <p:cNvPr id="1604630" name="Freeform 22"/>
            <p:cNvSpPr>
              <a:spLocks/>
            </p:cNvSpPr>
            <p:nvPr/>
          </p:nvSpPr>
          <p:spPr bwMode="auto">
            <a:xfrm>
              <a:off x="1277" y="1206"/>
              <a:ext cx="2053" cy="1141"/>
            </a:xfrm>
            <a:custGeom>
              <a:avLst/>
              <a:gdLst/>
              <a:ahLst/>
              <a:cxnLst>
                <a:cxn ang="0">
                  <a:pos x="1974" y="0"/>
                </a:cxn>
                <a:cxn ang="0">
                  <a:pos x="1974" y="358"/>
                </a:cxn>
                <a:cxn ang="0">
                  <a:pos x="0" y="358"/>
                </a:cxn>
                <a:cxn ang="0">
                  <a:pos x="0" y="1110"/>
                </a:cxn>
                <a:cxn ang="0">
                  <a:pos x="884" y="1110"/>
                </a:cxn>
              </a:cxnLst>
              <a:rect l="0" t="0" r="r" b="b"/>
              <a:pathLst>
                <a:path w="1974" h="1110">
                  <a:moveTo>
                    <a:pt x="1974" y="0"/>
                  </a:moveTo>
                  <a:lnTo>
                    <a:pt x="1974" y="358"/>
                  </a:lnTo>
                  <a:lnTo>
                    <a:pt x="0" y="358"/>
                  </a:lnTo>
                  <a:lnTo>
                    <a:pt x="0" y="1110"/>
                  </a:lnTo>
                  <a:lnTo>
                    <a:pt x="884" y="1110"/>
                  </a:lnTo>
                </a:path>
              </a:pathLst>
            </a:custGeom>
            <a:noFill/>
            <a:ln w="38100">
              <a:solidFill>
                <a:srgbClr val="000000"/>
              </a:solidFill>
              <a:prstDash val="solid"/>
              <a:round/>
              <a:headEnd type="none" w="med" len="med"/>
              <a:tailEnd type="triangle" w="med" len="med"/>
            </a:ln>
          </p:spPr>
          <p:txBody>
            <a:bodyPr/>
            <a:lstStyle/>
            <a:p>
              <a:endParaRPr lang="en-US"/>
            </a:p>
          </p:txBody>
        </p:sp>
        <p:sp>
          <p:nvSpPr>
            <p:cNvPr id="1604631" name="Text Box 23"/>
            <p:cNvSpPr txBox="1">
              <a:spLocks noChangeArrowheads="1"/>
            </p:cNvSpPr>
            <p:nvPr/>
          </p:nvSpPr>
          <p:spPr bwMode="auto">
            <a:xfrm>
              <a:off x="3330" y="1243"/>
              <a:ext cx="260" cy="213"/>
            </a:xfrm>
            <a:prstGeom prst="rect">
              <a:avLst/>
            </a:prstGeom>
            <a:noFill/>
            <a:ln w="12700">
              <a:noFill/>
              <a:miter lim="800000"/>
              <a:headEnd/>
              <a:tailEnd/>
            </a:ln>
            <a:effectLst/>
          </p:spPr>
          <p:txBody>
            <a:bodyPr wrap="none">
              <a:spAutoFit/>
            </a:bodyPr>
            <a:lstStyle/>
            <a:p>
              <a:r>
                <a:rPr lang="en-US" sz="1600" dirty="0">
                  <a:solidFill>
                    <a:schemeClr val="tx1"/>
                  </a:solidFill>
                </a:rPr>
                <a:t>10</a:t>
              </a:r>
            </a:p>
          </p:txBody>
        </p:sp>
        <p:sp>
          <p:nvSpPr>
            <p:cNvPr id="1604632" name="Text Box 24"/>
            <p:cNvSpPr txBox="1">
              <a:spLocks noChangeArrowheads="1"/>
            </p:cNvSpPr>
            <p:nvPr/>
          </p:nvSpPr>
          <p:spPr bwMode="auto">
            <a:xfrm>
              <a:off x="2754" y="1370"/>
              <a:ext cx="429" cy="212"/>
            </a:xfrm>
            <a:prstGeom prst="rect">
              <a:avLst/>
            </a:prstGeom>
            <a:noFill/>
            <a:ln w="12700">
              <a:noFill/>
              <a:miter lim="800000"/>
              <a:headEnd/>
              <a:tailEnd/>
            </a:ln>
            <a:effectLst/>
          </p:spPr>
          <p:txBody>
            <a:bodyPr wrap="none">
              <a:spAutoFit/>
            </a:bodyPr>
            <a:lstStyle/>
            <a:p>
              <a:r>
                <a:rPr lang="en-US" sz="1600">
                  <a:solidFill>
                    <a:schemeClr val="tx1"/>
                  </a:solidFill>
                </a:rPr>
                <a:t>Index</a:t>
              </a:r>
            </a:p>
          </p:txBody>
        </p:sp>
      </p:grpSp>
      <p:grpSp>
        <p:nvGrpSpPr>
          <p:cNvPr id="6" name="Group 25"/>
          <p:cNvGrpSpPr>
            <a:grpSpLocks/>
          </p:cNvGrpSpPr>
          <p:nvPr/>
        </p:nvGrpSpPr>
        <p:grpSpPr bwMode="auto">
          <a:xfrm>
            <a:off x="2619375" y="2335212"/>
            <a:ext cx="4267200" cy="2135188"/>
            <a:chOff x="1650" y="1627"/>
            <a:chExt cx="2688" cy="1345"/>
          </a:xfrm>
        </p:grpSpPr>
        <p:sp>
          <p:nvSpPr>
            <p:cNvPr id="1604634" name="Freeform 26"/>
            <p:cNvSpPr>
              <a:spLocks/>
            </p:cNvSpPr>
            <p:nvPr/>
          </p:nvSpPr>
          <p:spPr bwMode="auto">
            <a:xfrm>
              <a:off x="2208" y="1824"/>
              <a:ext cx="2130" cy="110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sp>
          <p:nvSpPr>
            <p:cNvPr id="1604635" name="Freeform 27"/>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04636" name="Freeform 28"/>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04637" name="Line 29"/>
            <p:cNvSpPr>
              <a:spLocks noChangeShapeType="1"/>
            </p:cNvSpPr>
            <p:nvPr/>
          </p:nvSpPr>
          <p:spPr bwMode="auto">
            <a:xfrm flipH="1">
              <a:off x="2208" y="1920"/>
              <a:ext cx="2130" cy="2"/>
            </a:xfrm>
            <a:prstGeom prst="line">
              <a:avLst/>
            </a:prstGeom>
            <a:noFill/>
            <a:ln w="20638">
              <a:solidFill>
                <a:srgbClr val="000000"/>
              </a:solidFill>
              <a:round/>
              <a:headEnd/>
              <a:tailEnd/>
            </a:ln>
          </p:spPr>
          <p:txBody>
            <a:bodyPr/>
            <a:lstStyle/>
            <a:p>
              <a:endParaRPr lang="en-US"/>
            </a:p>
          </p:txBody>
        </p:sp>
        <p:sp>
          <p:nvSpPr>
            <p:cNvPr id="1604638" name="Line 30"/>
            <p:cNvSpPr>
              <a:spLocks noChangeShapeType="1"/>
            </p:cNvSpPr>
            <p:nvPr/>
          </p:nvSpPr>
          <p:spPr bwMode="auto">
            <a:xfrm flipH="1">
              <a:off x="2208" y="2044"/>
              <a:ext cx="2130" cy="2"/>
            </a:xfrm>
            <a:prstGeom prst="line">
              <a:avLst/>
            </a:prstGeom>
            <a:noFill/>
            <a:ln w="20638">
              <a:solidFill>
                <a:srgbClr val="000000"/>
              </a:solidFill>
              <a:round/>
              <a:headEnd/>
              <a:tailEnd/>
            </a:ln>
          </p:spPr>
          <p:txBody>
            <a:bodyPr/>
            <a:lstStyle/>
            <a:p>
              <a:endParaRPr lang="en-US"/>
            </a:p>
          </p:txBody>
        </p:sp>
        <p:sp>
          <p:nvSpPr>
            <p:cNvPr id="1604639" name="Line 31"/>
            <p:cNvSpPr>
              <a:spLocks noChangeShapeType="1"/>
            </p:cNvSpPr>
            <p:nvPr/>
          </p:nvSpPr>
          <p:spPr bwMode="auto">
            <a:xfrm flipH="1">
              <a:off x="2208" y="2154"/>
              <a:ext cx="2130" cy="1"/>
            </a:xfrm>
            <a:prstGeom prst="line">
              <a:avLst/>
            </a:prstGeom>
            <a:noFill/>
            <a:ln w="20638">
              <a:solidFill>
                <a:srgbClr val="000000"/>
              </a:solidFill>
              <a:round/>
              <a:headEnd/>
              <a:tailEnd/>
            </a:ln>
          </p:spPr>
          <p:txBody>
            <a:bodyPr/>
            <a:lstStyle/>
            <a:p>
              <a:endParaRPr lang="en-US"/>
            </a:p>
          </p:txBody>
        </p:sp>
        <p:sp>
          <p:nvSpPr>
            <p:cNvPr id="1604640" name="Line 32"/>
            <p:cNvSpPr>
              <a:spLocks noChangeShapeType="1"/>
            </p:cNvSpPr>
            <p:nvPr/>
          </p:nvSpPr>
          <p:spPr bwMode="auto">
            <a:xfrm flipH="1">
              <a:off x="2208" y="2373"/>
              <a:ext cx="2130" cy="1"/>
            </a:xfrm>
            <a:prstGeom prst="line">
              <a:avLst/>
            </a:prstGeom>
            <a:noFill/>
            <a:ln w="20638">
              <a:solidFill>
                <a:srgbClr val="000000"/>
              </a:solidFill>
              <a:round/>
              <a:headEnd/>
              <a:tailEnd/>
            </a:ln>
          </p:spPr>
          <p:txBody>
            <a:bodyPr/>
            <a:lstStyle/>
            <a:p>
              <a:endParaRPr lang="en-US"/>
            </a:p>
          </p:txBody>
        </p:sp>
        <p:sp>
          <p:nvSpPr>
            <p:cNvPr id="1604641" name="Line 33"/>
            <p:cNvSpPr>
              <a:spLocks noChangeShapeType="1"/>
            </p:cNvSpPr>
            <p:nvPr/>
          </p:nvSpPr>
          <p:spPr bwMode="auto">
            <a:xfrm flipH="1">
              <a:off x="2208" y="2483"/>
              <a:ext cx="2130" cy="1"/>
            </a:xfrm>
            <a:prstGeom prst="line">
              <a:avLst/>
            </a:prstGeom>
            <a:noFill/>
            <a:ln w="20638">
              <a:solidFill>
                <a:srgbClr val="000000"/>
              </a:solidFill>
              <a:round/>
              <a:headEnd/>
              <a:tailEnd/>
            </a:ln>
          </p:spPr>
          <p:txBody>
            <a:bodyPr/>
            <a:lstStyle/>
            <a:p>
              <a:endParaRPr lang="en-US"/>
            </a:p>
          </p:txBody>
        </p:sp>
        <p:sp>
          <p:nvSpPr>
            <p:cNvPr id="1604642" name="Line 34"/>
            <p:cNvSpPr>
              <a:spLocks noChangeShapeType="1"/>
            </p:cNvSpPr>
            <p:nvPr/>
          </p:nvSpPr>
          <p:spPr bwMode="auto">
            <a:xfrm flipH="1">
              <a:off x="2208" y="2593"/>
              <a:ext cx="2130" cy="1"/>
            </a:xfrm>
            <a:prstGeom prst="line">
              <a:avLst/>
            </a:prstGeom>
            <a:noFill/>
            <a:ln w="20638">
              <a:solidFill>
                <a:srgbClr val="000000"/>
              </a:solidFill>
              <a:round/>
              <a:headEnd/>
              <a:tailEnd/>
            </a:ln>
          </p:spPr>
          <p:txBody>
            <a:bodyPr/>
            <a:lstStyle/>
            <a:p>
              <a:endParaRPr lang="en-US"/>
            </a:p>
          </p:txBody>
        </p:sp>
        <p:sp>
          <p:nvSpPr>
            <p:cNvPr id="1604643" name="Line 35"/>
            <p:cNvSpPr>
              <a:spLocks noChangeShapeType="1"/>
            </p:cNvSpPr>
            <p:nvPr/>
          </p:nvSpPr>
          <p:spPr bwMode="auto">
            <a:xfrm flipH="1">
              <a:off x="2208" y="2703"/>
              <a:ext cx="2130" cy="1"/>
            </a:xfrm>
            <a:prstGeom prst="line">
              <a:avLst/>
            </a:prstGeom>
            <a:noFill/>
            <a:ln w="20638">
              <a:solidFill>
                <a:srgbClr val="000000"/>
              </a:solidFill>
              <a:round/>
              <a:headEnd/>
              <a:tailEnd/>
            </a:ln>
          </p:spPr>
          <p:txBody>
            <a:bodyPr/>
            <a:lstStyle/>
            <a:p>
              <a:endParaRPr lang="en-US"/>
            </a:p>
          </p:txBody>
        </p:sp>
        <p:sp>
          <p:nvSpPr>
            <p:cNvPr id="1604644" name="Line 36"/>
            <p:cNvSpPr>
              <a:spLocks noChangeShapeType="1"/>
            </p:cNvSpPr>
            <p:nvPr/>
          </p:nvSpPr>
          <p:spPr bwMode="auto">
            <a:xfrm flipH="1">
              <a:off x="2208" y="2813"/>
              <a:ext cx="2130" cy="1"/>
            </a:xfrm>
            <a:prstGeom prst="line">
              <a:avLst/>
            </a:prstGeom>
            <a:noFill/>
            <a:ln w="20638">
              <a:solidFill>
                <a:srgbClr val="000000"/>
              </a:solidFill>
              <a:round/>
              <a:headEnd/>
              <a:tailEnd/>
            </a:ln>
          </p:spPr>
          <p:txBody>
            <a:bodyPr/>
            <a:lstStyle/>
            <a:p>
              <a:endParaRPr lang="en-US"/>
            </a:p>
          </p:txBody>
        </p:sp>
        <p:sp>
          <p:nvSpPr>
            <p:cNvPr id="1604645" name="Line 37"/>
            <p:cNvSpPr>
              <a:spLocks noChangeShapeType="1"/>
            </p:cNvSpPr>
            <p:nvPr/>
          </p:nvSpPr>
          <p:spPr bwMode="auto">
            <a:xfrm>
              <a:off x="2299" y="1830"/>
              <a:ext cx="5" cy="1100"/>
            </a:xfrm>
            <a:prstGeom prst="line">
              <a:avLst/>
            </a:prstGeom>
            <a:noFill/>
            <a:ln w="20638">
              <a:solidFill>
                <a:srgbClr val="000000"/>
              </a:solidFill>
              <a:round/>
              <a:headEnd/>
              <a:tailEnd/>
            </a:ln>
          </p:spPr>
          <p:txBody>
            <a:bodyPr/>
            <a:lstStyle/>
            <a:p>
              <a:endParaRPr lang="en-US"/>
            </a:p>
          </p:txBody>
        </p:sp>
        <p:sp>
          <p:nvSpPr>
            <p:cNvPr id="1604646" name="Line 38"/>
            <p:cNvSpPr>
              <a:spLocks noChangeShapeType="1"/>
            </p:cNvSpPr>
            <p:nvPr/>
          </p:nvSpPr>
          <p:spPr bwMode="auto">
            <a:xfrm>
              <a:off x="3186" y="1819"/>
              <a:ext cx="1" cy="1106"/>
            </a:xfrm>
            <a:prstGeom prst="line">
              <a:avLst/>
            </a:prstGeom>
            <a:noFill/>
            <a:ln w="20638">
              <a:solidFill>
                <a:srgbClr val="000000"/>
              </a:solidFill>
              <a:round/>
              <a:headEnd/>
              <a:tailEnd/>
            </a:ln>
          </p:spPr>
          <p:txBody>
            <a:bodyPr/>
            <a:lstStyle/>
            <a:p>
              <a:endParaRPr lang="en-US"/>
            </a:p>
          </p:txBody>
        </p:sp>
        <p:sp>
          <p:nvSpPr>
            <p:cNvPr id="1604647" name="Text Box 39"/>
            <p:cNvSpPr txBox="1">
              <a:spLocks noChangeArrowheads="1"/>
            </p:cNvSpPr>
            <p:nvPr/>
          </p:nvSpPr>
          <p:spPr bwMode="auto">
            <a:xfrm>
              <a:off x="3522" y="1627"/>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04648" name="Text Box 40"/>
            <p:cNvSpPr txBox="1">
              <a:spLocks noChangeArrowheads="1"/>
            </p:cNvSpPr>
            <p:nvPr/>
          </p:nvSpPr>
          <p:spPr bwMode="auto">
            <a:xfrm>
              <a:off x="1650" y="1627"/>
              <a:ext cx="451" cy="192"/>
            </a:xfrm>
            <a:prstGeom prst="rect">
              <a:avLst/>
            </a:prstGeom>
            <a:noFill/>
            <a:ln w="12700">
              <a:noFill/>
              <a:miter lim="800000"/>
              <a:headEnd/>
              <a:tailEnd/>
            </a:ln>
            <a:effectLst/>
          </p:spPr>
          <p:txBody>
            <a:bodyPr wrap="none">
              <a:spAutoFit/>
            </a:bodyPr>
            <a:lstStyle/>
            <a:p>
              <a:r>
                <a:rPr lang="en-US" sz="1400">
                  <a:solidFill>
                    <a:schemeClr val="tx1"/>
                  </a:solidFill>
                </a:rPr>
                <a:t>  Index</a:t>
              </a:r>
            </a:p>
          </p:txBody>
        </p:sp>
        <p:sp>
          <p:nvSpPr>
            <p:cNvPr id="1604649" name="Text Box 41"/>
            <p:cNvSpPr txBox="1">
              <a:spLocks noChangeArrowheads="1"/>
            </p:cNvSpPr>
            <p:nvPr/>
          </p:nvSpPr>
          <p:spPr bwMode="auto">
            <a:xfrm>
              <a:off x="2466" y="1627"/>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04650" name="Text Box 42"/>
            <p:cNvSpPr txBox="1">
              <a:spLocks noChangeArrowheads="1"/>
            </p:cNvSpPr>
            <p:nvPr/>
          </p:nvSpPr>
          <p:spPr bwMode="auto">
            <a:xfrm>
              <a:off x="2034" y="1627"/>
              <a:ext cx="365" cy="192"/>
            </a:xfrm>
            <a:prstGeom prst="rect">
              <a:avLst/>
            </a:prstGeom>
            <a:noFill/>
            <a:ln w="12700">
              <a:noFill/>
              <a:miter lim="800000"/>
              <a:headEnd/>
              <a:tailEnd/>
            </a:ln>
            <a:effectLst/>
          </p:spPr>
          <p:txBody>
            <a:bodyPr wrap="none">
              <a:spAutoFit/>
            </a:bodyPr>
            <a:lstStyle/>
            <a:p>
              <a:r>
                <a:rPr lang="en-US" sz="1400">
                  <a:solidFill>
                    <a:schemeClr val="tx1"/>
                  </a:solidFill>
                </a:rPr>
                <a:t>Valid</a:t>
              </a:r>
            </a:p>
          </p:txBody>
        </p:sp>
        <p:sp>
          <p:nvSpPr>
            <p:cNvPr id="1604651" name="Text Box 43"/>
            <p:cNvSpPr txBox="1">
              <a:spLocks noChangeArrowheads="1"/>
            </p:cNvSpPr>
            <p:nvPr/>
          </p:nvSpPr>
          <p:spPr bwMode="auto">
            <a:xfrm>
              <a:off x="1746" y="1771"/>
              <a:ext cx="328"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1021</a:t>
              </a:r>
            </a:p>
            <a:p>
              <a:pPr algn="r">
                <a:lnSpc>
                  <a:spcPct val="110000"/>
                </a:lnSpc>
              </a:pPr>
              <a:r>
                <a:rPr lang="en-US" sz="1200">
                  <a:solidFill>
                    <a:schemeClr val="tx1"/>
                  </a:solidFill>
                </a:rPr>
                <a:t>1022</a:t>
              </a:r>
            </a:p>
            <a:p>
              <a:pPr algn="r">
                <a:lnSpc>
                  <a:spcPct val="110000"/>
                </a:lnSpc>
              </a:pPr>
              <a:r>
                <a:rPr lang="en-US" sz="1200">
                  <a:solidFill>
                    <a:schemeClr val="tx1"/>
                  </a:solidFill>
                </a:rPr>
                <a:t>1023</a:t>
              </a:r>
            </a:p>
          </p:txBody>
        </p:sp>
      </p:grpSp>
      <p:grpSp>
        <p:nvGrpSpPr>
          <p:cNvPr id="7" name="Group 44"/>
          <p:cNvGrpSpPr>
            <a:grpSpLocks/>
          </p:cNvGrpSpPr>
          <p:nvPr/>
        </p:nvGrpSpPr>
        <p:grpSpPr bwMode="auto">
          <a:xfrm>
            <a:off x="3289300" y="963612"/>
            <a:ext cx="3597275" cy="709613"/>
            <a:chOff x="2072" y="763"/>
            <a:chExt cx="2266" cy="447"/>
          </a:xfrm>
        </p:grpSpPr>
        <p:sp>
          <p:nvSpPr>
            <p:cNvPr id="1604653" name="Line 45"/>
            <p:cNvSpPr>
              <a:spLocks noChangeShapeType="1"/>
            </p:cNvSpPr>
            <p:nvPr/>
          </p:nvSpPr>
          <p:spPr bwMode="auto">
            <a:xfrm flipV="1">
              <a:off x="3026" y="1061"/>
              <a:ext cx="3" cy="149"/>
            </a:xfrm>
            <a:prstGeom prst="line">
              <a:avLst/>
            </a:prstGeom>
            <a:noFill/>
            <a:ln w="20638">
              <a:solidFill>
                <a:srgbClr val="000000"/>
              </a:solidFill>
              <a:round/>
              <a:headEnd/>
              <a:tailEnd/>
            </a:ln>
          </p:spPr>
          <p:txBody>
            <a:bodyPr/>
            <a:lstStyle/>
            <a:p>
              <a:endParaRPr lang="en-US"/>
            </a:p>
          </p:txBody>
        </p:sp>
        <p:sp>
          <p:nvSpPr>
            <p:cNvPr id="1604654" name="Line 46"/>
            <p:cNvSpPr>
              <a:spLocks noChangeShapeType="1"/>
            </p:cNvSpPr>
            <p:nvPr/>
          </p:nvSpPr>
          <p:spPr bwMode="auto">
            <a:xfrm flipV="1">
              <a:off x="3570" y="1051"/>
              <a:ext cx="1" cy="145"/>
            </a:xfrm>
            <a:prstGeom prst="line">
              <a:avLst/>
            </a:prstGeom>
            <a:noFill/>
            <a:ln w="20638">
              <a:solidFill>
                <a:srgbClr val="000000"/>
              </a:solidFill>
              <a:round/>
              <a:headEnd/>
              <a:tailEnd/>
            </a:ln>
          </p:spPr>
          <p:txBody>
            <a:bodyPr/>
            <a:lstStyle/>
            <a:p>
              <a:endParaRPr lang="en-US"/>
            </a:p>
          </p:txBody>
        </p:sp>
        <p:sp>
          <p:nvSpPr>
            <p:cNvPr id="1604655" name="Freeform 47"/>
            <p:cNvSpPr>
              <a:spLocks/>
            </p:cNvSpPr>
            <p:nvPr/>
          </p:nvSpPr>
          <p:spPr bwMode="auto">
            <a:xfrm>
              <a:off x="2158" y="1059"/>
              <a:ext cx="1570"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04656" name="Text Box 48"/>
            <p:cNvSpPr txBox="1">
              <a:spLocks noChangeArrowheads="1"/>
            </p:cNvSpPr>
            <p:nvPr/>
          </p:nvSpPr>
          <p:spPr bwMode="auto">
            <a:xfrm>
              <a:off x="2072" y="896"/>
              <a:ext cx="1786" cy="154"/>
            </a:xfrm>
            <a:prstGeom prst="rect">
              <a:avLst/>
            </a:prstGeom>
            <a:noFill/>
            <a:ln w="12700">
              <a:noFill/>
              <a:miter lim="800000"/>
              <a:headEnd/>
              <a:tailEnd/>
            </a:ln>
            <a:effectLst/>
          </p:spPr>
          <p:txBody>
            <a:bodyPr>
              <a:spAutoFit/>
            </a:bodyPr>
            <a:lstStyle/>
            <a:p>
              <a:r>
                <a:rPr lang="en-US" sz="1000">
                  <a:solidFill>
                    <a:schemeClr val="tx1"/>
                  </a:solidFill>
                </a:rPr>
                <a:t>31 30       . . .        13 12  11     . . .        2  1  0</a:t>
              </a:r>
            </a:p>
          </p:txBody>
        </p:sp>
        <p:sp>
          <p:nvSpPr>
            <p:cNvPr id="1604657" name="Text Box 49"/>
            <p:cNvSpPr txBox="1">
              <a:spLocks noChangeArrowheads="1"/>
            </p:cNvSpPr>
            <p:nvPr/>
          </p:nvSpPr>
          <p:spPr bwMode="auto">
            <a:xfrm>
              <a:off x="3810" y="763"/>
              <a:ext cx="528" cy="366"/>
            </a:xfrm>
            <a:prstGeom prst="rect">
              <a:avLst/>
            </a:prstGeom>
            <a:noFill/>
            <a:ln w="12700">
              <a:noFill/>
              <a:miter lim="800000"/>
              <a:headEnd/>
              <a:tailEnd/>
            </a:ln>
            <a:effectLst/>
          </p:spPr>
          <p:txBody>
            <a:bodyPr>
              <a:spAutoFit/>
            </a:bodyPr>
            <a:lstStyle/>
            <a:p>
              <a:r>
                <a:rPr lang="en-US" sz="1600">
                  <a:solidFill>
                    <a:schemeClr val="tx1"/>
                  </a:solidFill>
                </a:rPr>
                <a:t>Byte offset</a:t>
              </a:r>
            </a:p>
          </p:txBody>
        </p:sp>
        <p:sp>
          <p:nvSpPr>
            <p:cNvPr id="1604658" name="Line 50"/>
            <p:cNvSpPr>
              <a:spLocks noChangeShapeType="1"/>
            </p:cNvSpPr>
            <p:nvPr/>
          </p:nvSpPr>
          <p:spPr bwMode="auto">
            <a:xfrm flipH="1">
              <a:off x="3666" y="955"/>
              <a:ext cx="192" cy="192"/>
            </a:xfrm>
            <a:prstGeom prst="line">
              <a:avLst/>
            </a:prstGeom>
            <a:noFill/>
            <a:ln w="12700">
              <a:solidFill>
                <a:schemeClr val="tx1"/>
              </a:solidFill>
              <a:round/>
              <a:headEnd/>
              <a:tailEnd type="triangle" w="med" len="med"/>
            </a:ln>
            <a:effectLst/>
          </p:spPr>
          <p:txBody>
            <a:bodyPr/>
            <a:lstStyle/>
            <a:p>
              <a:endParaRPr lang="en-US"/>
            </a:p>
          </p:txBody>
        </p:sp>
      </p:grpSp>
      <p:grpSp>
        <p:nvGrpSpPr>
          <p:cNvPr id="8" name="Group 52"/>
          <p:cNvGrpSpPr>
            <a:grpSpLocks/>
          </p:cNvGrpSpPr>
          <p:nvPr/>
        </p:nvGrpSpPr>
        <p:grpSpPr bwMode="auto">
          <a:xfrm>
            <a:off x="3886200" y="3409950"/>
            <a:ext cx="623888" cy="1371600"/>
            <a:chOff x="2477" y="2299"/>
            <a:chExt cx="393" cy="864"/>
          </a:xfrm>
        </p:grpSpPr>
        <p:sp>
          <p:nvSpPr>
            <p:cNvPr id="1604661"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1604662"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1604663" name="Text Box 55"/>
            <p:cNvSpPr txBox="1">
              <a:spLocks noChangeArrowheads="1"/>
            </p:cNvSpPr>
            <p:nvPr/>
          </p:nvSpPr>
          <p:spPr bwMode="auto">
            <a:xfrm>
              <a:off x="2610" y="2923"/>
              <a:ext cx="260" cy="213"/>
            </a:xfrm>
            <a:prstGeom prst="rect">
              <a:avLst/>
            </a:prstGeom>
            <a:noFill/>
            <a:ln w="12700">
              <a:noFill/>
              <a:miter lim="800000"/>
              <a:headEnd/>
              <a:tailEnd/>
            </a:ln>
            <a:effectLst/>
          </p:spPr>
          <p:txBody>
            <a:bodyPr wrap="none">
              <a:spAutoFit/>
            </a:bodyPr>
            <a:lstStyle/>
            <a:p>
              <a:r>
                <a:rPr lang="en-US" sz="1600" dirty="0">
                  <a:solidFill>
                    <a:schemeClr val="tx1"/>
                  </a:solidFill>
                </a:rPr>
                <a:t>20</a:t>
              </a:r>
            </a:p>
          </p:txBody>
        </p:sp>
      </p:grpSp>
      <p:grpSp>
        <p:nvGrpSpPr>
          <p:cNvPr id="9" name="Group 56"/>
          <p:cNvGrpSpPr>
            <a:grpSpLocks/>
          </p:cNvGrpSpPr>
          <p:nvPr/>
        </p:nvGrpSpPr>
        <p:grpSpPr bwMode="auto">
          <a:xfrm>
            <a:off x="5743575" y="1698625"/>
            <a:ext cx="2060575" cy="3043237"/>
            <a:chOff x="3618" y="1226"/>
            <a:chExt cx="1298" cy="1917"/>
          </a:xfrm>
        </p:grpSpPr>
        <p:sp>
          <p:nvSpPr>
            <p:cNvPr id="1604665" name="Freeform 57"/>
            <p:cNvSpPr>
              <a:spLocks/>
            </p:cNvSpPr>
            <p:nvPr/>
          </p:nvSpPr>
          <p:spPr bwMode="auto">
            <a:xfrm>
              <a:off x="3714" y="1404"/>
              <a:ext cx="996" cy="1739"/>
            </a:xfrm>
            <a:custGeom>
              <a:avLst/>
              <a:gdLst/>
              <a:ahLst/>
              <a:cxnLst>
                <a:cxn ang="0">
                  <a:pos x="0" y="919"/>
                </a:cxn>
                <a:cxn ang="0">
                  <a:pos x="3" y="1739"/>
                </a:cxn>
                <a:cxn ang="0">
                  <a:pos x="1432" y="1739"/>
                </a:cxn>
                <a:cxn ang="0">
                  <a:pos x="1432" y="0"/>
                </a:cxn>
              </a:cxnLst>
              <a:rect l="0" t="0" r="r" b="b"/>
              <a:pathLst>
                <a:path w="1432" h="1739">
                  <a:moveTo>
                    <a:pt x="0" y="919"/>
                  </a:moveTo>
                  <a:lnTo>
                    <a:pt x="3" y="1739"/>
                  </a:lnTo>
                  <a:lnTo>
                    <a:pt x="1432" y="1739"/>
                  </a:lnTo>
                  <a:lnTo>
                    <a:pt x="1432" y="0"/>
                  </a:lnTo>
                </a:path>
              </a:pathLst>
            </a:custGeom>
            <a:noFill/>
            <a:ln w="42926">
              <a:solidFill>
                <a:srgbClr val="000000"/>
              </a:solidFill>
              <a:prstDash val="solid"/>
              <a:round/>
              <a:headEnd type="oval" w="sm" len="sm"/>
              <a:tailEnd type="triangle" w="med" len="med"/>
            </a:ln>
          </p:spPr>
          <p:txBody>
            <a:bodyPr/>
            <a:lstStyle/>
            <a:p>
              <a:endParaRPr lang="en-US"/>
            </a:p>
          </p:txBody>
        </p:sp>
        <p:sp>
          <p:nvSpPr>
            <p:cNvPr id="1604666" name="Line 58"/>
            <p:cNvSpPr>
              <a:spLocks noChangeShapeType="1"/>
            </p:cNvSpPr>
            <p:nvPr/>
          </p:nvSpPr>
          <p:spPr bwMode="auto">
            <a:xfrm>
              <a:off x="3618" y="3019"/>
              <a:ext cx="192" cy="57"/>
            </a:xfrm>
            <a:prstGeom prst="line">
              <a:avLst/>
            </a:prstGeom>
            <a:noFill/>
            <a:ln w="20638">
              <a:solidFill>
                <a:srgbClr val="000000"/>
              </a:solidFill>
              <a:round/>
              <a:headEnd/>
              <a:tailEnd/>
            </a:ln>
          </p:spPr>
          <p:txBody>
            <a:bodyPr/>
            <a:lstStyle/>
            <a:p>
              <a:endParaRPr lang="en-US"/>
            </a:p>
          </p:txBody>
        </p:sp>
        <p:sp>
          <p:nvSpPr>
            <p:cNvPr id="1604667" name="Text Box 59"/>
            <p:cNvSpPr txBox="1">
              <a:spLocks noChangeArrowheads="1"/>
            </p:cNvSpPr>
            <p:nvPr/>
          </p:nvSpPr>
          <p:spPr bwMode="auto">
            <a:xfrm>
              <a:off x="4530" y="1226"/>
              <a:ext cx="386" cy="212"/>
            </a:xfrm>
            <a:prstGeom prst="rect">
              <a:avLst/>
            </a:prstGeom>
            <a:noFill/>
            <a:ln w="12700">
              <a:noFill/>
              <a:miter lim="800000"/>
              <a:headEnd/>
              <a:tailEnd/>
            </a:ln>
            <a:effectLst/>
          </p:spPr>
          <p:txBody>
            <a:bodyPr wrap="none">
              <a:spAutoFit/>
            </a:bodyPr>
            <a:lstStyle/>
            <a:p>
              <a:r>
                <a:rPr lang="en-US" sz="1600">
                  <a:solidFill>
                    <a:schemeClr val="tx1"/>
                  </a:solidFill>
                </a:rPr>
                <a:t>Data</a:t>
              </a:r>
            </a:p>
          </p:txBody>
        </p:sp>
        <p:sp>
          <p:nvSpPr>
            <p:cNvPr id="1604668" name="Text Box 60"/>
            <p:cNvSpPr txBox="1">
              <a:spLocks noChangeArrowheads="1"/>
            </p:cNvSpPr>
            <p:nvPr/>
          </p:nvSpPr>
          <p:spPr bwMode="auto">
            <a:xfrm>
              <a:off x="3762" y="2923"/>
              <a:ext cx="260" cy="213"/>
            </a:xfrm>
            <a:prstGeom prst="rect">
              <a:avLst/>
            </a:prstGeom>
            <a:noFill/>
            <a:ln w="12700">
              <a:noFill/>
              <a:miter lim="800000"/>
              <a:headEnd/>
              <a:tailEnd/>
            </a:ln>
            <a:effectLst/>
          </p:spPr>
          <p:txBody>
            <a:bodyPr wrap="none">
              <a:spAutoFit/>
            </a:bodyPr>
            <a:lstStyle/>
            <a:p>
              <a:r>
                <a:rPr lang="en-US" sz="1600" dirty="0">
                  <a:solidFill>
                    <a:schemeClr val="tx1"/>
                  </a:solidFill>
                </a:rPr>
                <a:t>32</a:t>
              </a:r>
            </a:p>
          </p:txBody>
        </p:sp>
      </p:grpSp>
      <p:grpSp>
        <p:nvGrpSpPr>
          <p:cNvPr id="10" name="Group 5"/>
          <p:cNvGrpSpPr>
            <a:grpSpLocks/>
          </p:cNvGrpSpPr>
          <p:nvPr/>
        </p:nvGrpSpPr>
        <p:grpSpPr bwMode="auto">
          <a:xfrm>
            <a:off x="1143000" y="1733550"/>
            <a:ext cx="2913063" cy="3905250"/>
            <a:chOff x="720" y="1248"/>
            <a:chExt cx="1835" cy="2460"/>
          </a:xfrm>
        </p:grpSpPr>
        <p:sp>
          <p:nvSpPr>
            <p:cNvPr id="1604614" name="Freeform 6"/>
            <p:cNvSpPr>
              <a:spLocks/>
            </p:cNvSpPr>
            <p:nvPr/>
          </p:nvSpPr>
          <p:spPr bwMode="auto">
            <a:xfrm>
              <a:off x="2222" y="3468"/>
              <a:ext cx="222" cy="17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04615" name="Line 7"/>
            <p:cNvSpPr>
              <a:spLocks noChangeShapeType="1"/>
            </p:cNvSpPr>
            <p:nvPr/>
          </p:nvSpPr>
          <p:spPr bwMode="auto">
            <a:xfrm>
              <a:off x="2252" y="2316"/>
              <a:ext cx="7" cy="1150"/>
            </a:xfrm>
            <a:prstGeom prst="line">
              <a:avLst/>
            </a:prstGeom>
            <a:noFill/>
            <a:ln w="20701">
              <a:solidFill>
                <a:srgbClr val="000000"/>
              </a:solidFill>
              <a:round/>
              <a:headEnd type="oval" w="sm" len="sm"/>
              <a:tailEnd/>
            </a:ln>
          </p:spPr>
          <p:txBody>
            <a:bodyPr/>
            <a:lstStyle/>
            <a:p>
              <a:endParaRPr lang="en-US"/>
            </a:p>
          </p:txBody>
        </p:sp>
        <p:sp>
          <p:nvSpPr>
            <p:cNvPr id="1604616" name="Freeform 8"/>
            <p:cNvSpPr>
              <a:spLocks/>
            </p:cNvSpPr>
            <p:nvPr/>
          </p:nvSpPr>
          <p:spPr bwMode="auto">
            <a:xfrm>
              <a:off x="2303" y="3330"/>
              <a:ext cx="252" cy="136"/>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04617" name="Freeform 9"/>
            <p:cNvSpPr>
              <a:spLocks/>
            </p:cNvSpPr>
            <p:nvPr/>
          </p:nvSpPr>
          <p:spPr bwMode="auto">
            <a:xfrm>
              <a:off x="857" y="1410"/>
              <a:ext cx="1476" cy="2298"/>
            </a:xfrm>
            <a:custGeom>
              <a:avLst/>
              <a:gdLst/>
              <a:ahLst/>
              <a:cxnLst>
                <a:cxn ang="0">
                  <a:pos x="1476" y="2230"/>
                </a:cxn>
                <a:cxn ang="0">
                  <a:pos x="1476" y="2298"/>
                </a:cxn>
                <a:cxn ang="0">
                  <a:pos x="0" y="2298"/>
                </a:cxn>
                <a:cxn ang="0">
                  <a:pos x="0" y="0"/>
                </a:cxn>
              </a:cxnLst>
              <a:rect l="0" t="0" r="r" b="b"/>
              <a:pathLst>
                <a:path w="1476" h="2298">
                  <a:moveTo>
                    <a:pt x="1476" y="2230"/>
                  </a:moveTo>
                  <a:lnTo>
                    <a:pt x="1476" y="2298"/>
                  </a:lnTo>
                  <a:lnTo>
                    <a:pt x="0" y="2298"/>
                  </a:lnTo>
                  <a:lnTo>
                    <a:pt x="0" y="0"/>
                  </a:lnTo>
                </a:path>
              </a:pathLst>
            </a:custGeom>
            <a:noFill/>
            <a:ln w="20638">
              <a:solidFill>
                <a:srgbClr val="000000"/>
              </a:solidFill>
              <a:prstDash val="solid"/>
              <a:round/>
              <a:headEnd type="none" w="med" len="med"/>
              <a:tailEnd type="triangle" w="med" len="med"/>
            </a:ln>
          </p:spPr>
          <p:txBody>
            <a:bodyPr/>
            <a:lstStyle/>
            <a:p>
              <a:endParaRPr lang="en-US"/>
            </a:p>
          </p:txBody>
        </p:sp>
        <p:sp>
          <p:nvSpPr>
            <p:cNvPr id="1604618" name="Text Box 10"/>
            <p:cNvSpPr txBox="1">
              <a:spLocks noChangeArrowheads="1"/>
            </p:cNvSpPr>
            <p:nvPr/>
          </p:nvSpPr>
          <p:spPr bwMode="auto">
            <a:xfrm>
              <a:off x="720" y="1248"/>
              <a:ext cx="272" cy="212"/>
            </a:xfrm>
            <a:prstGeom prst="rect">
              <a:avLst/>
            </a:prstGeom>
            <a:noFill/>
            <a:ln w="12700">
              <a:noFill/>
              <a:miter lim="800000"/>
              <a:headEnd/>
              <a:tailEnd/>
            </a:ln>
            <a:effectLst/>
          </p:spPr>
          <p:txBody>
            <a:bodyPr wrap="none">
              <a:spAutoFit/>
            </a:bodyPr>
            <a:lstStyle/>
            <a:p>
              <a:r>
                <a:rPr lang="en-US" sz="1600">
                  <a:solidFill>
                    <a:schemeClr val="tx1"/>
                  </a:solidFill>
                </a:rPr>
                <a:t>Hit</a:t>
              </a:r>
            </a:p>
          </p:txBody>
        </p:sp>
      </p:grpSp>
    </p:spTree>
    <p:extLst>
      <p:ext uri="{BB962C8B-B14F-4D97-AF65-F5344CB8AC3E}">
        <p14:creationId xmlns:p14="http://schemas.microsoft.com/office/powerpoint/2010/main" val="2637917350"/>
      </p:ext>
    </p:extLst>
  </p:cSld>
  <p:clrMapOvr>
    <a:masterClrMapping/>
  </p:clrMapOvr>
  <p:transition xmlns:p14="http://schemas.microsoft.com/office/powerpoint/2010/main" advTm="200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Rectangle 2"/>
          <p:cNvSpPr>
            <a:spLocks noChangeArrowheads="1"/>
          </p:cNvSpPr>
          <p:nvPr/>
        </p:nvSpPr>
        <p:spPr bwMode="auto">
          <a:xfrm>
            <a:off x="225425" y="312738"/>
            <a:ext cx="3168650" cy="477837"/>
          </a:xfrm>
          <a:prstGeom prst="rect">
            <a:avLst/>
          </a:prstGeom>
          <a:noFill/>
          <a:ln w="12700">
            <a:noFill/>
            <a:miter lim="800000"/>
            <a:headEnd/>
            <a:tailEnd/>
          </a:ln>
          <a:effectLst/>
        </p:spPr>
        <p:txBody>
          <a:bodyPr wrap="none" anchor="ctr"/>
          <a:lstStyle/>
          <a:p>
            <a:endParaRPr lang="en-US"/>
          </a:p>
        </p:txBody>
      </p:sp>
      <p:sp>
        <p:nvSpPr>
          <p:cNvPr id="1618947" name="Rectangle 3"/>
          <p:cNvSpPr>
            <a:spLocks noGrp="1" noChangeArrowheads="1"/>
          </p:cNvSpPr>
          <p:nvPr>
            <p:ph type="title"/>
          </p:nvPr>
        </p:nvSpPr>
        <p:spPr>
          <a:xfrm>
            <a:off x="381000" y="55031"/>
            <a:ext cx="8458200" cy="464614"/>
          </a:xfrm>
          <a:noFill/>
          <a:ln/>
        </p:spPr>
        <p:txBody>
          <a:bodyPr lIns="90488" tIns="44450" rIns="90488" bIns="44450" anchor="ctr">
            <a:normAutofit fontScale="90000"/>
          </a:bodyPr>
          <a:lstStyle/>
          <a:p>
            <a:r>
              <a:rPr lang="en-US" dirty="0" err="1" smtClean="0"/>
              <a:t>Bộ</a:t>
            </a:r>
            <a:r>
              <a:rPr lang="en-US" dirty="0" smtClean="0"/>
              <a:t> </a:t>
            </a:r>
            <a:r>
              <a:rPr lang="en-US" dirty="0" err="1" smtClean="0"/>
              <a:t>đệm</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khối</a:t>
            </a:r>
            <a:r>
              <a:rPr lang="en-US" dirty="0" smtClean="0"/>
              <a:t> </a:t>
            </a:r>
            <a:r>
              <a:rPr lang="en-US" dirty="0" err="1" smtClean="0"/>
              <a:t>nhiều</a:t>
            </a:r>
            <a:r>
              <a:rPr lang="en-US" dirty="0" smtClean="0"/>
              <a:t> </a:t>
            </a:r>
            <a:r>
              <a:rPr lang="en-US" dirty="0" err="1" smtClean="0"/>
              <a:t>từ</a:t>
            </a:r>
            <a:endParaRPr lang="en-US" dirty="0"/>
          </a:p>
        </p:txBody>
      </p:sp>
      <p:sp>
        <p:nvSpPr>
          <p:cNvPr id="1619035" name="Rectangle 91"/>
          <p:cNvSpPr>
            <a:spLocks noGrp="1" noChangeArrowheads="1"/>
          </p:cNvSpPr>
          <p:nvPr>
            <p:ph idx="1"/>
          </p:nvPr>
        </p:nvSpPr>
        <p:spPr>
          <a:xfrm>
            <a:off x="457200" y="685800"/>
            <a:ext cx="8077200" cy="680699"/>
          </a:xfrm>
          <a:noFill/>
          <a:ln/>
        </p:spPr>
        <p:txBody>
          <a:bodyPr lIns="90488" tIns="44450" rIns="90488" bIns="44450">
            <a:normAutofit fontScale="92500" lnSpcReduction="20000"/>
          </a:bodyPr>
          <a:lstStyle/>
          <a:p>
            <a:pPr marL="342900" indent="-342900">
              <a:lnSpc>
                <a:spcPct val="80000"/>
              </a:lnSpc>
            </a:pPr>
            <a:r>
              <a:rPr lang="en-US" dirty="0" err="1" smtClean="0"/>
              <a:t>Khối</a:t>
            </a:r>
            <a:r>
              <a:rPr lang="en-US" dirty="0" smtClean="0"/>
              <a:t> 4 </a:t>
            </a:r>
            <a:r>
              <a:rPr lang="en-US" dirty="0" err="1" smtClean="0"/>
              <a:t>từ</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bộ</a:t>
            </a:r>
            <a:r>
              <a:rPr lang="en-US" dirty="0" smtClean="0"/>
              <a:t> </a:t>
            </a:r>
            <a:r>
              <a:rPr lang="en-US" dirty="0" err="1" smtClean="0"/>
              <a:t>đệm</a:t>
            </a:r>
            <a:r>
              <a:rPr lang="en-US" dirty="0" smtClean="0"/>
              <a:t> </a:t>
            </a:r>
            <a:r>
              <a:rPr lang="en-US" dirty="0"/>
              <a:t>= 1K words</a:t>
            </a:r>
            <a:br>
              <a:rPr lang="en-US" dirty="0"/>
            </a:br>
            <a:endParaRPr lang="en-US" i="1" dirty="0">
              <a:solidFill>
                <a:schemeClr val="accent1"/>
              </a:solidFill>
            </a:endParaRPr>
          </a:p>
        </p:txBody>
      </p:sp>
      <p:sp>
        <p:nvSpPr>
          <p:cNvPr id="94" name="Slide Number Placeholder 93"/>
          <p:cNvSpPr>
            <a:spLocks noGrp="1"/>
          </p:cNvSpPr>
          <p:nvPr>
            <p:ph type="sldNum" sz="quarter" idx="12"/>
          </p:nvPr>
        </p:nvSpPr>
        <p:spPr/>
        <p:txBody>
          <a:bodyPr/>
          <a:lstStyle/>
          <a:p>
            <a:fld id="{8D331AE5-AED7-4B82-8202-0D708C34F101}" type="slidenum">
              <a:rPr lang="en-US" smtClean="0"/>
              <a:pPr/>
              <a:t>44</a:t>
            </a:fld>
            <a:endParaRPr lang="en-US" dirty="0"/>
          </a:p>
        </p:txBody>
      </p:sp>
      <p:grpSp>
        <p:nvGrpSpPr>
          <p:cNvPr id="2" name="Group 4"/>
          <p:cNvGrpSpPr>
            <a:grpSpLocks/>
          </p:cNvGrpSpPr>
          <p:nvPr/>
        </p:nvGrpSpPr>
        <p:grpSpPr bwMode="auto">
          <a:xfrm>
            <a:off x="914400" y="1600200"/>
            <a:ext cx="3727450" cy="1828800"/>
            <a:chOff x="576" y="1248"/>
            <a:chExt cx="2348" cy="1152"/>
          </a:xfrm>
        </p:grpSpPr>
        <p:grpSp>
          <p:nvGrpSpPr>
            <p:cNvPr id="3" name="Group 5"/>
            <p:cNvGrpSpPr>
              <a:grpSpLocks/>
            </p:cNvGrpSpPr>
            <p:nvPr/>
          </p:nvGrpSpPr>
          <p:grpSpPr bwMode="auto">
            <a:xfrm>
              <a:off x="576" y="1248"/>
              <a:ext cx="2348" cy="1152"/>
              <a:chOff x="576" y="1248"/>
              <a:chExt cx="2348" cy="1152"/>
            </a:xfrm>
          </p:grpSpPr>
          <p:sp>
            <p:nvSpPr>
              <p:cNvPr id="1618950" name="Line 6"/>
              <p:cNvSpPr>
                <a:spLocks noChangeShapeType="1"/>
              </p:cNvSpPr>
              <p:nvPr/>
            </p:nvSpPr>
            <p:spPr bwMode="auto">
              <a:xfrm>
                <a:off x="2640" y="1344"/>
                <a:ext cx="148" cy="57"/>
              </a:xfrm>
              <a:prstGeom prst="line">
                <a:avLst/>
              </a:prstGeom>
              <a:noFill/>
              <a:ln w="20638">
                <a:solidFill>
                  <a:srgbClr val="000000"/>
                </a:solidFill>
                <a:round/>
                <a:headEnd/>
                <a:tailEnd/>
              </a:ln>
            </p:spPr>
            <p:txBody>
              <a:bodyPr/>
              <a:lstStyle/>
              <a:p>
                <a:endParaRPr lang="en-US"/>
              </a:p>
            </p:txBody>
          </p:sp>
          <p:sp>
            <p:nvSpPr>
              <p:cNvPr id="1618951" name="Text Box 7"/>
              <p:cNvSpPr txBox="1">
                <a:spLocks noChangeArrowheads="1"/>
              </p:cNvSpPr>
              <p:nvPr/>
            </p:nvSpPr>
            <p:spPr bwMode="auto">
              <a:xfrm>
                <a:off x="2736" y="1296"/>
                <a:ext cx="188" cy="213"/>
              </a:xfrm>
              <a:prstGeom prst="rect">
                <a:avLst/>
              </a:prstGeom>
              <a:noFill/>
              <a:ln w="12700">
                <a:noFill/>
                <a:miter lim="800000"/>
                <a:headEnd/>
                <a:tailEnd/>
              </a:ln>
              <a:effectLst/>
            </p:spPr>
            <p:txBody>
              <a:bodyPr wrap="none">
                <a:spAutoFit/>
              </a:bodyPr>
              <a:lstStyle/>
              <a:p>
                <a:r>
                  <a:rPr lang="en-US" sz="1600" dirty="0">
                    <a:solidFill>
                      <a:schemeClr val="tx1"/>
                    </a:solidFill>
                  </a:rPr>
                  <a:t>8</a:t>
                </a:r>
              </a:p>
            </p:txBody>
          </p:sp>
          <p:sp>
            <p:nvSpPr>
              <p:cNvPr id="1618952" name="Text Box 8"/>
              <p:cNvSpPr txBox="1">
                <a:spLocks noChangeArrowheads="1"/>
              </p:cNvSpPr>
              <p:nvPr/>
            </p:nvSpPr>
            <p:spPr bwMode="auto">
              <a:xfrm>
                <a:off x="2208" y="1423"/>
                <a:ext cx="429" cy="212"/>
              </a:xfrm>
              <a:prstGeom prst="rect">
                <a:avLst/>
              </a:prstGeom>
              <a:noFill/>
              <a:ln w="12700">
                <a:noFill/>
                <a:miter lim="800000"/>
                <a:headEnd/>
                <a:tailEnd/>
              </a:ln>
              <a:effectLst/>
            </p:spPr>
            <p:txBody>
              <a:bodyPr wrap="none">
                <a:spAutoFit/>
              </a:bodyPr>
              <a:lstStyle/>
              <a:p>
                <a:r>
                  <a:rPr lang="en-US" sz="1600">
                    <a:solidFill>
                      <a:schemeClr val="tx1"/>
                    </a:solidFill>
                  </a:rPr>
                  <a:t>Index</a:t>
                </a:r>
              </a:p>
            </p:txBody>
          </p:sp>
          <p:sp>
            <p:nvSpPr>
              <p:cNvPr id="1618953" name="Line 9"/>
              <p:cNvSpPr>
                <a:spLocks noChangeShapeType="1"/>
              </p:cNvSpPr>
              <p:nvPr/>
            </p:nvSpPr>
            <p:spPr bwMode="auto">
              <a:xfrm>
                <a:off x="2736" y="1248"/>
                <a:ext cx="0" cy="384"/>
              </a:xfrm>
              <a:prstGeom prst="line">
                <a:avLst/>
              </a:prstGeom>
              <a:noFill/>
              <a:ln w="28575">
                <a:solidFill>
                  <a:schemeClr val="tx1"/>
                </a:solidFill>
                <a:round/>
                <a:headEnd/>
                <a:tailEnd/>
              </a:ln>
              <a:effectLst/>
            </p:spPr>
            <p:txBody>
              <a:bodyPr/>
              <a:lstStyle/>
              <a:p>
                <a:endParaRPr lang="en-US"/>
              </a:p>
            </p:txBody>
          </p:sp>
          <p:sp>
            <p:nvSpPr>
              <p:cNvPr id="1618954" name="Line 10"/>
              <p:cNvSpPr>
                <a:spLocks noChangeShapeType="1"/>
              </p:cNvSpPr>
              <p:nvPr/>
            </p:nvSpPr>
            <p:spPr bwMode="auto">
              <a:xfrm>
                <a:off x="576" y="1632"/>
                <a:ext cx="2160" cy="0"/>
              </a:xfrm>
              <a:prstGeom prst="line">
                <a:avLst/>
              </a:prstGeom>
              <a:noFill/>
              <a:ln w="38100">
                <a:solidFill>
                  <a:schemeClr val="tx1"/>
                </a:solidFill>
                <a:round/>
                <a:headEnd/>
                <a:tailEnd/>
              </a:ln>
              <a:effectLst/>
            </p:spPr>
            <p:txBody>
              <a:bodyPr/>
              <a:lstStyle/>
              <a:p>
                <a:endParaRPr lang="en-US"/>
              </a:p>
            </p:txBody>
          </p:sp>
          <p:sp>
            <p:nvSpPr>
              <p:cNvPr id="1618955" name="Line 11"/>
              <p:cNvSpPr>
                <a:spLocks noChangeShapeType="1"/>
              </p:cNvSpPr>
              <p:nvPr/>
            </p:nvSpPr>
            <p:spPr bwMode="auto">
              <a:xfrm>
                <a:off x="576" y="1632"/>
                <a:ext cx="0" cy="768"/>
              </a:xfrm>
              <a:prstGeom prst="line">
                <a:avLst/>
              </a:prstGeom>
              <a:noFill/>
              <a:ln w="28575">
                <a:solidFill>
                  <a:schemeClr val="tx1"/>
                </a:solidFill>
                <a:round/>
                <a:headEnd/>
                <a:tailEnd/>
              </a:ln>
              <a:effectLst/>
            </p:spPr>
            <p:txBody>
              <a:bodyPr/>
              <a:lstStyle/>
              <a:p>
                <a:endParaRPr lang="en-US"/>
              </a:p>
            </p:txBody>
          </p:sp>
        </p:grpSp>
        <p:sp>
          <p:nvSpPr>
            <p:cNvPr id="1618956" name="Line 12"/>
            <p:cNvSpPr>
              <a:spLocks noChangeShapeType="1"/>
            </p:cNvSpPr>
            <p:nvPr/>
          </p:nvSpPr>
          <p:spPr bwMode="auto">
            <a:xfrm>
              <a:off x="576" y="2400"/>
              <a:ext cx="384" cy="0"/>
            </a:xfrm>
            <a:prstGeom prst="line">
              <a:avLst/>
            </a:prstGeom>
            <a:noFill/>
            <a:ln w="28575">
              <a:solidFill>
                <a:schemeClr val="tx1"/>
              </a:solidFill>
              <a:round/>
              <a:headEnd/>
              <a:tailEnd type="triangle" w="med" len="med"/>
            </a:ln>
            <a:effectLst/>
          </p:spPr>
          <p:txBody>
            <a:bodyPr/>
            <a:lstStyle/>
            <a:p>
              <a:endParaRPr lang="en-US"/>
            </a:p>
          </p:txBody>
        </p:sp>
      </p:grpSp>
      <p:grpSp>
        <p:nvGrpSpPr>
          <p:cNvPr id="4" name="Group 13"/>
          <p:cNvGrpSpPr>
            <a:grpSpLocks/>
          </p:cNvGrpSpPr>
          <p:nvPr/>
        </p:nvGrpSpPr>
        <p:grpSpPr bwMode="auto">
          <a:xfrm>
            <a:off x="914400" y="2286000"/>
            <a:ext cx="7391400" cy="2211388"/>
            <a:chOff x="576" y="1680"/>
            <a:chExt cx="4656" cy="1393"/>
          </a:xfrm>
        </p:grpSpPr>
        <p:sp>
          <p:nvSpPr>
            <p:cNvPr id="1618958" name="Freeform 14"/>
            <p:cNvSpPr>
              <a:spLocks/>
            </p:cNvSpPr>
            <p:nvPr/>
          </p:nvSpPr>
          <p:spPr bwMode="auto">
            <a:xfrm>
              <a:off x="960" y="2352"/>
              <a:ext cx="4260" cy="96"/>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18959" name="Freeform 15"/>
            <p:cNvSpPr>
              <a:spLocks/>
            </p:cNvSpPr>
            <p:nvPr/>
          </p:nvSpPr>
          <p:spPr bwMode="auto">
            <a:xfrm>
              <a:off x="960" y="2352"/>
              <a:ext cx="4272" cy="96"/>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18960" name="Line 16"/>
            <p:cNvSpPr>
              <a:spLocks noChangeShapeType="1"/>
            </p:cNvSpPr>
            <p:nvPr/>
          </p:nvSpPr>
          <p:spPr bwMode="auto">
            <a:xfrm flipH="1">
              <a:off x="960" y="2011"/>
              <a:ext cx="4260" cy="0"/>
            </a:xfrm>
            <a:prstGeom prst="line">
              <a:avLst/>
            </a:prstGeom>
            <a:noFill/>
            <a:ln w="20638">
              <a:solidFill>
                <a:srgbClr val="000000"/>
              </a:solidFill>
              <a:round/>
              <a:headEnd/>
              <a:tailEnd/>
            </a:ln>
          </p:spPr>
          <p:txBody>
            <a:bodyPr/>
            <a:lstStyle/>
            <a:p>
              <a:endParaRPr lang="en-US"/>
            </a:p>
          </p:txBody>
        </p:sp>
        <p:sp>
          <p:nvSpPr>
            <p:cNvPr id="1618961" name="Line 17"/>
            <p:cNvSpPr>
              <a:spLocks noChangeShapeType="1"/>
            </p:cNvSpPr>
            <p:nvPr/>
          </p:nvSpPr>
          <p:spPr bwMode="auto">
            <a:xfrm flipH="1">
              <a:off x="960" y="2121"/>
              <a:ext cx="4260" cy="0"/>
            </a:xfrm>
            <a:prstGeom prst="line">
              <a:avLst/>
            </a:prstGeom>
            <a:noFill/>
            <a:ln w="20638">
              <a:solidFill>
                <a:srgbClr val="000000"/>
              </a:solidFill>
              <a:round/>
              <a:headEnd/>
              <a:tailEnd/>
            </a:ln>
          </p:spPr>
          <p:txBody>
            <a:bodyPr/>
            <a:lstStyle/>
            <a:p>
              <a:endParaRPr lang="en-US"/>
            </a:p>
          </p:txBody>
        </p:sp>
        <p:sp>
          <p:nvSpPr>
            <p:cNvPr id="1618962" name="Line 18"/>
            <p:cNvSpPr>
              <a:spLocks noChangeShapeType="1"/>
            </p:cNvSpPr>
            <p:nvPr/>
          </p:nvSpPr>
          <p:spPr bwMode="auto">
            <a:xfrm flipH="1">
              <a:off x="960" y="2230"/>
              <a:ext cx="4260" cy="0"/>
            </a:xfrm>
            <a:prstGeom prst="line">
              <a:avLst/>
            </a:prstGeom>
            <a:noFill/>
            <a:ln w="20638">
              <a:solidFill>
                <a:srgbClr val="000000"/>
              </a:solidFill>
              <a:round/>
              <a:headEnd/>
              <a:tailEnd/>
            </a:ln>
          </p:spPr>
          <p:txBody>
            <a:bodyPr/>
            <a:lstStyle/>
            <a:p>
              <a:endParaRPr lang="en-US"/>
            </a:p>
          </p:txBody>
        </p:sp>
        <p:sp>
          <p:nvSpPr>
            <p:cNvPr id="1618963" name="Line 19"/>
            <p:cNvSpPr>
              <a:spLocks noChangeShapeType="1"/>
            </p:cNvSpPr>
            <p:nvPr/>
          </p:nvSpPr>
          <p:spPr bwMode="auto">
            <a:xfrm flipH="1">
              <a:off x="960" y="2559"/>
              <a:ext cx="4260" cy="0"/>
            </a:xfrm>
            <a:prstGeom prst="line">
              <a:avLst/>
            </a:prstGeom>
            <a:noFill/>
            <a:ln w="20638">
              <a:solidFill>
                <a:srgbClr val="000000"/>
              </a:solidFill>
              <a:round/>
              <a:headEnd/>
              <a:tailEnd/>
            </a:ln>
          </p:spPr>
          <p:txBody>
            <a:bodyPr/>
            <a:lstStyle/>
            <a:p>
              <a:endParaRPr lang="en-US"/>
            </a:p>
          </p:txBody>
        </p:sp>
        <p:sp>
          <p:nvSpPr>
            <p:cNvPr id="1618964" name="Line 20"/>
            <p:cNvSpPr>
              <a:spLocks noChangeShapeType="1"/>
            </p:cNvSpPr>
            <p:nvPr/>
          </p:nvSpPr>
          <p:spPr bwMode="auto">
            <a:xfrm flipH="1">
              <a:off x="960" y="2669"/>
              <a:ext cx="4260" cy="0"/>
            </a:xfrm>
            <a:prstGeom prst="line">
              <a:avLst/>
            </a:prstGeom>
            <a:noFill/>
            <a:ln w="20638">
              <a:solidFill>
                <a:srgbClr val="000000"/>
              </a:solidFill>
              <a:round/>
              <a:headEnd/>
              <a:tailEnd/>
            </a:ln>
          </p:spPr>
          <p:txBody>
            <a:bodyPr/>
            <a:lstStyle/>
            <a:p>
              <a:endParaRPr lang="en-US"/>
            </a:p>
          </p:txBody>
        </p:sp>
        <p:sp>
          <p:nvSpPr>
            <p:cNvPr id="1618965" name="Line 21"/>
            <p:cNvSpPr>
              <a:spLocks noChangeShapeType="1"/>
            </p:cNvSpPr>
            <p:nvPr/>
          </p:nvSpPr>
          <p:spPr bwMode="auto">
            <a:xfrm flipH="1">
              <a:off x="960" y="2779"/>
              <a:ext cx="4260" cy="0"/>
            </a:xfrm>
            <a:prstGeom prst="line">
              <a:avLst/>
            </a:prstGeom>
            <a:noFill/>
            <a:ln w="20638">
              <a:solidFill>
                <a:srgbClr val="000000"/>
              </a:solidFill>
              <a:round/>
              <a:headEnd/>
              <a:tailEnd/>
            </a:ln>
          </p:spPr>
          <p:txBody>
            <a:bodyPr/>
            <a:lstStyle/>
            <a:p>
              <a:endParaRPr lang="en-US"/>
            </a:p>
          </p:txBody>
        </p:sp>
        <p:sp>
          <p:nvSpPr>
            <p:cNvPr id="1618966" name="Line 22"/>
            <p:cNvSpPr>
              <a:spLocks noChangeShapeType="1"/>
            </p:cNvSpPr>
            <p:nvPr/>
          </p:nvSpPr>
          <p:spPr bwMode="auto">
            <a:xfrm flipH="1">
              <a:off x="960" y="2889"/>
              <a:ext cx="4260" cy="0"/>
            </a:xfrm>
            <a:prstGeom prst="line">
              <a:avLst/>
            </a:prstGeom>
            <a:noFill/>
            <a:ln w="20638">
              <a:solidFill>
                <a:srgbClr val="000000"/>
              </a:solidFill>
              <a:round/>
              <a:headEnd/>
              <a:tailEnd/>
            </a:ln>
          </p:spPr>
          <p:txBody>
            <a:bodyPr/>
            <a:lstStyle/>
            <a:p>
              <a:endParaRPr lang="en-US"/>
            </a:p>
          </p:txBody>
        </p:sp>
        <p:sp>
          <p:nvSpPr>
            <p:cNvPr id="1618967" name="Text Box 23"/>
            <p:cNvSpPr txBox="1">
              <a:spLocks noChangeArrowheads="1"/>
            </p:cNvSpPr>
            <p:nvPr/>
          </p:nvSpPr>
          <p:spPr bwMode="auto">
            <a:xfrm>
              <a:off x="3216" y="1680"/>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18968" name="Text Box 24"/>
            <p:cNvSpPr txBox="1">
              <a:spLocks noChangeArrowheads="1"/>
            </p:cNvSpPr>
            <p:nvPr/>
          </p:nvSpPr>
          <p:spPr bwMode="auto">
            <a:xfrm>
              <a:off x="576" y="1728"/>
              <a:ext cx="389" cy="192"/>
            </a:xfrm>
            <a:prstGeom prst="rect">
              <a:avLst/>
            </a:prstGeom>
            <a:noFill/>
            <a:ln w="12700">
              <a:noFill/>
              <a:miter lim="800000"/>
              <a:headEnd/>
              <a:tailEnd/>
            </a:ln>
            <a:effectLst/>
          </p:spPr>
          <p:txBody>
            <a:bodyPr wrap="none">
              <a:spAutoFit/>
            </a:bodyPr>
            <a:lstStyle/>
            <a:p>
              <a:r>
                <a:rPr lang="en-US" sz="1400">
                  <a:solidFill>
                    <a:schemeClr val="tx1"/>
                  </a:solidFill>
                </a:rPr>
                <a:t>Index</a:t>
              </a:r>
            </a:p>
          </p:txBody>
        </p:sp>
        <p:sp>
          <p:nvSpPr>
            <p:cNvPr id="1618969" name="Text Box 25"/>
            <p:cNvSpPr txBox="1">
              <a:spLocks noChangeArrowheads="1"/>
            </p:cNvSpPr>
            <p:nvPr/>
          </p:nvSpPr>
          <p:spPr bwMode="auto">
            <a:xfrm>
              <a:off x="1200" y="1728"/>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18970" name="Text Box 26"/>
            <p:cNvSpPr txBox="1">
              <a:spLocks noChangeArrowheads="1"/>
            </p:cNvSpPr>
            <p:nvPr/>
          </p:nvSpPr>
          <p:spPr bwMode="auto">
            <a:xfrm>
              <a:off x="864" y="1728"/>
              <a:ext cx="365" cy="192"/>
            </a:xfrm>
            <a:prstGeom prst="rect">
              <a:avLst/>
            </a:prstGeom>
            <a:noFill/>
            <a:ln w="12700">
              <a:noFill/>
              <a:miter lim="800000"/>
              <a:headEnd/>
              <a:tailEnd/>
            </a:ln>
            <a:effectLst/>
          </p:spPr>
          <p:txBody>
            <a:bodyPr wrap="none">
              <a:spAutoFit/>
            </a:bodyPr>
            <a:lstStyle/>
            <a:p>
              <a:r>
                <a:rPr lang="en-US" sz="1400">
                  <a:solidFill>
                    <a:schemeClr val="tx1"/>
                  </a:solidFill>
                </a:rPr>
                <a:t>Valid</a:t>
              </a:r>
            </a:p>
          </p:txBody>
        </p:sp>
        <p:sp>
          <p:nvSpPr>
            <p:cNvPr id="1618971" name="Text Box 27"/>
            <p:cNvSpPr txBox="1">
              <a:spLocks noChangeArrowheads="1"/>
            </p:cNvSpPr>
            <p:nvPr/>
          </p:nvSpPr>
          <p:spPr bwMode="auto">
            <a:xfrm>
              <a:off x="677" y="1872"/>
              <a:ext cx="275"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253</a:t>
              </a:r>
            </a:p>
            <a:p>
              <a:pPr algn="r">
                <a:lnSpc>
                  <a:spcPct val="110000"/>
                </a:lnSpc>
              </a:pPr>
              <a:r>
                <a:rPr lang="en-US" sz="1200">
                  <a:solidFill>
                    <a:schemeClr val="tx1"/>
                  </a:solidFill>
                </a:rPr>
                <a:t>254</a:t>
              </a:r>
            </a:p>
            <a:p>
              <a:pPr algn="r">
                <a:lnSpc>
                  <a:spcPct val="110000"/>
                </a:lnSpc>
              </a:pPr>
              <a:r>
                <a:rPr lang="en-US" sz="1200">
                  <a:solidFill>
                    <a:schemeClr val="tx1"/>
                  </a:solidFill>
                </a:rPr>
                <a:t>255</a:t>
              </a:r>
            </a:p>
          </p:txBody>
        </p:sp>
        <p:sp>
          <p:nvSpPr>
            <p:cNvPr id="1618972" name="Rectangle 28"/>
            <p:cNvSpPr>
              <a:spLocks noChangeArrowheads="1"/>
            </p:cNvSpPr>
            <p:nvPr/>
          </p:nvSpPr>
          <p:spPr bwMode="auto">
            <a:xfrm>
              <a:off x="960" y="1920"/>
              <a:ext cx="4272" cy="1104"/>
            </a:xfrm>
            <a:prstGeom prst="rect">
              <a:avLst/>
            </a:prstGeom>
            <a:noFill/>
            <a:ln w="28575">
              <a:solidFill>
                <a:schemeClr val="tx1"/>
              </a:solidFill>
              <a:miter lim="800000"/>
              <a:headEnd/>
              <a:tailEnd/>
            </a:ln>
            <a:effectLst/>
          </p:spPr>
          <p:txBody>
            <a:bodyPr wrap="none" anchor="ctr"/>
            <a:lstStyle/>
            <a:p>
              <a:endParaRPr lang="en-US"/>
            </a:p>
          </p:txBody>
        </p:sp>
        <p:sp>
          <p:nvSpPr>
            <p:cNvPr id="1618973" name="Line 29"/>
            <p:cNvSpPr>
              <a:spLocks noChangeShapeType="1"/>
            </p:cNvSpPr>
            <p:nvPr/>
          </p:nvSpPr>
          <p:spPr bwMode="auto">
            <a:xfrm>
              <a:off x="3408" y="1920"/>
              <a:ext cx="1" cy="1106"/>
            </a:xfrm>
            <a:prstGeom prst="line">
              <a:avLst/>
            </a:prstGeom>
            <a:noFill/>
            <a:ln w="20638">
              <a:solidFill>
                <a:srgbClr val="000000"/>
              </a:solidFill>
              <a:round/>
              <a:headEnd/>
              <a:tailEnd/>
            </a:ln>
          </p:spPr>
          <p:txBody>
            <a:bodyPr/>
            <a:lstStyle/>
            <a:p>
              <a:endParaRPr lang="en-US"/>
            </a:p>
          </p:txBody>
        </p:sp>
        <p:sp>
          <p:nvSpPr>
            <p:cNvPr id="1618974" name="Line 30"/>
            <p:cNvSpPr>
              <a:spLocks noChangeShapeType="1"/>
            </p:cNvSpPr>
            <p:nvPr/>
          </p:nvSpPr>
          <p:spPr bwMode="auto">
            <a:xfrm>
              <a:off x="4320" y="1920"/>
              <a:ext cx="1" cy="1106"/>
            </a:xfrm>
            <a:prstGeom prst="line">
              <a:avLst/>
            </a:prstGeom>
            <a:noFill/>
            <a:ln w="20638">
              <a:solidFill>
                <a:srgbClr val="000000"/>
              </a:solidFill>
              <a:round/>
              <a:headEnd/>
              <a:tailEnd/>
            </a:ln>
          </p:spPr>
          <p:txBody>
            <a:bodyPr/>
            <a:lstStyle/>
            <a:p>
              <a:endParaRPr lang="en-US"/>
            </a:p>
          </p:txBody>
        </p:sp>
        <p:sp>
          <p:nvSpPr>
            <p:cNvPr id="1618975" name="Line 31"/>
            <p:cNvSpPr>
              <a:spLocks noChangeShapeType="1"/>
            </p:cNvSpPr>
            <p:nvPr/>
          </p:nvSpPr>
          <p:spPr bwMode="auto">
            <a:xfrm>
              <a:off x="2496" y="1920"/>
              <a:ext cx="1" cy="1106"/>
            </a:xfrm>
            <a:prstGeom prst="line">
              <a:avLst/>
            </a:prstGeom>
            <a:noFill/>
            <a:ln w="20638">
              <a:solidFill>
                <a:srgbClr val="000000"/>
              </a:solidFill>
              <a:round/>
              <a:headEnd/>
              <a:tailEnd/>
            </a:ln>
          </p:spPr>
          <p:txBody>
            <a:bodyPr/>
            <a:lstStyle/>
            <a:p>
              <a:endParaRPr lang="en-US"/>
            </a:p>
          </p:txBody>
        </p:sp>
        <p:sp>
          <p:nvSpPr>
            <p:cNvPr id="1618976" name="Line 32"/>
            <p:cNvSpPr>
              <a:spLocks noChangeShapeType="1"/>
            </p:cNvSpPr>
            <p:nvPr/>
          </p:nvSpPr>
          <p:spPr bwMode="auto">
            <a:xfrm>
              <a:off x="1584" y="1920"/>
              <a:ext cx="0" cy="1104"/>
            </a:xfrm>
            <a:prstGeom prst="line">
              <a:avLst/>
            </a:prstGeom>
            <a:noFill/>
            <a:ln w="20638">
              <a:solidFill>
                <a:srgbClr val="000000"/>
              </a:solidFill>
              <a:round/>
              <a:headEnd/>
              <a:tailEnd/>
            </a:ln>
          </p:spPr>
          <p:txBody>
            <a:bodyPr/>
            <a:lstStyle/>
            <a:p>
              <a:endParaRPr lang="en-US"/>
            </a:p>
          </p:txBody>
        </p:sp>
        <p:sp>
          <p:nvSpPr>
            <p:cNvPr id="1618977" name="Line 33"/>
            <p:cNvSpPr>
              <a:spLocks noChangeShapeType="1"/>
            </p:cNvSpPr>
            <p:nvPr/>
          </p:nvSpPr>
          <p:spPr bwMode="auto">
            <a:xfrm>
              <a:off x="1056" y="1920"/>
              <a:ext cx="1" cy="1106"/>
            </a:xfrm>
            <a:prstGeom prst="line">
              <a:avLst/>
            </a:prstGeom>
            <a:noFill/>
            <a:ln w="20638">
              <a:solidFill>
                <a:srgbClr val="000000"/>
              </a:solidFill>
              <a:round/>
              <a:headEnd/>
              <a:tailEnd/>
            </a:ln>
          </p:spPr>
          <p:txBody>
            <a:bodyPr/>
            <a:lstStyle/>
            <a:p>
              <a:endParaRPr lang="en-US"/>
            </a:p>
          </p:txBody>
        </p:sp>
        <p:sp>
          <p:nvSpPr>
            <p:cNvPr id="1618978" name="Line 34"/>
            <p:cNvSpPr>
              <a:spLocks noChangeShapeType="1"/>
            </p:cNvSpPr>
            <p:nvPr/>
          </p:nvSpPr>
          <p:spPr bwMode="auto">
            <a:xfrm>
              <a:off x="1584" y="1824"/>
              <a:ext cx="3648" cy="0"/>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5" name="Group 35"/>
          <p:cNvGrpSpPr>
            <a:grpSpLocks/>
          </p:cNvGrpSpPr>
          <p:nvPr/>
        </p:nvGrpSpPr>
        <p:grpSpPr bwMode="auto">
          <a:xfrm>
            <a:off x="2590800" y="990600"/>
            <a:ext cx="3505200" cy="633413"/>
            <a:chOff x="1632" y="864"/>
            <a:chExt cx="2208" cy="399"/>
          </a:xfrm>
        </p:grpSpPr>
        <p:sp>
          <p:nvSpPr>
            <p:cNvPr id="1618980" name="Line 36"/>
            <p:cNvSpPr>
              <a:spLocks noChangeShapeType="1"/>
            </p:cNvSpPr>
            <p:nvPr/>
          </p:nvSpPr>
          <p:spPr bwMode="auto">
            <a:xfrm flipV="1">
              <a:off x="2528" y="1114"/>
              <a:ext cx="3" cy="149"/>
            </a:xfrm>
            <a:prstGeom prst="line">
              <a:avLst/>
            </a:prstGeom>
            <a:noFill/>
            <a:ln w="20638">
              <a:solidFill>
                <a:srgbClr val="000000"/>
              </a:solidFill>
              <a:round/>
              <a:headEnd/>
              <a:tailEnd/>
            </a:ln>
          </p:spPr>
          <p:txBody>
            <a:bodyPr/>
            <a:lstStyle/>
            <a:p>
              <a:endParaRPr lang="en-US"/>
            </a:p>
          </p:txBody>
        </p:sp>
        <p:sp>
          <p:nvSpPr>
            <p:cNvPr id="1618981" name="Line 37"/>
            <p:cNvSpPr>
              <a:spLocks noChangeShapeType="1"/>
            </p:cNvSpPr>
            <p:nvPr/>
          </p:nvSpPr>
          <p:spPr bwMode="auto">
            <a:xfrm flipV="1">
              <a:off x="3072" y="1104"/>
              <a:ext cx="1" cy="145"/>
            </a:xfrm>
            <a:prstGeom prst="line">
              <a:avLst/>
            </a:prstGeom>
            <a:noFill/>
            <a:ln w="20638">
              <a:solidFill>
                <a:srgbClr val="000000"/>
              </a:solidFill>
              <a:round/>
              <a:headEnd/>
              <a:tailEnd/>
            </a:ln>
          </p:spPr>
          <p:txBody>
            <a:bodyPr/>
            <a:lstStyle/>
            <a:p>
              <a:endParaRPr lang="en-US"/>
            </a:p>
          </p:txBody>
        </p:sp>
        <p:sp>
          <p:nvSpPr>
            <p:cNvPr id="1618982" name="Freeform 38"/>
            <p:cNvSpPr>
              <a:spLocks/>
            </p:cNvSpPr>
            <p:nvPr/>
          </p:nvSpPr>
          <p:spPr bwMode="auto">
            <a:xfrm>
              <a:off x="1660" y="1112"/>
              <a:ext cx="1570"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18983" name="Text Box 39"/>
            <p:cNvSpPr txBox="1">
              <a:spLocks noChangeArrowheads="1"/>
            </p:cNvSpPr>
            <p:nvPr/>
          </p:nvSpPr>
          <p:spPr bwMode="auto">
            <a:xfrm>
              <a:off x="1632" y="960"/>
              <a:ext cx="1930" cy="154"/>
            </a:xfrm>
            <a:prstGeom prst="rect">
              <a:avLst/>
            </a:prstGeom>
            <a:noFill/>
            <a:ln w="12700">
              <a:noFill/>
              <a:miter lim="800000"/>
              <a:headEnd/>
              <a:tailEnd/>
            </a:ln>
            <a:effectLst/>
          </p:spPr>
          <p:txBody>
            <a:bodyPr>
              <a:spAutoFit/>
            </a:bodyPr>
            <a:lstStyle/>
            <a:p>
              <a:r>
                <a:rPr lang="en-US" sz="1000" dirty="0">
                  <a:solidFill>
                    <a:schemeClr val="tx1"/>
                  </a:solidFill>
                </a:rPr>
                <a:t>31 30   . . .         13 12  11    . . .    4  3 2 </a:t>
              </a:r>
              <a:r>
                <a:rPr lang="en-US" sz="1000" dirty="0" smtClean="0">
                  <a:solidFill>
                    <a:schemeClr val="tx1"/>
                  </a:solidFill>
                </a:rPr>
                <a:t>   </a:t>
              </a:r>
              <a:r>
                <a:rPr lang="en-US" sz="1000" dirty="0">
                  <a:solidFill>
                    <a:schemeClr val="tx1"/>
                  </a:solidFill>
                </a:rPr>
                <a:t>1 </a:t>
              </a:r>
              <a:r>
                <a:rPr lang="en-US" sz="1000" dirty="0" smtClean="0">
                  <a:solidFill>
                    <a:schemeClr val="tx1"/>
                  </a:solidFill>
                </a:rPr>
                <a:t>     0</a:t>
              </a:r>
              <a:endParaRPr lang="en-US" sz="1000" dirty="0">
                <a:solidFill>
                  <a:schemeClr val="tx1"/>
                </a:solidFill>
              </a:endParaRPr>
            </a:p>
          </p:txBody>
        </p:sp>
        <p:sp>
          <p:nvSpPr>
            <p:cNvPr id="1618984" name="Line 40"/>
            <p:cNvSpPr>
              <a:spLocks noChangeShapeType="1"/>
            </p:cNvSpPr>
            <p:nvPr/>
          </p:nvSpPr>
          <p:spPr bwMode="auto">
            <a:xfrm flipV="1">
              <a:off x="2928" y="1104"/>
              <a:ext cx="1" cy="145"/>
            </a:xfrm>
            <a:prstGeom prst="line">
              <a:avLst/>
            </a:prstGeom>
            <a:noFill/>
            <a:ln w="20638">
              <a:solidFill>
                <a:srgbClr val="000000"/>
              </a:solidFill>
              <a:round/>
              <a:headEnd/>
              <a:tailEnd/>
            </a:ln>
          </p:spPr>
          <p:txBody>
            <a:bodyPr/>
            <a:lstStyle/>
            <a:p>
              <a:endParaRPr lang="en-US"/>
            </a:p>
          </p:txBody>
        </p:sp>
        <p:sp>
          <p:nvSpPr>
            <p:cNvPr id="1618985" name="Text Box 41"/>
            <p:cNvSpPr txBox="1">
              <a:spLocks noChangeArrowheads="1"/>
            </p:cNvSpPr>
            <p:nvPr/>
          </p:nvSpPr>
          <p:spPr bwMode="auto">
            <a:xfrm>
              <a:off x="3312" y="864"/>
              <a:ext cx="528" cy="366"/>
            </a:xfrm>
            <a:prstGeom prst="rect">
              <a:avLst/>
            </a:prstGeom>
            <a:noFill/>
            <a:ln w="12700">
              <a:noFill/>
              <a:miter lim="800000"/>
              <a:headEnd/>
              <a:tailEnd/>
            </a:ln>
            <a:effectLst/>
          </p:spPr>
          <p:txBody>
            <a:bodyPr>
              <a:spAutoFit/>
            </a:bodyPr>
            <a:lstStyle/>
            <a:p>
              <a:r>
                <a:rPr lang="en-US" sz="1600">
                  <a:solidFill>
                    <a:schemeClr val="tx1"/>
                  </a:solidFill>
                </a:rPr>
                <a:t>Byte offset</a:t>
              </a:r>
            </a:p>
          </p:txBody>
        </p:sp>
        <p:sp>
          <p:nvSpPr>
            <p:cNvPr id="1618986" name="Line 42"/>
            <p:cNvSpPr>
              <a:spLocks noChangeShapeType="1"/>
            </p:cNvSpPr>
            <p:nvPr/>
          </p:nvSpPr>
          <p:spPr bwMode="auto">
            <a:xfrm flipH="1">
              <a:off x="3168" y="1056"/>
              <a:ext cx="192" cy="144"/>
            </a:xfrm>
            <a:prstGeom prst="line">
              <a:avLst/>
            </a:prstGeom>
            <a:noFill/>
            <a:ln w="12700">
              <a:solidFill>
                <a:schemeClr val="tx1"/>
              </a:solidFill>
              <a:round/>
              <a:headEnd/>
              <a:tailEnd type="triangle" w="med" len="med"/>
            </a:ln>
            <a:effectLst/>
          </p:spPr>
          <p:txBody>
            <a:bodyPr/>
            <a:lstStyle/>
            <a:p>
              <a:endParaRPr lang="en-US"/>
            </a:p>
          </p:txBody>
        </p:sp>
      </p:grpSp>
      <p:grpSp>
        <p:nvGrpSpPr>
          <p:cNvPr id="6" name="Group 43"/>
          <p:cNvGrpSpPr>
            <a:grpSpLocks/>
          </p:cNvGrpSpPr>
          <p:nvPr/>
        </p:nvGrpSpPr>
        <p:grpSpPr bwMode="auto">
          <a:xfrm>
            <a:off x="1981200" y="3429000"/>
            <a:ext cx="623888" cy="1371600"/>
            <a:chOff x="1229" y="2400"/>
            <a:chExt cx="393" cy="864"/>
          </a:xfrm>
        </p:grpSpPr>
        <p:sp>
          <p:nvSpPr>
            <p:cNvPr id="1618988" name="Line 44"/>
            <p:cNvSpPr>
              <a:spLocks noChangeShapeType="1"/>
            </p:cNvSpPr>
            <p:nvPr/>
          </p:nvSpPr>
          <p:spPr bwMode="auto">
            <a:xfrm>
              <a:off x="1229" y="3071"/>
              <a:ext cx="196" cy="54"/>
            </a:xfrm>
            <a:prstGeom prst="line">
              <a:avLst/>
            </a:prstGeom>
            <a:noFill/>
            <a:ln w="20638">
              <a:solidFill>
                <a:srgbClr val="000000"/>
              </a:solidFill>
              <a:round/>
              <a:headEnd/>
              <a:tailEnd/>
            </a:ln>
          </p:spPr>
          <p:txBody>
            <a:bodyPr/>
            <a:lstStyle/>
            <a:p>
              <a:endParaRPr lang="en-US"/>
            </a:p>
          </p:txBody>
        </p:sp>
        <p:sp>
          <p:nvSpPr>
            <p:cNvPr id="1618989" name="Text Box 45"/>
            <p:cNvSpPr txBox="1">
              <a:spLocks noChangeArrowheads="1"/>
            </p:cNvSpPr>
            <p:nvPr/>
          </p:nvSpPr>
          <p:spPr bwMode="auto">
            <a:xfrm>
              <a:off x="1362" y="2998"/>
              <a:ext cx="260" cy="213"/>
            </a:xfrm>
            <a:prstGeom prst="rect">
              <a:avLst/>
            </a:prstGeom>
            <a:noFill/>
            <a:ln w="12700">
              <a:noFill/>
              <a:miter lim="800000"/>
              <a:headEnd/>
              <a:tailEnd/>
            </a:ln>
            <a:effectLst/>
          </p:spPr>
          <p:txBody>
            <a:bodyPr wrap="none">
              <a:spAutoFit/>
            </a:bodyPr>
            <a:lstStyle/>
            <a:p>
              <a:r>
                <a:rPr lang="en-US" sz="1600" dirty="0">
                  <a:solidFill>
                    <a:schemeClr val="tx1"/>
                  </a:solidFill>
                </a:rPr>
                <a:t>20</a:t>
              </a:r>
            </a:p>
          </p:txBody>
        </p:sp>
        <p:sp>
          <p:nvSpPr>
            <p:cNvPr id="1618990"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a:effectLst/>
          </p:spPr>
          <p:txBody>
            <a:bodyPr/>
            <a:lstStyle/>
            <a:p>
              <a:endParaRPr lang="en-US"/>
            </a:p>
          </p:txBody>
        </p:sp>
      </p:grpSp>
      <p:grpSp>
        <p:nvGrpSpPr>
          <p:cNvPr id="7" name="Group 47"/>
          <p:cNvGrpSpPr>
            <a:grpSpLocks/>
          </p:cNvGrpSpPr>
          <p:nvPr/>
        </p:nvGrpSpPr>
        <p:grpSpPr bwMode="auto">
          <a:xfrm>
            <a:off x="762000" y="1600200"/>
            <a:ext cx="3003550" cy="3424238"/>
            <a:chOff x="480" y="1248"/>
            <a:chExt cx="1892" cy="2157"/>
          </a:xfrm>
        </p:grpSpPr>
        <p:grpSp>
          <p:nvGrpSpPr>
            <p:cNvPr id="8" name="Group 48"/>
            <p:cNvGrpSpPr>
              <a:grpSpLocks/>
            </p:cNvGrpSpPr>
            <p:nvPr/>
          </p:nvGrpSpPr>
          <p:grpSpPr bwMode="auto">
            <a:xfrm>
              <a:off x="480" y="1248"/>
              <a:ext cx="1892" cy="2064"/>
              <a:chOff x="432" y="1248"/>
              <a:chExt cx="1892" cy="2064"/>
            </a:xfrm>
          </p:grpSpPr>
          <p:sp>
            <p:nvSpPr>
              <p:cNvPr id="1618993" name="Line 49"/>
              <p:cNvSpPr>
                <a:spLocks noChangeShapeType="1"/>
              </p:cNvSpPr>
              <p:nvPr/>
            </p:nvSpPr>
            <p:spPr bwMode="auto">
              <a:xfrm>
                <a:off x="2016" y="1344"/>
                <a:ext cx="145" cy="55"/>
              </a:xfrm>
              <a:prstGeom prst="line">
                <a:avLst/>
              </a:prstGeom>
              <a:noFill/>
              <a:ln w="20638">
                <a:solidFill>
                  <a:srgbClr val="000000"/>
                </a:solidFill>
                <a:round/>
                <a:headEnd/>
                <a:tailEnd/>
              </a:ln>
            </p:spPr>
            <p:txBody>
              <a:bodyPr/>
              <a:lstStyle/>
              <a:p>
                <a:endParaRPr lang="en-US"/>
              </a:p>
            </p:txBody>
          </p:sp>
          <p:sp>
            <p:nvSpPr>
              <p:cNvPr id="1618994" name="Text Box 50"/>
              <p:cNvSpPr txBox="1">
                <a:spLocks noChangeArrowheads="1"/>
              </p:cNvSpPr>
              <p:nvPr/>
            </p:nvSpPr>
            <p:spPr bwMode="auto">
              <a:xfrm>
                <a:off x="2064" y="1248"/>
                <a:ext cx="260" cy="213"/>
              </a:xfrm>
              <a:prstGeom prst="rect">
                <a:avLst/>
              </a:prstGeom>
              <a:noFill/>
              <a:ln w="12700">
                <a:noFill/>
                <a:miter lim="800000"/>
                <a:headEnd/>
                <a:tailEnd/>
              </a:ln>
              <a:effectLst/>
            </p:spPr>
            <p:txBody>
              <a:bodyPr wrap="none">
                <a:spAutoFit/>
              </a:bodyPr>
              <a:lstStyle/>
              <a:p>
                <a:r>
                  <a:rPr lang="en-US" sz="1600" dirty="0">
                    <a:solidFill>
                      <a:schemeClr val="tx1"/>
                    </a:solidFill>
                  </a:rPr>
                  <a:t>20</a:t>
                </a:r>
              </a:p>
            </p:txBody>
          </p:sp>
          <p:sp>
            <p:nvSpPr>
              <p:cNvPr id="1618995" name="Text Box 51"/>
              <p:cNvSpPr txBox="1">
                <a:spLocks noChangeArrowheads="1"/>
              </p:cNvSpPr>
              <p:nvPr/>
            </p:nvSpPr>
            <p:spPr bwMode="auto">
              <a:xfrm>
                <a:off x="1152" y="1279"/>
                <a:ext cx="336" cy="212"/>
              </a:xfrm>
              <a:prstGeom prst="rect">
                <a:avLst/>
              </a:prstGeom>
              <a:noFill/>
              <a:ln w="12700">
                <a:noFill/>
                <a:miter lim="800000"/>
                <a:headEnd/>
                <a:tailEnd/>
              </a:ln>
              <a:effectLst/>
            </p:spPr>
            <p:txBody>
              <a:bodyPr wrap="none">
                <a:spAutoFit/>
              </a:bodyPr>
              <a:lstStyle/>
              <a:p>
                <a:r>
                  <a:rPr lang="en-US" sz="1600">
                    <a:solidFill>
                      <a:schemeClr val="tx1"/>
                    </a:solidFill>
                  </a:rPr>
                  <a:t>Tag</a:t>
                </a:r>
              </a:p>
            </p:txBody>
          </p:sp>
          <p:sp>
            <p:nvSpPr>
              <p:cNvPr id="1618996" name="Line 52"/>
              <p:cNvSpPr>
                <a:spLocks noChangeShapeType="1"/>
              </p:cNvSpPr>
              <p:nvPr/>
            </p:nvSpPr>
            <p:spPr bwMode="auto">
              <a:xfrm>
                <a:off x="2112" y="1248"/>
                <a:ext cx="0" cy="240"/>
              </a:xfrm>
              <a:prstGeom prst="line">
                <a:avLst/>
              </a:prstGeom>
              <a:noFill/>
              <a:ln w="28575">
                <a:solidFill>
                  <a:schemeClr val="tx1"/>
                </a:solidFill>
                <a:round/>
                <a:headEnd/>
                <a:tailEnd/>
              </a:ln>
              <a:effectLst/>
            </p:spPr>
            <p:txBody>
              <a:bodyPr/>
              <a:lstStyle/>
              <a:p>
                <a:endParaRPr lang="en-US"/>
              </a:p>
            </p:txBody>
          </p:sp>
          <p:sp>
            <p:nvSpPr>
              <p:cNvPr id="1618997" name="Line 53"/>
              <p:cNvSpPr>
                <a:spLocks noChangeShapeType="1"/>
              </p:cNvSpPr>
              <p:nvPr/>
            </p:nvSpPr>
            <p:spPr bwMode="auto">
              <a:xfrm>
                <a:off x="432" y="1488"/>
                <a:ext cx="1680" cy="0"/>
              </a:xfrm>
              <a:prstGeom prst="line">
                <a:avLst/>
              </a:prstGeom>
              <a:noFill/>
              <a:ln w="38100">
                <a:solidFill>
                  <a:schemeClr val="tx1"/>
                </a:solidFill>
                <a:round/>
                <a:headEnd/>
                <a:tailEnd/>
              </a:ln>
              <a:effectLst/>
            </p:spPr>
            <p:txBody>
              <a:bodyPr/>
              <a:lstStyle/>
              <a:p>
                <a:endParaRPr lang="en-US"/>
              </a:p>
            </p:txBody>
          </p:sp>
          <p:sp>
            <p:nvSpPr>
              <p:cNvPr id="1618998" name="Line 54"/>
              <p:cNvSpPr>
                <a:spLocks noChangeShapeType="1"/>
              </p:cNvSpPr>
              <p:nvPr/>
            </p:nvSpPr>
            <p:spPr bwMode="auto">
              <a:xfrm>
                <a:off x="432" y="1488"/>
                <a:ext cx="0" cy="1824"/>
              </a:xfrm>
              <a:prstGeom prst="line">
                <a:avLst/>
              </a:prstGeom>
              <a:noFill/>
              <a:ln w="28575">
                <a:solidFill>
                  <a:schemeClr val="tx1"/>
                </a:solidFill>
                <a:round/>
                <a:headEnd/>
                <a:tailEnd/>
              </a:ln>
              <a:effectLst/>
            </p:spPr>
            <p:txBody>
              <a:bodyPr/>
              <a:lstStyle/>
              <a:p>
                <a:endParaRPr lang="en-US"/>
              </a:p>
            </p:txBody>
          </p:sp>
          <p:sp>
            <p:nvSpPr>
              <p:cNvPr id="1618999" name="Line 55"/>
              <p:cNvSpPr>
                <a:spLocks noChangeShapeType="1"/>
              </p:cNvSpPr>
              <p:nvPr/>
            </p:nvSpPr>
            <p:spPr bwMode="auto">
              <a:xfrm>
                <a:off x="432" y="3312"/>
                <a:ext cx="720" cy="0"/>
              </a:xfrm>
              <a:prstGeom prst="line">
                <a:avLst/>
              </a:prstGeom>
              <a:noFill/>
              <a:ln w="28575">
                <a:solidFill>
                  <a:schemeClr val="tx1"/>
                </a:solidFill>
                <a:round/>
                <a:headEnd/>
                <a:tailEnd type="triangle" w="med" len="med"/>
              </a:ln>
              <a:effectLst/>
            </p:spPr>
            <p:txBody>
              <a:bodyPr/>
              <a:lstStyle/>
              <a:p>
                <a:endParaRPr lang="en-US"/>
              </a:p>
            </p:txBody>
          </p:sp>
        </p:grpSp>
        <p:sp>
          <p:nvSpPr>
            <p:cNvPr id="1619000" name="Freeform 56"/>
            <p:cNvSpPr>
              <a:spLocks/>
            </p:cNvSpPr>
            <p:nvPr/>
          </p:nvSpPr>
          <p:spPr bwMode="auto">
            <a:xfrm>
              <a:off x="1182" y="3240"/>
              <a:ext cx="249" cy="165"/>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19001" name="Freeform 57"/>
            <p:cNvSpPr>
              <a:spLocks noEditPoints="1"/>
            </p:cNvSpPr>
            <p:nvPr/>
          </p:nvSpPr>
          <p:spPr bwMode="auto">
            <a:xfrm>
              <a:off x="1270" y="3312"/>
              <a:ext cx="74" cy="25"/>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grpSp>
      <p:grpSp>
        <p:nvGrpSpPr>
          <p:cNvPr id="9" name="Group 58"/>
          <p:cNvGrpSpPr>
            <a:grpSpLocks/>
          </p:cNvGrpSpPr>
          <p:nvPr/>
        </p:nvGrpSpPr>
        <p:grpSpPr bwMode="auto">
          <a:xfrm>
            <a:off x="304800" y="1143000"/>
            <a:ext cx="1770063" cy="4572000"/>
            <a:chOff x="192" y="960"/>
            <a:chExt cx="1115" cy="2880"/>
          </a:xfrm>
        </p:grpSpPr>
        <p:sp>
          <p:nvSpPr>
            <p:cNvPr id="1619003" name="Freeform 59"/>
            <p:cNvSpPr>
              <a:spLocks/>
            </p:cNvSpPr>
            <p:nvPr/>
          </p:nvSpPr>
          <p:spPr bwMode="auto">
            <a:xfrm>
              <a:off x="912" y="3552"/>
              <a:ext cx="222" cy="17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19004" name="Line 60"/>
            <p:cNvSpPr>
              <a:spLocks noChangeShapeType="1"/>
            </p:cNvSpPr>
            <p:nvPr/>
          </p:nvSpPr>
          <p:spPr bwMode="auto">
            <a:xfrm>
              <a:off x="1004" y="2391"/>
              <a:ext cx="4" cy="1161"/>
            </a:xfrm>
            <a:prstGeom prst="line">
              <a:avLst/>
            </a:prstGeom>
            <a:noFill/>
            <a:ln w="20701">
              <a:solidFill>
                <a:srgbClr val="000000"/>
              </a:solidFill>
              <a:round/>
              <a:headEnd type="oval" w="sm" len="sm"/>
              <a:tailEnd/>
            </a:ln>
          </p:spPr>
          <p:txBody>
            <a:bodyPr/>
            <a:lstStyle/>
            <a:p>
              <a:endParaRPr lang="en-US"/>
            </a:p>
          </p:txBody>
        </p:sp>
        <p:sp>
          <p:nvSpPr>
            <p:cNvPr id="1619005" name="Freeform 61"/>
            <p:cNvSpPr>
              <a:spLocks/>
            </p:cNvSpPr>
            <p:nvPr/>
          </p:nvSpPr>
          <p:spPr bwMode="auto">
            <a:xfrm>
              <a:off x="1055" y="3405"/>
              <a:ext cx="252" cy="136"/>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19006" name="Text Box 62"/>
            <p:cNvSpPr txBox="1">
              <a:spLocks noChangeArrowheads="1"/>
            </p:cNvSpPr>
            <p:nvPr/>
          </p:nvSpPr>
          <p:spPr bwMode="auto">
            <a:xfrm>
              <a:off x="192" y="960"/>
              <a:ext cx="272" cy="212"/>
            </a:xfrm>
            <a:prstGeom prst="rect">
              <a:avLst/>
            </a:prstGeom>
            <a:noFill/>
            <a:ln w="12700">
              <a:noFill/>
              <a:miter lim="800000"/>
              <a:headEnd/>
              <a:tailEnd/>
            </a:ln>
            <a:effectLst/>
          </p:spPr>
          <p:txBody>
            <a:bodyPr wrap="none">
              <a:spAutoFit/>
            </a:bodyPr>
            <a:lstStyle/>
            <a:p>
              <a:r>
                <a:rPr lang="en-US" sz="1600">
                  <a:solidFill>
                    <a:schemeClr val="tx1"/>
                  </a:solidFill>
                </a:rPr>
                <a:t>Hit</a:t>
              </a:r>
            </a:p>
          </p:txBody>
        </p:sp>
        <p:sp>
          <p:nvSpPr>
            <p:cNvPr id="1619007" name="Line 63"/>
            <p:cNvSpPr>
              <a:spLocks noChangeShapeType="1"/>
            </p:cNvSpPr>
            <p:nvPr/>
          </p:nvSpPr>
          <p:spPr bwMode="auto">
            <a:xfrm>
              <a:off x="1008" y="3744"/>
              <a:ext cx="0" cy="96"/>
            </a:xfrm>
            <a:prstGeom prst="line">
              <a:avLst/>
            </a:prstGeom>
            <a:noFill/>
            <a:ln w="12700">
              <a:solidFill>
                <a:schemeClr val="tx1"/>
              </a:solidFill>
              <a:round/>
              <a:headEnd/>
              <a:tailEnd/>
            </a:ln>
            <a:effectLst/>
          </p:spPr>
          <p:txBody>
            <a:bodyPr/>
            <a:lstStyle/>
            <a:p>
              <a:endParaRPr lang="en-US"/>
            </a:p>
          </p:txBody>
        </p:sp>
        <p:sp>
          <p:nvSpPr>
            <p:cNvPr id="1619008" name="Line 64"/>
            <p:cNvSpPr>
              <a:spLocks noChangeShapeType="1"/>
            </p:cNvSpPr>
            <p:nvPr/>
          </p:nvSpPr>
          <p:spPr bwMode="auto">
            <a:xfrm flipH="1">
              <a:off x="288" y="3840"/>
              <a:ext cx="720" cy="0"/>
            </a:xfrm>
            <a:prstGeom prst="line">
              <a:avLst/>
            </a:prstGeom>
            <a:noFill/>
            <a:ln w="12700">
              <a:solidFill>
                <a:schemeClr val="tx1"/>
              </a:solidFill>
              <a:round/>
              <a:headEnd/>
              <a:tailEnd/>
            </a:ln>
            <a:effectLst/>
          </p:spPr>
          <p:txBody>
            <a:bodyPr/>
            <a:lstStyle/>
            <a:p>
              <a:endParaRPr lang="en-US"/>
            </a:p>
          </p:txBody>
        </p:sp>
        <p:sp>
          <p:nvSpPr>
            <p:cNvPr id="1619009" name="Line 65"/>
            <p:cNvSpPr>
              <a:spLocks noChangeShapeType="1"/>
            </p:cNvSpPr>
            <p:nvPr/>
          </p:nvSpPr>
          <p:spPr bwMode="auto">
            <a:xfrm flipV="1">
              <a:off x="288" y="1200"/>
              <a:ext cx="0" cy="2640"/>
            </a:xfrm>
            <a:prstGeom prst="line">
              <a:avLst/>
            </a:prstGeom>
            <a:noFill/>
            <a:ln w="12700">
              <a:solidFill>
                <a:schemeClr val="tx1"/>
              </a:solidFill>
              <a:round/>
              <a:headEnd/>
              <a:tailEnd type="triangle" w="med" len="med"/>
            </a:ln>
            <a:effectLst/>
          </p:spPr>
          <p:txBody>
            <a:bodyPr/>
            <a:lstStyle/>
            <a:p>
              <a:endParaRPr lang="en-US"/>
            </a:p>
          </p:txBody>
        </p:sp>
      </p:grpSp>
      <p:grpSp>
        <p:nvGrpSpPr>
          <p:cNvPr id="10" name="Group 66"/>
          <p:cNvGrpSpPr>
            <a:grpSpLocks/>
          </p:cNvGrpSpPr>
          <p:nvPr/>
        </p:nvGrpSpPr>
        <p:grpSpPr bwMode="auto">
          <a:xfrm>
            <a:off x="3124200" y="1143000"/>
            <a:ext cx="5794375" cy="4757738"/>
            <a:chOff x="1968" y="960"/>
            <a:chExt cx="3650" cy="2997"/>
          </a:xfrm>
        </p:grpSpPr>
        <p:sp>
          <p:nvSpPr>
            <p:cNvPr id="1619011" name="Line 67"/>
            <p:cNvSpPr>
              <a:spLocks noChangeShapeType="1"/>
            </p:cNvSpPr>
            <p:nvPr/>
          </p:nvSpPr>
          <p:spPr bwMode="auto">
            <a:xfrm>
              <a:off x="3888" y="3696"/>
              <a:ext cx="144" cy="96"/>
            </a:xfrm>
            <a:prstGeom prst="line">
              <a:avLst/>
            </a:prstGeom>
            <a:noFill/>
            <a:ln w="20638">
              <a:solidFill>
                <a:srgbClr val="000000"/>
              </a:solidFill>
              <a:round/>
              <a:headEnd/>
              <a:tailEnd/>
            </a:ln>
          </p:spPr>
          <p:txBody>
            <a:bodyPr/>
            <a:lstStyle/>
            <a:p>
              <a:endParaRPr lang="en-US"/>
            </a:p>
          </p:txBody>
        </p:sp>
        <p:sp>
          <p:nvSpPr>
            <p:cNvPr id="1619012" name="Text Box 68"/>
            <p:cNvSpPr txBox="1">
              <a:spLocks noChangeArrowheads="1"/>
            </p:cNvSpPr>
            <p:nvPr/>
          </p:nvSpPr>
          <p:spPr bwMode="auto">
            <a:xfrm>
              <a:off x="5232" y="960"/>
              <a:ext cx="386" cy="212"/>
            </a:xfrm>
            <a:prstGeom prst="rect">
              <a:avLst/>
            </a:prstGeom>
            <a:noFill/>
            <a:ln w="12700">
              <a:noFill/>
              <a:miter lim="800000"/>
              <a:headEnd/>
              <a:tailEnd/>
            </a:ln>
            <a:effectLst/>
          </p:spPr>
          <p:txBody>
            <a:bodyPr wrap="none">
              <a:spAutoFit/>
            </a:bodyPr>
            <a:lstStyle/>
            <a:p>
              <a:r>
                <a:rPr lang="en-US" sz="1600">
                  <a:solidFill>
                    <a:schemeClr val="tx1"/>
                  </a:solidFill>
                </a:rPr>
                <a:t>Data</a:t>
              </a:r>
            </a:p>
          </p:txBody>
        </p:sp>
        <p:sp>
          <p:nvSpPr>
            <p:cNvPr id="1619013" name="Text Box 69"/>
            <p:cNvSpPr txBox="1">
              <a:spLocks noChangeArrowheads="1"/>
            </p:cNvSpPr>
            <p:nvPr/>
          </p:nvSpPr>
          <p:spPr bwMode="auto">
            <a:xfrm>
              <a:off x="3984" y="3744"/>
              <a:ext cx="260" cy="213"/>
            </a:xfrm>
            <a:prstGeom prst="rect">
              <a:avLst/>
            </a:prstGeom>
            <a:noFill/>
            <a:ln w="12700">
              <a:noFill/>
              <a:miter lim="800000"/>
              <a:headEnd/>
              <a:tailEnd/>
            </a:ln>
            <a:effectLst/>
          </p:spPr>
          <p:txBody>
            <a:bodyPr wrap="none">
              <a:spAutoFit/>
            </a:bodyPr>
            <a:lstStyle/>
            <a:p>
              <a:r>
                <a:rPr lang="en-US" sz="1600" dirty="0">
                  <a:solidFill>
                    <a:schemeClr val="tx1"/>
                  </a:solidFill>
                </a:rPr>
                <a:t>32</a:t>
              </a:r>
            </a:p>
          </p:txBody>
        </p:sp>
        <p:sp>
          <p:nvSpPr>
            <p:cNvPr id="1619014" name="Text Box 70"/>
            <p:cNvSpPr txBox="1">
              <a:spLocks noChangeArrowheads="1"/>
            </p:cNvSpPr>
            <p:nvPr/>
          </p:nvSpPr>
          <p:spPr bwMode="auto">
            <a:xfrm>
              <a:off x="3984" y="1248"/>
              <a:ext cx="1008" cy="212"/>
            </a:xfrm>
            <a:prstGeom prst="rect">
              <a:avLst/>
            </a:prstGeom>
            <a:noFill/>
            <a:ln w="12700">
              <a:noFill/>
              <a:miter lim="800000"/>
              <a:headEnd/>
              <a:tailEnd/>
            </a:ln>
            <a:effectLst/>
          </p:spPr>
          <p:txBody>
            <a:bodyPr>
              <a:spAutoFit/>
            </a:bodyPr>
            <a:lstStyle/>
            <a:p>
              <a:r>
                <a:rPr lang="en-US" sz="1600" dirty="0">
                  <a:solidFill>
                    <a:schemeClr val="tx1"/>
                  </a:solidFill>
                </a:rPr>
                <a:t>Block offset</a:t>
              </a:r>
            </a:p>
          </p:txBody>
        </p:sp>
        <p:sp>
          <p:nvSpPr>
            <p:cNvPr id="1619015" name="Line 71"/>
            <p:cNvSpPr>
              <a:spLocks noChangeShapeType="1"/>
            </p:cNvSpPr>
            <p:nvPr/>
          </p:nvSpPr>
          <p:spPr bwMode="auto">
            <a:xfrm>
              <a:off x="5424" y="1200"/>
              <a:ext cx="0" cy="2544"/>
            </a:xfrm>
            <a:prstGeom prst="line">
              <a:avLst/>
            </a:prstGeom>
            <a:noFill/>
            <a:ln w="28575">
              <a:solidFill>
                <a:schemeClr val="tx1"/>
              </a:solidFill>
              <a:round/>
              <a:headEnd type="triangle" w="med" len="med"/>
              <a:tailEnd/>
            </a:ln>
            <a:effectLst/>
          </p:spPr>
          <p:txBody>
            <a:bodyPr/>
            <a:lstStyle/>
            <a:p>
              <a:endParaRPr lang="en-US"/>
            </a:p>
          </p:txBody>
        </p:sp>
        <p:sp>
          <p:nvSpPr>
            <p:cNvPr id="1619016" name="AutoShape 72"/>
            <p:cNvSpPr>
              <a:spLocks noChangeArrowheads="1"/>
            </p:cNvSpPr>
            <p:nvPr/>
          </p:nvSpPr>
          <p:spPr bwMode="auto">
            <a:xfrm>
              <a:off x="2832" y="3456"/>
              <a:ext cx="1008"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headEnd/>
              <a:tailEnd/>
            </a:ln>
            <a:effectLst/>
          </p:spPr>
          <p:txBody>
            <a:bodyPr wrap="none" anchor="ctr"/>
            <a:lstStyle/>
            <a:p>
              <a:endParaRPr lang="en-US"/>
            </a:p>
          </p:txBody>
        </p:sp>
        <p:sp>
          <p:nvSpPr>
            <p:cNvPr id="1619017" name="Line 73"/>
            <p:cNvSpPr>
              <a:spLocks noChangeShapeType="1"/>
            </p:cNvSpPr>
            <p:nvPr/>
          </p:nvSpPr>
          <p:spPr bwMode="auto">
            <a:xfrm>
              <a:off x="1968" y="2400"/>
              <a:ext cx="0" cy="864"/>
            </a:xfrm>
            <a:prstGeom prst="line">
              <a:avLst/>
            </a:prstGeom>
            <a:noFill/>
            <a:ln w="28575">
              <a:solidFill>
                <a:schemeClr val="tx1"/>
              </a:solidFill>
              <a:round/>
              <a:headEnd type="oval" w="sm" len="sm"/>
              <a:tailEnd/>
            </a:ln>
            <a:effectLst/>
          </p:spPr>
          <p:txBody>
            <a:bodyPr/>
            <a:lstStyle/>
            <a:p>
              <a:endParaRPr lang="en-US"/>
            </a:p>
          </p:txBody>
        </p:sp>
        <p:sp>
          <p:nvSpPr>
            <p:cNvPr id="1619018" name="Line 74"/>
            <p:cNvSpPr>
              <a:spLocks noChangeShapeType="1"/>
            </p:cNvSpPr>
            <p:nvPr/>
          </p:nvSpPr>
          <p:spPr bwMode="auto">
            <a:xfrm>
              <a:off x="2928" y="2400"/>
              <a:ext cx="0" cy="768"/>
            </a:xfrm>
            <a:prstGeom prst="line">
              <a:avLst/>
            </a:prstGeom>
            <a:noFill/>
            <a:ln w="28575">
              <a:solidFill>
                <a:schemeClr val="tx1"/>
              </a:solidFill>
              <a:round/>
              <a:headEnd type="oval" w="sm" len="sm"/>
              <a:tailEnd/>
            </a:ln>
            <a:effectLst/>
          </p:spPr>
          <p:txBody>
            <a:bodyPr/>
            <a:lstStyle/>
            <a:p>
              <a:endParaRPr lang="en-US"/>
            </a:p>
          </p:txBody>
        </p:sp>
        <p:sp>
          <p:nvSpPr>
            <p:cNvPr id="1619019" name="Line 75"/>
            <p:cNvSpPr>
              <a:spLocks noChangeShapeType="1"/>
            </p:cNvSpPr>
            <p:nvPr/>
          </p:nvSpPr>
          <p:spPr bwMode="auto">
            <a:xfrm>
              <a:off x="3840" y="2400"/>
              <a:ext cx="0" cy="768"/>
            </a:xfrm>
            <a:prstGeom prst="line">
              <a:avLst/>
            </a:prstGeom>
            <a:noFill/>
            <a:ln w="28575">
              <a:solidFill>
                <a:schemeClr val="tx1"/>
              </a:solidFill>
              <a:round/>
              <a:headEnd type="oval" w="sm" len="sm"/>
              <a:tailEnd/>
            </a:ln>
            <a:effectLst/>
          </p:spPr>
          <p:txBody>
            <a:bodyPr/>
            <a:lstStyle/>
            <a:p>
              <a:endParaRPr lang="en-US"/>
            </a:p>
          </p:txBody>
        </p:sp>
        <p:sp>
          <p:nvSpPr>
            <p:cNvPr id="1619020" name="Line 76"/>
            <p:cNvSpPr>
              <a:spLocks noChangeShapeType="1"/>
            </p:cNvSpPr>
            <p:nvPr/>
          </p:nvSpPr>
          <p:spPr bwMode="auto">
            <a:xfrm>
              <a:off x="4752" y="2400"/>
              <a:ext cx="0" cy="864"/>
            </a:xfrm>
            <a:prstGeom prst="line">
              <a:avLst/>
            </a:prstGeom>
            <a:noFill/>
            <a:ln w="28575">
              <a:solidFill>
                <a:schemeClr val="tx1"/>
              </a:solidFill>
              <a:round/>
              <a:headEnd type="oval" w="sm" len="sm"/>
              <a:tailEnd/>
            </a:ln>
            <a:effectLst/>
          </p:spPr>
          <p:txBody>
            <a:bodyPr/>
            <a:lstStyle/>
            <a:p>
              <a:endParaRPr lang="en-US"/>
            </a:p>
          </p:txBody>
        </p:sp>
        <p:sp>
          <p:nvSpPr>
            <p:cNvPr id="1619021" name="Line 77"/>
            <p:cNvSpPr>
              <a:spLocks noChangeShapeType="1"/>
            </p:cNvSpPr>
            <p:nvPr/>
          </p:nvSpPr>
          <p:spPr bwMode="auto">
            <a:xfrm>
              <a:off x="1968" y="3264"/>
              <a:ext cx="1056" cy="0"/>
            </a:xfrm>
            <a:prstGeom prst="line">
              <a:avLst/>
            </a:prstGeom>
            <a:noFill/>
            <a:ln w="28575">
              <a:solidFill>
                <a:schemeClr val="tx1"/>
              </a:solidFill>
              <a:round/>
              <a:headEnd/>
              <a:tailEnd/>
            </a:ln>
            <a:effectLst/>
          </p:spPr>
          <p:txBody>
            <a:bodyPr/>
            <a:lstStyle/>
            <a:p>
              <a:endParaRPr lang="en-US"/>
            </a:p>
          </p:txBody>
        </p:sp>
        <p:sp>
          <p:nvSpPr>
            <p:cNvPr id="1619022" name="Line 78"/>
            <p:cNvSpPr>
              <a:spLocks noChangeShapeType="1"/>
            </p:cNvSpPr>
            <p:nvPr/>
          </p:nvSpPr>
          <p:spPr bwMode="auto">
            <a:xfrm>
              <a:off x="3744" y="3264"/>
              <a:ext cx="1008" cy="0"/>
            </a:xfrm>
            <a:prstGeom prst="line">
              <a:avLst/>
            </a:prstGeom>
            <a:noFill/>
            <a:ln w="28575">
              <a:solidFill>
                <a:schemeClr val="tx1"/>
              </a:solidFill>
              <a:round/>
              <a:headEnd/>
              <a:tailEnd/>
            </a:ln>
            <a:effectLst/>
          </p:spPr>
          <p:txBody>
            <a:bodyPr/>
            <a:lstStyle/>
            <a:p>
              <a:endParaRPr lang="en-US"/>
            </a:p>
          </p:txBody>
        </p:sp>
        <p:sp>
          <p:nvSpPr>
            <p:cNvPr id="1619023" name="Line 79"/>
            <p:cNvSpPr>
              <a:spLocks noChangeShapeType="1"/>
            </p:cNvSpPr>
            <p:nvPr/>
          </p:nvSpPr>
          <p:spPr bwMode="auto">
            <a:xfrm>
              <a:off x="3504" y="3168"/>
              <a:ext cx="336" cy="0"/>
            </a:xfrm>
            <a:prstGeom prst="line">
              <a:avLst/>
            </a:prstGeom>
            <a:noFill/>
            <a:ln w="28575">
              <a:solidFill>
                <a:schemeClr val="tx1"/>
              </a:solidFill>
              <a:round/>
              <a:headEnd/>
              <a:tailEnd/>
            </a:ln>
            <a:effectLst/>
          </p:spPr>
          <p:txBody>
            <a:bodyPr/>
            <a:lstStyle/>
            <a:p>
              <a:endParaRPr lang="en-US"/>
            </a:p>
          </p:txBody>
        </p:sp>
        <p:sp>
          <p:nvSpPr>
            <p:cNvPr id="1619024" name="Line 80"/>
            <p:cNvSpPr>
              <a:spLocks noChangeShapeType="1"/>
            </p:cNvSpPr>
            <p:nvPr/>
          </p:nvSpPr>
          <p:spPr bwMode="auto">
            <a:xfrm>
              <a:off x="2928" y="3168"/>
              <a:ext cx="336" cy="0"/>
            </a:xfrm>
            <a:prstGeom prst="line">
              <a:avLst/>
            </a:prstGeom>
            <a:noFill/>
            <a:ln w="28575">
              <a:solidFill>
                <a:schemeClr val="tx1"/>
              </a:solidFill>
              <a:round/>
              <a:headEnd/>
              <a:tailEnd/>
            </a:ln>
            <a:effectLst/>
          </p:spPr>
          <p:txBody>
            <a:bodyPr/>
            <a:lstStyle/>
            <a:p>
              <a:endParaRPr lang="en-US"/>
            </a:p>
          </p:txBody>
        </p:sp>
        <p:sp>
          <p:nvSpPr>
            <p:cNvPr id="1619025" name="Line 81"/>
            <p:cNvSpPr>
              <a:spLocks noChangeShapeType="1"/>
            </p:cNvSpPr>
            <p:nvPr/>
          </p:nvSpPr>
          <p:spPr bwMode="auto">
            <a:xfrm>
              <a:off x="326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6" name="Line 82"/>
            <p:cNvSpPr>
              <a:spLocks noChangeShapeType="1"/>
            </p:cNvSpPr>
            <p:nvPr/>
          </p:nvSpPr>
          <p:spPr bwMode="auto">
            <a:xfrm>
              <a:off x="3504" y="3168"/>
              <a:ext cx="0" cy="288"/>
            </a:xfrm>
            <a:prstGeom prst="line">
              <a:avLst/>
            </a:prstGeom>
            <a:noFill/>
            <a:ln w="28575">
              <a:solidFill>
                <a:schemeClr val="tx1"/>
              </a:solidFill>
              <a:round/>
              <a:headEnd/>
              <a:tailEnd type="triangle" w="med" len="med"/>
            </a:ln>
            <a:effectLst/>
          </p:spPr>
          <p:txBody>
            <a:bodyPr/>
            <a:lstStyle/>
            <a:p>
              <a:endParaRPr lang="en-US"/>
            </a:p>
          </p:txBody>
        </p:sp>
        <p:sp>
          <p:nvSpPr>
            <p:cNvPr id="1619027" name="Line 83"/>
            <p:cNvSpPr>
              <a:spLocks noChangeShapeType="1"/>
            </p:cNvSpPr>
            <p:nvPr/>
          </p:nvSpPr>
          <p:spPr bwMode="auto">
            <a:xfrm>
              <a:off x="374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8" name="Line 84"/>
            <p:cNvSpPr>
              <a:spLocks noChangeShapeType="1"/>
            </p:cNvSpPr>
            <p:nvPr/>
          </p:nvSpPr>
          <p:spPr bwMode="auto">
            <a:xfrm>
              <a:off x="3024" y="3264"/>
              <a:ext cx="0" cy="192"/>
            </a:xfrm>
            <a:prstGeom prst="line">
              <a:avLst/>
            </a:prstGeom>
            <a:noFill/>
            <a:ln w="28575">
              <a:solidFill>
                <a:schemeClr val="tx1"/>
              </a:solidFill>
              <a:round/>
              <a:headEnd/>
              <a:tailEnd type="triangle" w="med" len="med"/>
            </a:ln>
            <a:effectLst/>
          </p:spPr>
          <p:txBody>
            <a:bodyPr/>
            <a:lstStyle/>
            <a:p>
              <a:endParaRPr lang="en-US"/>
            </a:p>
          </p:txBody>
        </p:sp>
        <p:sp>
          <p:nvSpPr>
            <p:cNvPr id="1619029" name="Line 85"/>
            <p:cNvSpPr>
              <a:spLocks noChangeShapeType="1"/>
            </p:cNvSpPr>
            <p:nvPr/>
          </p:nvSpPr>
          <p:spPr bwMode="auto">
            <a:xfrm>
              <a:off x="3024" y="1248"/>
              <a:ext cx="0" cy="192"/>
            </a:xfrm>
            <a:prstGeom prst="line">
              <a:avLst/>
            </a:prstGeom>
            <a:noFill/>
            <a:ln w="12700">
              <a:solidFill>
                <a:schemeClr val="tx1"/>
              </a:solidFill>
              <a:round/>
              <a:headEnd/>
              <a:tailEnd/>
            </a:ln>
            <a:effectLst/>
          </p:spPr>
          <p:txBody>
            <a:bodyPr/>
            <a:lstStyle/>
            <a:p>
              <a:endParaRPr lang="en-US"/>
            </a:p>
          </p:txBody>
        </p:sp>
        <p:sp>
          <p:nvSpPr>
            <p:cNvPr id="1619030" name="Line 86"/>
            <p:cNvSpPr>
              <a:spLocks noChangeShapeType="1"/>
            </p:cNvSpPr>
            <p:nvPr/>
          </p:nvSpPr>
          <p:spPr bwMode="auto">
            <a:xfrm>
              <a:off x="3024" y="1440"/>
              <a:ext cx="2304" cy="0"/>
            </a:xfrm>
            <a:prstGeom prst="line">
              <a:avLst/>
            </a:prstGeom>
            <a:noFill/>
            <a:ln w="12700">
              <a:solidFill>
                <a:schemeClr val="tx1"/>
              </a:solidFill>
              <a:round/>
              <a:headEnd/>
              <a:tailEnd/>
            </a:ln>
            <a:effectLst/>
          </p:spPr>
          <p:txBody>
            <a:bodyPr/>
            <a:lstStyle/>
            <a:p>
              <a:endParaRPr lang="en-US"/>
            </a:p>
          </p:txBody>
        </p:sp>
        <p:sp>
          <p:nvSpPr>
            <p:cNvPr id="1619031" name="Line 87"/>
            <p:cNvSpPr>
              <a:spLocks noChangeShapeType="1"/>
            </p:cNvSpPr>
            <p:nvPr/>
          </p:nvSpPr>
          <p:spPr bwMode="auto">
            <a:xfrm>
              <a:off x="5328" y="1440"/>
              <a:ext cx="0" cy="2112"/>
            </a:xfrm>
            <a:prstGeom prst="line">
              <a:avLst/>
            </a:prstGeom>
            <a:noFill/>
            <a:ln w="12700">
              <a:solidFill>
                <a:schemeClr val="tx1"/>
              </a:solidFill>
              <a:round/>
              <a:headEnd/>
              <a:tailEnd/>
            </a:ln>
            <a:effectLst/>
          </p:spPr>
          <p:txBody>
            <a:bodyPr/>
            <a:lstStyle/>
            <a:p>
              <a:endParaRPr lang="en-US"/>
            </a:p>
          </p:txBody>
        </p:sp>
        <p:sp>
          <p:nvSpPr>
            <p:cNvPr id="1619032" name="Line 88"/>
            <p:cNvSpPr>
              <a:spLocks noChangeShapeType="1"/>
            </p:cNvSpPr>
            <p:nvPr/>
          </p:nvSpPr>
          <p:spPr bwMode="auto">
            <a:xfrm flipH="1">
              <a:off x="3696" y="3552"/>
              <a:ext cx="1632" cy="0"/>
            </a:xfrm>
            <a:prstGeom prst="line">
              <a:avLst/>
            </a:prstGeom>
            <a:noFill/>
            <a:ln w="12700">
              <a:solidFill>
                <a:schemeClr val="tx1"/>
              </a:solidFill>
              <a:round/>
              <a:headEnd/>
              <a:tailEnd type="triangle" w="med" len="med"/>
            </a:ln>
            <a:effectLst/>
          </p:spPr>
          <p:txBody>
            <a:bodyPr/>
            <a:lstStyle/>
            <a:p>
              <a:endParaRPr lang="en-US"/>
            </a:p>
          </p:txBody>
        </p:sp>
        <p:sp>
          <p:nvSpPr>
            <p:cNvPr id="1619033" name="Line 89"/>
            <p:cNvSpPr>
              <a:spLocks noChangeShapeType="1"/>
            </p:cNvSpPr>
            <p:nvPr/>
          </p:nvSpPr>
          <p:spPr bwMode="auto">
            <a:xfrm>
              <a:off x="3360" y="3600"/>
              <a:ext cx="0" cy="144"/>
            </a:xfrm>
            <a:prstGeom prst="line">
              <a:avLst/>
            </a:prstGeom>
            <a:noFill/>
            <a:ln w="28575">
              <a:solidFill>
                <a:schemeClr val="tx1"/>
              </a:solidFill>
              <a:round/>
              <a:headEnd/>
              <a:tailEnd/>
            </a:ln>
            <a:effectLst/>
          </p:spPr>
          <p:txBody>
            <a:bodyPr/>
            <a:lstStyle/>
            <a:p>
              <a:endParaRPr lang="en-US"/>
            </a:p>
          </p:txBody>
        </p:sp>
        <p:sp>
          <p:nvSpPr>
            <p:cNvPr id="1619034" name="Line 90"/>
            <p:cNvSpPr>
              <a:spLocks noChangeShapeType="1"/>
            </p:cNvSpPr>
            <p:nvPr/>
          </p:nvSpPr>
          <p:spPr bwMode="auto">
            <a:xfrm>
              <a:off x="3360" y="3744"/>
              <a:ext cx="2064" cy="0"/>
            </a:xfrm>
            <a:prstGeom prst="line">
              <a:avLst/>
            </a:prstGeom>
            <a:noFill/>
            <a:ln w="28575">
              <a:solidFill>
                <a:schemeClr val="tx1"/>
              </a:solidFill>
              <a:round/>
              <a:headEnd/>
              <a:tailEnd/>
            </a:ln>
            <a:effectLst/>
          </p:spPr>
          <p:txBody>
            <a:bodyPr/>
            <a:lstStyle/>
            <a:p>
              <a:endParaRPr lang="en-US"/>
            </a:p>
          </p:txBody>
        </p:sp>
      </p:grpSp>
    </p:spTree>
    <p:extLst>
      <p:ext uri="{BB962C8B-B14F-4D97-AF65-F5344CB8AC3E}">
        <p14:creationId xmlns:p14="http://schemas.microsoft.com/office/powerpoint/2010/main" val="303260824"/>
      </p:ext>
    </p:extLst>
  </p:cSld>
  <p:clrMapOvr>
    <a:masterClrMapping/>
  </p:clrMapOvr>
  <p:transition xmlns:p14="http://schemas.microsoft.com/office/powerpoint/2010/main" advTm="200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467601" cy="1143000"/>
          </a:xfrm>
        </p:spPr>
        <p:txBody>
          <a:bodyPr>
            <a:normAutofit fontScale="90000"/>
          </a:bodyPr>
          <a:lstStyle/>
          <a:p>
            <a:r>
              <a:rPr lang="en-US" b="1" dirty="0" err="1" smtClean="0">
                <a:solidFill>
                  <a:srgbClr val="800000"/>
                </a:solidFill>
                <a:latin typeface="Arial"/>
                <a:cs typeface="Arial"/>
              </a:rPr>
              <a:t>Bộ</a:t>
            </a:r>
            <a:r>
              <a:rPr lang="en-US" b="1" dirty="0" smtClean="0">
                <a:solidFill>
                  <a:srgbClr val="800000"/>
                </a:solidFill>
                <a:latin typeface="Arial"/>
                <a:cs typeface="Arial"/>
              </a:rPr>
              <a:t> </a:t>
            </a:r>
            <a:r>
              <a:rPr lang="en-US" b="1" dirty="0" err="1" smtClean="0">
                <a:solidFill>
                  <a:srgbClr val="800000"/>
                </a:solidFill>
                <a:latin typeface="Arial"/>
                <a:cs typeface="Arial"/>
              </a:rPr>
              <a:t>nhớ</a:t>
            </a:r>
            <a:r>
              <a:rPr lang="en-US" b="1" dirty="0" smtClean="0">
                <a:solidFill>
                  <a:srgbClr val="800000"/>
                </a:solidFill>
                <a:latin typeface="Arial"/>
                <a:cs typeface="Arial"/>
              </a:rPr>
              <a:t> </a:t>
            </a:r>
            <a:r>
              <a:rPr lang="en-US" b="1" dirty="0" err="1" smtClean="0">
                <a:solidFill>
                  <a:srgbClr val="800000"/>
                </a:solidFill>
                <a:latin typeface="Arial"/>
                <a:cs typeface="Arial"/>
              </a:rPr>
              <a:t>đệm</a:t>
            </a:r>
            <a:r>
              <a:rPr lang="en-US" b="1" dirty="0">
                <a:solidFill>
                  <a:srgbClr val="800000"/>
                </a:solidFill>
                <a:latin typeface="Arial"/>
                <a:cs typeface="Arial"/>
              </a:rPr>
              <a:t> </a:t>
            </a:r>
            <a:r>
              <a:rPr lang="en-US" b="1" dirty="0" err="1" smtClean="0">
                <a:solidFill>
                  <a:srgbClr val="800000"/>
                </a:solidFill>
                <a:latin typeface="Arial"/>
                <a:cs typeface="Arial"/>
              </a:rPr>
              <a:t>liên</a:t>
            </a:r>
            <a:r>
              <a:rPr lang="en-US" b="1" dirty="0" smtClean="0">
                <a:solidFill>
                  <a:srgbClr val="800000"/>
                </a:solidFill>
                <a:latin typeface="Arial"/>
                <a:cs typeface="Arial"/>
              </a:rPr>
              <a:t> </a:t>
            </a:r>
            <a:r>
              <a:rPr lang="en-US" b="1" dirty="0" err="1" smtClean="0">
                <a:solidFill>
                  <a:srgbClr val="800000"/>
                </a:solidFill>
                <a:latin typeface="Arial"/>
                <a:cs typeface="Arial"/>
              </a:rPr>
              <a:t>kết</a:t>
            </a:r>
            <a:r>
              <a:rPr lang="en-US" b="1" dirty="0" smtClean="0">
                <a:solidFill>
                  <a:srgbClr val="800000"/>
                </a:solidFill>
                <a:latin typeface="Arial"/>
                <a:cs typeface="Arial"/>
              </a:rPr>
              <a:t> </a:t>
            </a:r>
            <a:r>
              <a:rPr lang="en-US" b="1" dirty="0" err="1" smtClean="0">
                <a:solidFill>
                  <a:srgbClr val="800000"/>
                </a:solidFill>
                <a:latin typeface="Arial"/>
                <a:cs typeface="Arial"/>
              </a:rPr>
              <a:t>kiểu</a:t>
            </a:r>
            <a:r>
              <a:rPr lang="en-US" b="1" dirty="0" smtClean="0">
                <a:solidFill>
                  <a:srgbClr val="800000"/>
                </a:solidFill>
                <a:latin typeface="Arial"/>
                <a:cs typeface="Arial"/>
              </a:rPr>
              <a:t> </a:t>
            </a:r>
            <a:r>
              <a:rPr lang="en-US" b="1" dirty="0" err="1" smtClean="0">
                <a:solidFill>
                  <a:srgbClr val="800000"/>
                </a:solidFill>
                <a:latin typeface="Arial"/>
                <a:cs typeface="Arial"/>
              </a:rPr>
              <a:t>tập</a:t>
            </a:r>
            <a:r>
              <a:rPr lang="en-US" b="1" dirty="0" smtClean="0">
                <a:solidFill>
                  <a:srgbClr val="800000"/>
                </a:solidFill>
                <a:latin typeface="Arial"/>
                <a:cs typeface="Arial"/>
              </a:rPr>
              <a:t> </a:t>
            </a:r>
            <a:r>
              <a:rPr lang="en-US" b="1" dirty="0" err="1" smtClean="0">
                <a:solidFill>
                  <a:srgbClr val="800000"/>
                </a:solidFill>
                <a:latin typeface="Arial"/>
                <a:cs typeface="Arial"/>
              </a:rPr>
              <a:t>hợp</a:t>
            </a:r>
            <a:r>
              <a:rPr lang="en-US" b="1" dirty="0" smtClean="0">
                <a:solidFill>
                  <a:srgbClr val="800000"/>
                </a:solidFill>
                <a:latin typeface="Arial"/>
                <a:cs typeface="Arial"/>
              </a:rPr>
              <a:t>: Set‐associative caches</a:t>
            </a:r>
            <a:r>
              <a:rPr lang="en-US" b="1" dirty="0">
                <a:solidFill>
                  <a:srgbClr val="800000"/>
                </a:solidFill>
                <a:latin typeface="Arial"/>
                <a:cs typeface="Arial"/>
              </a:rPr>
              <a:t/>
            </a:r>
            <a:br>
              <a:rPr lang="en-US" b="1" dirty="0">
                <a:solidFill>
                  <a:srgbClr val="800000"/>
                </a:solidFill>
                <a:latin typeface="Arial"/>
                <a:cs typeface="Arial"/>
              </a:rPr>
            </a:br>
            <a:r>
              <a:rPr lang="en-US" dirty="0" err="1" smtClean="0">
                <a:solidFill>
                  <a:srgbClr val="800000"/>
                </a:solidFill>
                <a:latin typeface="Arial"/>
                <a:cs typeface="Arial"/>
              </a:rPr>
              <a:t>linh</a:t>
            </a:r>
            <a:r>
              <a:rPr lang="en-US" dirty="0" smtClean="0">
                <a:solidFill>
                  <a:srgbClr val="800000"/>
                </a:solidFill>
                <a:latin typeface="Arial"/>
                <a:cs typeface="Arial"/>
              </a:rPr>
              <a:t> </a:t>
            </a:r>
            <a:r>
              <a:rPr lang="en-US" dirty="0" err="1" smtClean="0">
                <a:solidFill>
                  <a:srgbClr val="800000"/>
                </a:solidFill>
                <a:latin typeface="Arial"/>
                <a:cs typeface="Arial"/>
              </a:rPr>
              <a:t>hoạt</a:t>
            </a:r>
            <a:r>
              <a:rPr lang="en-US" dirty="0" smtClean="0">
                <a:solidFill>
                  <a:srgbClr val="800000"/>
                </a:solidFill>
                <a:latin typeface="Arial"/>
                <a:cs typeface="Arial"/>
              </a:rPr>
              <a:t> </a:t>
            </a:r>
            <a:r>
              <a:rPr lang="en-US" dirty="0" err="1" smtClean="0">
                <a:solidFill>
                  <a:srgbClr val="800000"/>
                </a:solidFill>
                <a:latin typeface="Arial"/>
                <a:cs typeface="Arial"/>
              </a:rPr>
              <a:t>hơn</a:t>
            </a:r>
            <a:endParaRPr lang="en-US" dirty="0">
              <a:solidFill>
                <a:srgbClr val="800000"/>
              </a:solidFill>
              <a:latin typeface="Arial"/>
              <a:cs typeface="Arial"/>
            </a:endParaRPr>
          </a:p>
        </p:txBody>
      </p:sp>
    </p:spTree>
    <p:extLst>
      <p:ext uri="{BB962C8B-B14F-4D97-AF65-F5344CB8AC3E}">
        <p14:creationId xmlns:p14="http://schemas.microsoft.com/office/powerpoint/2010/main" val="404454932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Có</a:t>
            </a:r>
            <a:r>
              <a:rPr lang="en-US" b="1" dirty="0" smtClean="0">
                <a:latin typeface="Arial"/>
                <a:cs typeface="Arial"/>
              </a:rPr>
              <a:t> </a:t>
            </a:r>
            <a:r>
              <a:rPr lang="en-US" b="1" dirty="0" err="1" smtClean="0">
                <a:latin typeface="Arial"/>
                <a:cs typeface="Arial"/>
              </a:rPr>
              <a:t>thể</a:t>
            </a:r>
            <a:r>
              <a:rPr lang="en-US" b="1" dirty="0" smtClean="0">
                <a:latin typeface="Arial"/>
                <a:cs typeface="Arial"/>
              </a:rPr>
              <a:t> </a:t>
            </a:r>
            <a:r>
              <a:rPr lang="en-US" b="1" dirty="0" err="1" smtClean="0">
                <a:latin typeface="Arial"/>
                <a:cs typeface="Arial"/>
              </a:rPr>
              <a:t>thỏa</a:t>
            </a:r>
            <a:r>
              <a:rPr lang="en-US" b="1" dirty="0" smtClean="0">
                <a:latin typeface="Arial"/>
                <a:cs typeface="Arial"/>
              </a:rPr>
              <a:t> </a:t>
            </a:r>
            <a:r>
              <a:rPr lang="en-US" b="1" dirty="0" err="1" smtClean="0">
                <a:latin typeface="Arial"/>
                <a:cs typeface="Arial"/>
              </a:rPr>
              <a:t>hiệp</a:t>
            </a:r>
            <a:r>
              <a:rPr lang="en-US" b="1" dirty="0" smtClean="0">
                <a:latin typeface="Arial"/>
                <a:cs typeface="Arial"/>
              </a:rPr>
              <a:t>?</a:t>
            </a:r>
            <a:endParaRPr lang="en-US" dirty="0">
              <a:latin typeface="Arial"/>
              <a:cs typeface="Arial"/>
            </a:endParaRPr>
          </a:p>
        </p:txBody>
      </p:sp>
      <p:sp>
        <p:nvSpPr>
          <p:cNvPr id="3" name="Rectangle 2"/>
          <p:cNvSpPr/>
          <p:nvPr/>
        </p:nvSpPr>
        <p:spPr>
          <a:xfrm>
            <a:off x="533400" y="2362200"/>
            <a:ext cx="8268630" cy="4247317"/>
          </a:xfrm>
          <a:prstGeom prst="rect">
            <a:avLst/>
          </a:prstGeom>
        </p:spPr>
        <p:txBody>
          <a:bodyPr wrap="square">
            <a:spAutoFit/>
          </a:bodyPr>
          <a:lstStyle/>
          <a:p>
            <a:r>
              <a:rPr lang="en-US" dirty="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việc</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a:t>
            </a:r>
            <a:r>
              <a:rPr lang="en-US" dirty="0" err="1" smtClean="0">
                <a:latin typeface="Arial"/>
                <a:cs typeface="Arial"/>
              </a:rPr>
              <a:t>dễ</a:t>
            </a:r>
            <a:r>
              <a:rPr lang="en-US" dirty="0" smtClean="0">
                <a:latin typeface="Arial"/>
                <a:cs typeface="Arial"/>
              </a:rPr>
              <a:t> </a:t>
            </a:r>
            <a:r>
              <a:rPr lang="en-US" dirty="0" err="1" smtClean="0">
                <a:latin typeface="Arial"/>
                <a:cs typeface="Arial"/>
              </a:rPr>
              <a:t>dàng</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đệm</a:t>
            </a:r>
            <a:r>
              <a:rPr lang="en-US" dirty="0" smtClean="0">
                <a:latin typeface="Arial"/>
                <a:cs typeface="Arial"/>
              </a:rPr>
              <a:t> </a:t>
            </a:r>
            <a:r>
              <a:rPr lang="en-US" dirty="0" err="1" smtClean="0">
                <a:latin typeface="Arial"/>
                <a:cs typeface="Arial"/>
              </a:rPr>
              <a:t>ánh</a:t>
            </a:r>
            <a:r>
              <a:rPr lang="en-US" dirty="0" smtClean="0">
                <a:latin typeface="Arial"/>
                <a:cs typeface="Arial"/>
              </a:rPr>
              <a:t> </a:t>
            </a:r>
            <a:r>
              <a:rPr lang="en-US" dirty="0" err="1" smtClean="0">
                <a:latin typeface="Arial"/>
                <a:cs typeface="Arial"/>
              </a:rPr>
              <a:t>xạ</a:t>
            </a:r>
            <a:r>
              <a:rPr lang="en-US" dirty="0" smtClean="0">
                <a:latin typeface="Arial"/>
                <a:cs typeface="Arial"/>
              </a:rPr>
              <a:t> </a:t>
            </a:r>
            <a:r>
              <a:rPr lang="en-US" dirty="0" err="1" smtClean="0">
                <a:latin typeface="Arial"/>
                <a:cs typeface="Arial"/>
              </a:rPr>
              <a:t>trực</a:t>
            </a:r>
            <a:r>
              <a:rPr lang="en-US" dirty="0" smtClean="0">
                <a:latin typeface="Arial"/>
                <a:cs typeface="Arial"/>
              </a:rPr>
              <a:t> </a:t>
            </a:r>
            <a:r>
              <a:rPr lang="en-US" dirty="0" err="1" smtClean="0">
                <a:latin typeface="Arial"/>
                <a:cs typeface="Arial"/>
              </a:rPr>
              <a:t>tiếp</a:t>
            </a:r>
            <a:r>
              <a:rPr lang="en-US" dirty="0" smtClean="0">
                <a:latin typeface="Arial"/>
                <a:cs typeface="Arial"/>
              </a:rPr>
              <a:t> (direct</a:t>
            </a:r>
            <a:r>
              <a:rPr lang="en-US" dirty="0">
                <a:latin typeface="Arial"/>
                <a:cs typeface="Arial"/>
              </a:rPr>
              <a:t>‐</a:t>
            </a:r>
            <a:r>
              <a:rPr lang="en-US" dirty="0" smtClean="0">
                <a:latin typeface="Arial"/>
                <a:cs typeface="Arial"/>
              </a:rPr>
              <a:t>mapped) </a:t>
            </a:r>
            <a:r>
              <a:rPr lang="en-US" dirty="0" err="1" smtClean="0">
                <a:latin typeface="Arial"/>
                <a:cs typeface="Arial"/>
              </a:rPr>
              <a:t>và</a:t>
            </a:r>
            <a:r>
              <a:rPr lang="en-US" dirty="0" smtClean="0">
                <a:latin typeface="Arial"/>
                <a:cs typeface="Arial"/>
              </a:rPr>
              <a:t> </a:t>
            </a:r>
            <a:r>
              <a:rPr lang="en-US" dirty="0" err="1" smtClean="0">
                <a:latin typeface="Arial"/>
                <a:cs typeface="Arial"/>
              </a:rPr>
              <a:t>sự</a:t>
            </a:r>
            <a:r>
              <a:rPr lang="en-US" dirty="0" smtClean="0">
                <a:latin typeface="Arial"/>
                <a:cs typeface="Arial"/>
              </a:rPr>
              <a:t> </a:t>
            </a:r>
            <a:r>
              <a:rPr lang="en-US" dirty="0" err="1" smtClean="0">
                <a:latin typeface="Arial"/>
                <a:cs typeface="Arial"/>
              </a:rPr>
              <a:t>linh</a:t>
            </a:r>
            <a:r>
              <a:rPr lang="en-US" dirty="0" smtClean="0">
                <a:latin typeface="Arial"/>
                <a:cs typeface="Arial"/>
              </a:rPr>
              <a:t> </a:t>
            </a:r>
            <a:r>
              <a:rPr lang="en-US" dirty="0" err="1" smtClean="0">
                <a:latin typeface="Arial"/>
                <a:cs typeface="Arial"/>
              </a:rPr>
              <a:t>hoạt</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đệm</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hợp</a:t>
            </a:r>
            <a:r>
              <a:rPr lang="en-US" dirty="0" smtClean="0">
                <a:latin typeface="Arial"/>
                <a:cs typeface="Arial"/>
              </a:rPr>
              <a:t> </a:t>
            </a:r>
            <a:r>
              <a:rPr lang="en-US" dirty="0" err="1" smtClean="0">
                <a:latin typeface="Arial"/>
                <a:cs typeface="Arial"/>
              </a:rPr>
              <a:t>toàn</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a:latin typeface="Arial"/>
                <a:cs typeface="Arial"/>
              </a:rPr>
              <a:t>fully‐associative </a:t>
            </a:r>
            <a:r>
              <a:rPr lang="en-US" dirty="0" smtClean="0">
                <a:latin typeface="Arial"/>
                <a:cs typeface="Arial"/>
              </a:rPr>
              <a:t>caches)? </a:t>
            </a:r>
          </a:p>
          <a:p>
            <a:endParaRPr lang="en-US" dirty="0">
              <a:latin typeface="Arial"/>
              <a:cs typeface="Arial"/>
            </a:endParaRPr>
          </a:p>
          <a:p>
            <a:r>
              <a:rPr lang="en-US" dirty="0">
                <a:latin typeface="Arial"/>
                <a:cs typeface="Arial"/>
              </a:rPr>
              <a:t>• </a:t>
            </a:r>
            <a:r>
              <a:rPr lang="en-US" dirty="0" err="1" smtClean="0">
                <a:latin typeface="Arial"/>
                <a:cs typeface="Arial"/>
              </a:rPr>
              <a:t>Có</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r>
              <a:rPr lang="en-US" b="1" dirty="0">
                <a:latin typeface="Arial"/>
                <a:cs typeface="Arial"/>
              </a:rPr>
              <a:t> </a:t>
            </a:r>
            <a:r>
              <a:rPr lang="en-US" b="1" dirty="0" err="1" smtClean="0">
                <a:latin typeface="Arial"/>
                <a:cs typeface="Arial"/>
              </a:rPr>
              <a:t>kết</a:t>
            </a:r>
            <a:r>
              <a:rPr lang="en-US" b="1" dirty="0" smtClean="0">
                <a:latin typeface="Arial"/>
                <a:cs typeface="Arial"/>
              </a:rPr>
              <a:t> </a:t>
            </a:r>
            <a:r>
              <a:rPr lang="en-US" b="1" dirty="0" err="1" smtClean="0">
                <a:latin typeface="Arial"/>
                <a:cs typeface="Arial"/>
              </a:rPr>
              <a:t>hợp</a:t>
            </a:r>
            <a:r>
              <a:rPr lang="en-US" b="1" dirty="0" smtClean="0">
                <a:latin typeface="Arial"/>
                <a:cs typeface="Arial"/>
              </a:rPr>
              <a:t> </a:t>
            </a:r>
            <a:r>
              <a:rPr lang="en-US" b="1" dirty="0" err="1" smtClean="0">
                <a:latin typeface="Arial"/>
                <a:cs typeface="Arial"/>
              </a:rPr>
              <a:t>theo</a:t>
            </a:r>
            <a:r>
              <a:rPr lang="en-US" b="1" dirty="0" smtClean="0">
                <a:latin typeface="Arial"/>
                <a:cs typeface="Arial"/>
              </a:rPr>
              <a:t> </a:t>
            </a:r>
            <a:r>
              <a:rPr lang="en-US" b="1" dirty="0" err="1" smtClean="0">
                <a:latin typeface="Arial"/>
                <a:cs typeface="Arial"/>
              </a:rPr>
              <a:t>tập</a:t>
            </a:r>
            <a:r>
              <a:rPr lang="en-US" b="1" dirty="0" smtClean="0">
                <a:latin typeface="Arial"/>
                <a:cs typeface="Arial"/>
              </a:rPr>
              <a:t> </a:t>
            </a:r>
            <a:r>
              <a:rPr lang="en-US" b="1" dirty="0" err="1" smtClean="0">
                <a:latin typeface="Arial"/>
                <a:cs typeface="Arial"/>
              </a:rPr>
              <a:t>hợp</a:t>
            </a:r>
            <a:r>
              <a:rPr lang="en-US" b="1" dirty="0" smtClean="0">
                <a:latin typeface="Arial"/>
                <a:cs typeface="Arial"/>
              </a:rPr>
              <a:t> (set‐associative)</a:t>
            </a:r>
            <a:endParaRPr lang="en-US" b="1" dirty="0">
              <a:latin typeface="Arial"/>
              <a:cs typeface="Arial"/>
            </a:endParaRPr>
          </a:p>
          <a:p>
            <a:pPr lvl="1"/>
            <a:r>
              <a:rPr lang="en-US" dirty="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nằm</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tập</a:t>
            </a:r>
            <a:r>
              <a:rPr lang="en-US" dirty="0" smtClean="0">
                <a:latin typeface="Arial"/>
                <a:cs typeface="Arial"/>
              </a:rPr>
              <a:t> (</a:t>
            </a:r>
            <a:r>
              <a:rPr lang="en-US" b="1" dirty="0" smtClean="0">
                <a:latin typeface="Arial"/>
                <a:cs typeface="Arial"/>
              </a:rPr>
              <a:t>1 set </a:t>
            </a:r>
            <a:r>
              <a:rPr lang="en-US" b="1" dirty="0" err="1" smtClean="0">
                <a:latin typeface="Arial"/>
                <a:cs typeface="Arial"/>
              </a:rPr>
              <a:t>gồm</a:t>
            </a:r>
            <a:r>
              <a:rPr lang="en-US" b="1" dirty="0" smtClean="0">
                <a:latin typeface="Arial"/>
                <a:cs typeface="Arial"/>
              </a:rPr>
              <a:t> </a:t>
            </a:r>
            <a:r>
              <a:rPr lang="en-US" b="1" dirty="0" err="1" smtClean="0">
                <a:latin typeface="Arial"/>
                <a:cs typeface="Arial"/>
              </a:rPr>
              <a:t>nhiều</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cùng</a:t>
            </a:r>
            <a:r>
              <a:rPr lang="en-US" dirty="0" smtClean="0">
                <a:latin typeface="Arial"/>
                <a:cs typeface="Arial"/>
              </a:rPr>
              <a:t> </a:t>
            </a:r>
            <a:r>
              <a:rPr lang="en-US" dirty="0" err="1" smtClean="0">
                <a:latin typeface="Arial"/>
                <a:cs typeface="Arial"/>
              </a:rPr>
              <a:t>địa</a:t>
            </a:r>
            <a:r>
              <a:rPr lang="en-US" dirty="0" smtClean="0">
                <a:latin typeface="Arial"/>
                <a:cs typeface="Arial"/>
              </a:rPr>
              <a:t> </a:t>
            </a:r>
            <a:r>
              <a:rPr lang="en-US" dirty="0" err="1" smtClean="0">
                <a:latin typeface="Arial"/>
                <a:cs typeface="Arial"/>
              </a:rPr>
              <a:t>chỉ</a:t>
            </a:r>
            <a:r>
              <a:rPr lang="en-US" dirty="0">
                <a:latin typeface="Arial"/>
                <a:cs typeface="Arial"/>
              </a:rPr>
              <a:t> </a:t>
            </a:r>
            <a:r>
              <a:rPr lang="en-US" dirty="0" smtClean="0">
                <a:latin typeface="Arial"/>
                <a:cs typeface="Arial"/>
              </a:rPr>
              <a:t>modulo)</a:t>
            </a:r>
            <a:endParaRPr lang="en-US" dirty="0">
              <a:latin typeface="Arial"/>
              <a:cs typeface="Arial"/>
            </a:endParaRPr>
          </a:p>
          <a:p>
            <a:pPr lvl="1"/>
            <a:r>
              <a:rPr lang="en-US" dirty="0">
                <a:latin typeface="Arial"/>
                <a:cs typeface="Arial"/>
              </a:rPr>
              <a:t>– </a:t>
            </a:r>
            <a:r>
              <a:rPr lang="en-US" dirty="0" err="1" smtClean="0">
                <a:latin typeface="Arial"/>
                <a:cs typeface="Arial"/>
              </a:rPr>
              <a:t>Mỗi</a:t>
            </a:r>
            <a:r>
              <a:rPr lang="en-US" dirty="0" smtClean="0">
                <a:latin typeface="Arial"/>
                <a:cs typeface="Arial"/>
              </a:rPr>
              <a:t> </a:t>
            </a:r>
            <a:r>
              <a:rPr lang="en-US" dirty="0" err="1" smtClean="0">
                <a:latin typeface="Arial"/>
                <a:cs typeface="Arial"/>
              </a:rPr>
              <a:t>tập</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nhiều</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kiếm</a:t>
            </a:r>
            <a:r>
              <a:rPr lang="en-US" dirty="0" smtClean="0">
                <a:latin typeface="Arial"/>
                <a:cs typeface="Arial"/>
              </a:rPr>
              <a:t> </a:t>
            </a:r>
            <a:r>
              <a:rPr lang="en-US" dirty="0" err="1" smtClean="0">
                <a:latin typeface="Arial"/>
                <a:cs typeface="Arial"/>
              </a:rPr>
              <a:t>kết</a:t>
            </a:r>
            <a:r>
              <a:rPr lang="en-US" dirty="0" smtClean="0">
                <a:latin typeface="Arial"/>
                <a:cs typeface="Arial"/>
              </a:rPr>
              <a:t> </a:t>
            </a:r>
            <a:r>
              <a:rPr lang="en-US" dirty="0" err="1" smtClean="0">
                <a:latin typeface="Arial"/>
                <a:cs typeface="Arial"/>
              </a:rPr>
              <a:t>hợp</a:t>
            </a:r>
            <a:r>
              <a:rPr lang="en-US" dirty="0" smtClean="0">
                <a:latin typeface="Arial"/>
                <a:cs typeface="Arial"/>
              </a:rPr>
              <a:t>)</a:t>
            </a:r>
          </a:p>
          <a:p>
            <a:endParaRPr lang="en-US" dirty="0">
              <a:latin typeface="Arial"/>
              <a:cs typeface="Arial"/>
            </a:endParaRPr>
          </a:p>
          <a:p>
            <a:r>
              <a:rPr lang="en-US" dirty="0">
                <a:latin typeface="Arial"/>
                <a:cs typeface="Arial"/>
              </a:rPr>
              <a:t>• </a:t>
            </a:r>
            <a:r>
              <a:rPr lang="en-US" dirty="0" err="1" smtClean="0">
                <a:latin typeface="Arial"/>
                <a:cs typeface="Arial"/>
              </a:rPr>
              <a:t>Dễ</a:t>
            </a:r>
            <a:r>
              <a:rPr lang="en-US" dirty="0" smtClean="0">
                <a:latin typeface="Arial"/>
                <a:cs typeface="Arial"/>
              </a:rPr>
              <a:t> </a:t>
            </a:r>
            <a:r>
              <a:rPr lang="en-US" dirty="0" err="1" smtClean="0">
                <a:latin typeface="Arial"/>
                <a:cs typeface="Arial"/>
              </a:rPr>
              <a:t>dàng</a:t>
            </a:r>
            <a:r>
              <a:rPr lang="en-US" dirty="0" smtClean="0">
                <a:latin typeface="Arial"/>
                <a:cs typeface="Arial"/>
              </a:rPr>
              <a:t> </a:t>
            </a:r>
            <a:r>
              <a:rPr lang="en-US" dirty="0" err="1" smtClean="0">
                <a:latin typeface="Arial"/>
                <a:cs typeface="Arial"/>
              </a:rPr>
              <a:t>hơn</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việc</a:t>
            </a:r>
            <a:r>
              <a:rPr lang="en-US" dirty="0" smtClean="0">
                <a:latin typeface="Arial"/>
                <a:cs typeface="Arial"/>
              </a:rPr>
              <a:t> </a:t>
            </a:r>
            <a:r>
              <a:rPr lang="en-US" dirty="0" err="1" smtClean="0">
                <a:latin typeface="Arial"/>
                <a:cs typeface="Arial"/>
              </a:rPr>
              <a:t>tìm</a:t>
            </a:r>
            <a:r>
              <a:rPr lang="en-US" dirty="0" smtClean="0">
                <a:latin typeface="Arial"/>
                <a:cs typeface="Arial"/>
              </a:rPr>
              <a:t> </a:t>
            </a:r>
            <a:r>
              <a:rPr lang="en-US" dirty="0" err="1" smtClean="0">
                <a:latin typeface="Arial"/>
                <a:cs typeface="Arial"/>
              </a:rPr>
              <a:t>kếm</a:t>
            </a:r>
            <a:r>
              <a:rPr lang="en-US" dirty="0" smtClean="0">
                <a:latin typeface="Arial"/>
                <a:cs typeface="Arial"/>
              </a:rPr>
              <a:t>:</a:t>
            </a:r>
            <a:endParaRPr lang="en-US" dirty="0">
              <a:latin typeface="Arial"/>
              <a:cs typeface="Arial"/>
            </a:endParaRPr>
          </a:p>
          <a:p>
            <a:pPr lvl="1"/>
            <a:r>
              <a:rPr lang="en-US" dirty="0">
                <a:latin typeface="Arial"/>
                <a:cs typeface="Arial"/>
              </a:rPr>
              <a:t>– </a:t>
            </a:r>
            <a:r>
              <a:rPr lang="en-US" dirty="0" err="1" smtClean="0">
                <a:latin typeface="Arial"/>
                <a:cs typeface="Arial"/>
              </a:rPr>
              <a:t>Xác</a:t>
            </a:r>
            <a:r>
              <a:rPr lang="en-US" dirty="0" smtClean="0">
                <a:latin typeface="Arial"/>
                <a:cs typeface="Arial"/>
              </a:rPr>
              <a:t> </a:t>
            </a:r>
            <a:r>
              <a:rPr lang="en-US" dirty="0" err="1" smtClean="0">
                <a:latin typeface="Arial"/>
                <a:cs typeface="Arial"/>
              </a:rPr>
              <a:t>định</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dựa</a:t>
            </a:r>
            <a:r>
              <a:rPr lang="en-US" dirty="0" smtClean="0">
                <a:latin typeface="Arial"/>
                <a:cs typeface="Arial"/>
              </a:rPr>
              <a:t> </a:t>
            </a:r>
            <a:r>
              <a:rPr lang="en-US" dirty="0" err="1" smtClean="0">
                <a:latin typeface="Arial"/>
                <a:cs typeface="Arial"/>
              </a:rPr>
              <a:t>trên</a:t>
            </a:r>
            <a:r>
              <a:rPr lang="en-US" dirty="0" smtClean="0">
                <a:latin typeface="Arial"/>
                <a:cs typeface="Arial"/>
              </a:rPr>
              <a:t> </a:t>
            </a:r>
            <a:r>
              <a:rPr lang="en-US" dirty="0" err="1" smtClean="0">
                <a:latin typeface="Arial"/>
                <a:cs typeface="Arial"/>
              </a:rPr>
              <a:t>địa</a:t>
            </a:r>
            <a:r>
              <a:rPr lang="en-US" dirty="0" smtClean="0">
                <a:latin typeface="Arial"/>
                <a:cs typeface="Arial"/>
              </a:rPr>
              <a:t> </a:t>
            </a:r>
            <a:r>
              <a:rPr lang="en-US" dirty="0" err="1" smtClean="0">
                <a:latin typeface="Arial"/>
                <a:cs typeface="Arial"/>
              </a:rPr>
              <a:t>chỉ</a:t>
            </a:r>
            <a:endParaRPr lang="en-US" dirty="0" smtClean="0">
              <a:latin typeface="Arial"/>
              <a:cs typeface="Arial"/>
            </a:endParaRPr>
          </a:p>
          <a:p>
            <a:pPr lvl="1"/>
            <a:r>
              <a:rPr lang="en-US" dirty="0" smtClean="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kiểm</a:t>
            </a:r>
            <a:r>
              <a:rPr lang="en-US" dirty="0" smtClean="0">
                <a:latin typeface="Arial"/>
                <a:cs typeface="Arial"/>
              </a:rPr>
              <a:t> </a:t>
            </a:r>
            <a:r>
              <a:rPr lang="en-US" dirty="0" err="1" smtClean="0">
                <a:latin typeface="Arial"/>
                <a:cs typeface="Arial"/>
              </a:rPr>
              <a:t>tra</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số</a:t>
            </a:r>
            <a:r>
              <a:rPr lang="en-US" dirty="0" smtClean="0">
                <a:latin typeface="Arial"/>
                <a:cs typeface="Arial"/>
              </a:rPr>
              <a:t> </a:t>
            </a:r>
            <a:r>
              <a:rPr lang="en-US" dirty="0" err="1" smtClean="0">
                <a:latin typeface="Arial"/>
                <a:cs typeface="Arial"/>
              </a:rPr>
              <a:t>khối</a:t>
            </a:r>
            <a:r>
              <a:rPr lang="en-US" dirty="0" smtClean="0">
                <a:latin typeface="Arial"/>
                <a:cs typeface="Arial"/>
              </a:rPr>
              <a:t> cache </a:t>
            </a:r>
            <a:r>
              <a:rPr lang="en-US" dirty="0" err="1" smtClean="0">
                <a:latin typeface="Arial"/>
                <a:cs typeface="Arial"/>
              </a:rPr>
              <a:t>trong</a:t>
            </a:r>
            <a:r>
              <a:rPr lang="en-US" dirty="0" smtClean="0">
                <a:latin typeface="Arial"/>
                <a:cs typeface="Arial"/>
              </a:rPr>
              <a:t> </a:t>
            </a:r>
            <a:r>
              <a:rPr lang="en-US" dirty="0" err="1" smtClean="0">
                <a:latin typeface="Arial"/>
                <a:cs typeface="Arial"/>
              </a:rPr>
              <a:t>tập</a:t>
            </a:r>
            <a:r>
              <a:rPr lang="en-US" dirty="0" smtClean="0">
                <a:latin typeface="Arial"/>
                <a:cs typeface="Arial"/>
              </a:rPr>
              <a:t>.</a:t>
            </a:r>
            <a:endParaRPr lang="en-US" dirty="0">
              <a:latin typeface="Arial"/>
              <a:cs typeface="Arial"/>
            </a:endParaRPr>
          </a:p>
          <a:p>
            <a:r>
              <a:rPr lang="en-US" dirty="0">
                <a:latin typeface="Arial"/>
                <a:cs typeface="Arial"/>
              </a:rPr>
              <a:t>• </a:t>
            </a:r>
            <a:r>
              <a:rPr lang="en-US" dirty="0" err="1" smtClean="0">
                <a:latin typeface="Arial"/>
                <a:cs typeface="Arial"/>
              </a:rPr>
              <a:t>Linh</a:t>
            </a:r>
            <a:r>
              <a:rPr lang="en-US" dirty="0" smtClean="0">
                <a:latin typeface="Arial"/>
                <a:cs typeface="Arial"/>
              </a:rPr>
              <a:t> </a:t>
            </a:r>
            <a:r>
              <a:rPr lang="en-US" dirty="0" err="1" smtClean="0">
                <a:latin typeface="Arial"/>
                <a:cs typeface="Arial"/>
              </a:rPr>
              <a:t>hoạt</a:t>
            </a:r>
            <a:r>
              <a:rPr lang="en-US" dirty="0" smtClean="0">
                <a:latin typeface="Arial"/>
                <a:cs typeface="Arial"/>
              </a:rPr>
              <a:t>:</a:t>
            </a:r>
          </a:p>
          <a:p>
            <a:pPr lvl="1"/>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thể</a:t>
            </a:r>
            <a:r>
              <a:rPr lang="en-US" dirty="0" smtClean="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ở</a:t>
            </a:r>
            <a:r>
              <a:rPr lang="en-US" dirty="0" smtClean="0">
                <a:latin typeface="Arial"/>
                <a:cs typeface="Arial"/>
              </a:rPr>
              <a:t> </a:t>
            </a:r>
            <a:r>
              <a:rPr lang="en-US" dirty="0" err="1" smtClean="0">
                <a:latin typeface="Arial"/>
                <a:cs typeface="Arial"/>
              </a:rPr>
              <a:t>bất</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đâu</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tập</a:t>
            </a:r>
            <a:endParaRPr lang="en-US" dirty="0" smtClean="0">
              <a:latin typeface="Arial"/>
              <a:cs typeface="Arial"/>
            </a:endParaRPr>
          </a:p>
          <a:p>
            <a:pPr lvl="1"/>
            <a:r>
              <a:rPr lang="en-US" dirty="0" smtClean="0">
                <a:latin typeface="Arial"/>
                <a:cs typeface="Arial"/>
              </a:rPr>
              <a:t>– </a:t>
            </a:r>
            <a:r>
              <a:rPr lang="en-US" dirty="0" err="1" smtClean="0">
                <a:latin typeface="Arial"/>
                <a:cs typeface="Arial"/>
              </a:rPr>
              <a:t>Giảm</a:t>
            </a:r>
            <a:r>
              <a:rPr lang="en-US" dirty="0" smtClean="0">
                <a:latin typeface="Arial"/>
                <a:cs typeface="Arial"/>
              </a:rPr>
              <a:t> </a:t>
            </a:r>
            <a:r>
              <a:rPr lang="en-US" dirty="0" err="1" smtClean="0">
                <a:latin typeface="Arial"/>
                <a:cs typeface="Arial"/>
              </a:rPr>
              <a:t>số</a:t>
            </a:r>
            <a:r>
              <a:rPr lang="en-US" dirty="0" smtClean="0">
                <a:latin typeface="Arial"/>
                <a:cs typeface="Arial"/>
              </a:rPr>
              <a:t> </a:t>
            </a:r>
            <a:r>
              <a:rPr lang="en-US" dirty="0" err="1" smtClean="0">
                <a:latin typeface="Arial"/>
                <a:cs typeface="Arial"/>
              </a:rPr>
              <a:t>lần</a:t>
            </a:r>
            <a:r>
              <a:rPr lang="en-US" dirty="0" smtClean="0">
                <a:latin typeface="Arial"/>
                <a:cs typeface="Arial"/>
              </a:rPr>
              <a:t> </a:t>
            </a:r>
            <a:r>
              <a:rPr lang="en-US" dirty="0" err="1" smtClean="0">
                <a:latin typeface="Arial"/>
                <a:cs typeface="Arial"/>
              </a:rPr>
              <a:t>trượt</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đệm</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44494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7673790" cy="1143000"/>
          </a:xfrm>
        </p:spPr>
        <p:txBody>
          <a:bodyPr>
            <a:normAutofit fontScale="90000"/>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kiểu</a:t>
            </a:r>
            <a:r>
              <a:rPr lang="en-US" b="1" dirty="0" smtClean="0">
                <a:latin typeface="Arial"/>
                <a:cs typeface="Arial"/>
              </a:rPr>
              <a:t> </a:t>
            </a:r>
            <a:r>
              <a:rPr lang="en-US" b="1" dirty="0" err="1" smtClean="0">
                <a:latin typeface="Arial"/>
                <a:cs typeface="Arial"/>
              </a:rPr>
              <a:t>tập</a:t>
            </a:r>
            <a:r>
              <a:rPr lang="en-US" b="1" dirty="0" smtClean="0">
                <a:latin typeface="Arial"/>
                <a:cs typeface="Arial"/>
              </a:rPr>
              <a:t> </a:t>
            </a:r>
            <a:r>
              <a:rPr lang="en-US" b="1" dirty="0" err="1" smtClean="0">
                <a:latin typeface="Arial"/>
                <a:cs typeface="Arial"/>
              </a:rPr>
              <a:t>hợp</a:t>
            </a:r>
            <a:r>
              <a:rPr lang="en-US" b="1" dirty="0" smtClean="0">
                <a:latin typeface="Arial"/>
                <a:cs typeface="Arial"/>
              </a:rPr>
              <a:t> (Set‐associative cache)</a:t>
            </a:r>
            <a:endParaRPr lang="en-US" dirty="0">
              <a:latin typeface="Arial"/>
              <a:cs typeface="Aria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581276"/>
            <a:ext cx="3920993" cy="376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2000" y="2333684"/>
            <a:ext cx="4572000" cy="4524316"/>
          </a:xfrm>
          <a:prstGeom prst="rect">
            <a:avLst/>
          </a:prstGeom>
        </p:spPr>
        <p:txBody>
          <a:bodyPr>
            <a:spAutoFit/>
          </a:bodyPr>
          <a:lstStyle/>
          <a:p>
            <a:r>
              <a:rPr lang="en-US" sz="1600" dirty="0">
                <a:latin typeface="Arial"/>
                <a:cs typeface="Arial"/>
              </a:rPr>
              <a:t>• </a:t>
            </a:r>
            <a:r>
              <a:rPr lang="en-US" sz="1600" dirty="0" err="1" smtClean="0">
                <a:latin typeface="Arial"/>
                <a:cs typeface="Arial"/>
              </a:rPr>
              <a:t>Mỗi</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ánh</a:t>
            </a:r>
            <a:r>
              <a:rPr lang="en-US" sz="1600" dirty="0" smtClean="0">
                <a:latin typeface="Arial"/>
                <a:cs typeface="Arial"/>
              </a:rPr>
              <a:t> </a:t>
            </a:r>
            <a:r>
              <a:rPr lang="en-US" sz="1600" dirty="0" err="1" smtClean="0">
                <a:latin typeface="Arial"/>
                <a:cs typeface="Arial"/>
              </a:rPr>
              <a:t>xạ</a:t>
            </a:r>
            <a:r>
              <a:rPr lang="en-US" sz="1600" dirty="0" smtClean="0">
                <a:latin typeface="Arial"/>
                <a:cs typeface="Arial"/>
              </a:rPr>
              <a:t> </a:t>
            </a:r>
            <a:r>
              <a:rPr lang="en-US" sz="1600" dirty="0" err="1" smtClean="0">
                <a:latin typeface="Arial"/>
                <a:cs typeface="Arial"/>
              </a:rPr>
              <a:t>tới</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khối</a:t>
            </a:r>
            <a:endParaRPr lang="en-US" sz="1600" dirty="0">
              <a:latin typeface="Arial"/>
              <a:cs typeface="Arial"/>
            </a:endParaRPr>
          </a:p>
          <a:p>
            <a:r>
              <a:rPr lang="en-US" sz="1600" dirty="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modulo (</a:t>
            </a:r>
            <a:r>
              <a:rPr lang="en-US" sz="1600" dirty="0">
                <a:latin typeface="Arial"/>
                <a:cs typeface="Arial"/>
              </a:rPr>
              <a:t>K = </a:t>
            </a:r>
            <a:r>
              <a:rPr lang="en-US" sz="1600" dirty="0" err="1">
                <a:latin typeface="Arial"/>
                <a:cs typeface="Arial"/>
              </a:rPr>
              <a:t>i</a:t>
            </a:r>
            <a:r>
              <a:rPr lang="en-US" sz="1600" dirty="0">
                <a:latin typeface="Arial"/>
                <a:cs typeface="Arial"/>
              </a:rPr>
              <a:t> mod </a:t>
            </a:r>
            <a:r>
              <a:rPr lang="en-US" sz="1600" dirty="0" smtClean="0">
                <a:latin typeface="Arial"/>
                <a:cs typeface="Arial"/>
              </a:rPr>
              <a:t>s)</a:t>
            </a:r>
            <a:endParaRPr lang="en-US" sz="1600" dirty="0">
              <a:latin typeface="Arial"/>
              <a:cs typeface="Arial"/>
            </a:endParaRPr>
          </a:p>
          <a:p>
            <a:pPr lvl="1"/>
            <a:r>
              <a:rPr lang="en-US" sz="1600" dirty="0">
                <a:latin typeface="Arial"/>
                <a:cs typeface="Arial"/>
              </a:rPr>
              <a:t>K : </a:t>
            </a:r>
            <a:r>
              <a:rPr lang="en-US" sz="1600" dirty="0" err="1">
                <a:latin typeface="Arial"/>
                <a:cs typeface="Arial"/>
              </a:rPr>
              <a:t>vị</a:t>
            </a:r>
            <a:r>
              <a:rPr lang="en-US" sz="1600" dirty="0">
                <a:latin typeface="Arial"/>
                <a:cs typeface="Arial"/>
              </a:rPr>
              <a:t> </a:t>
            </a:r>
            <a:r>
              <a:rPr lang="en-US" sz="1600" dirty="0" err="1">
                <a:latin typeface="Arial"/>
                <a:cs typeface="Arial"/>
              </a:rPr>
              <a:t>trí</a:t>
            </a:r>
            <a:r>
              <a:rPr lang="en-US" sz="1600" dirty="0">
                <a:latin typeface="Arial"/>
                <a:cs typeface="Arial"/>
              </a:rPr>
              <a:t> </a:t>
            </a:r>
            <a:r>
              <a:rPr lang="en-US" sz="1600" dirty="0" err="1">
                <a:latin typeface="Arial"/>
                <a:cs typeface="Arial"/>
              </a:rPr>
              <a:t>khối</a:t>
            </a:r>
            <a:r>
              <a:rPr lang="en-US" sz="1600" dirty="0">
                <a:latin typeface="Arial"/>
                <a:cs typeface="Arial"/>
              </a:rPr>
              <a:t> </a:t>
            </a:r>
            <a:r>
              <a:rPr lang="en-US" sz="1600" dirty="0" err="1">
                <a:latin typeface="Arial"/>
                <a:cs typeface="Arial"/>
              </a:rPr>
              <a:t>đặt</a:t>
            </a:r>
            <a:r>
              <a:rPr lang="en-US" sz="1600" dirty="0">
                <a:latin typeface="Arial"/>
                <a:cs typeface="Arial"/>
              </a:rPr>
              <a:t> </a:t>
            </a:r>
            <a:r>
              <a:rPr lang="en-US" sz="1600" dirty="0" err="1">
                <a:latin typeface="Arial"/>
                <a:cs typeface="Arial"/>
              </a:rPr>
              <a:t>trong</a:t>
            </a:r>
            <a:r>
              <a:rPr lang="en-US" sz="1600" dirty="0">
                <a:latin typeface="Arial"/>
                <a:cs typeface="Arial"/>
              </a:rPr>
              <a:t> cache</a:t>
            </a:r>
          </a:p>
          <a:p>
            <a:pPr lvl="1"/>
            <a:r>
              <a:rPr lang="en-US" sz="1600" dirty="0" err="1">
                <a:latin typeface="Arial"/>
                <a:cs typeface="Arial"/>
              </a:rPr>
              <a:t>i</a:t>
            </a:r>
            <a:r>
              <a:rPr lang="en-US" sz="1600" dirty="0">
                <a:latin typeface="Arial"/>
                <a:cs typeface="Arial"/>
              </a:rPr>
              <a:t> : </a:t>
            </a:r>
            <a:r>
              <a:rPr lang="en-US" sz="1600" dirty="0" err="1">
                <a:latin typeface="Arial"/>
                <a:cs typeface="Arial"/>
              </a:rPr>
              <a:t>số</a:t>
            </a:r>
            <a:r>
              <a:rPr lang="en-US" sz="1600" dirty="0">
                <a:latin typeface="Arial"/>
                <a:cs typeface="Arial"/>
              </a:rPr>
              <a:t> </a:t>
            </a:r>
            <a:r>
              <a:rPr lang="en-US" sz="1600" dirty="0" err="1">
                <a:latin typeface="Arial"/>
                <a:cs typeface="Arial"/>
              </a:rPr>
              <a:t>thứ</a:t>
            </a:r>
            <a:r>
              <a:rPr lang="en-US" sz="1600" dirty="0">
                <a:latin typeface="Arial"/>
                <a:cs typeface="Arial"/>
              </a:rPr>
              <a:t> </a:t>
            </a:r>
            <a:r>
              <a:rPr lang="en-US" sz="1600" dirty="0" err="1">
                <a:latin typeface="Arial"/>
                <a:cs typeface="Arial"/>
              </a:rPr>
              <a:t>tự</a:t>
            </a:r>
            <a:r>
              <a:rPr lang="en-US" sz="1600" dirty="0">
                <a:latin typeface="Arial"/>
                <a:cs typeface="Arial"/>
              </a:rPr>
              <a:t> </a:t>
            </a:r>
            <a:r>
              <a:rPr lang="en-US" sz="1600" dirty="0" err="1">
                <a:latin typeface="Arial"/>
                <a:cs typeface="Arial"/>
              </a:rPr>
              <a:t>khối</a:t>
            </a:r>
            <a:r>
              <a:rPr lang="en-US" sz="1600" dirty="0">
                <a:latin typeface="Arial"/>
                <a:cs typeface="Arial"/>
              </a:rPr>
              <a:t> </a:t>
            </a:r>
            <a:r>
              <a:rPr lang="en-US" sz="1600" dirty="0" err="1">
                <a:latin typeface="Arial"/>
                <a:cs typeface="Arial"/>
              </a:rPr>
              <a:t>trong</a:t>
            </a:r>
            <a:r>
              <a:rPr lang="en-US" sz="1600" dirty="0">
                <a:latin typeface="Arial"/>
                <a:cs typeface="Arial"/>
              </a:rPr>
              <a:t> </a:t>
            </a:r>
            <a:r>
              <a:rPr lang="en-US" sz="1600" dirty="0" err="1">
                <a:latin typeface="Arial"/>
                <a:cs typeface="Arial"/>
              </a:rPr>
              <a:t>bộ</a:t>
            </a:r>
            <a:r>
              <a:rPr lang="en-US" sz="1600" dirty="0">
                <a:latin typeface="Arial"/>
                <a:cs typeface="Arial"/>
              </a:rPr>
              <a:t> </a:t>
            </a:r>
            <a:r>
              <a:rPr lang="en-US" sz="1600" dirty="0" err="1">
                <a:latin typeface="Arial"/>
                <a:cs typeface="Arial"/>
              </a:rPr>
              <a:t>nhớ</a:t>
            </a:r>
            <a:r>
              <a:rPr lang="en-US" sz="1600" dirty="0">
                <a:latin typeface="Arial"/>
                <a:cs typeface="Arial"/>
              </a:rPr>
              <a:t> </a:t>
            </a:r>
            <a:r>
              <a:rPr lang="en-US" sz="1600" dirty="0" err="1">
                <a:latin typeface="Arial"/>
                <a:cs typeface="Arial"/>
              </a:rPr>
              <a:t>trong</a:t>
            </a:r>
            <a:endParaRPr lang="en-US" sz="1600" dirty="0">
              <a:latin typeface="Arial"/>
              <a:cs typeface="Arial"/>
            </a:endParaRPr>
          </a:p>
          <a:p>
            <a:pPr lvl="1"/>
            <a:r>
              <a:rPr lang="en-US" sz="1600" dirty="0" smtClean="0">
                <a:latin typeface="Arial"/>
                <a:cs typeface="Arial"/>
              </a:rPr>
              <a:t>s </a:t>
            </a:r>
            <a:r>
              <a:rPr lang="en-US" sz="1600" dirty="0">
                <a:latin typeface="Arial"/>
                <a:cs typeface="Arial"/>
              </a:rPr>
              <a:t>: </a:t>
            </a:r>
            <a:r>
              <a:rPr lang="en-US" sz="1600" dirty="0" err="1">
                <a:latin typeface="Arial"/>
                <a:cs typeface="Arial"/>
              </a:rPr>
              <a:t>số</a:t>
            </a:r>
            <a:r>
              <a:rPr lang="en-US" sz="1600" dirty="0">
                <a:latin typeface="Arial"/>
                <a:cs typeface="Arial"/>
              </a:rPr>
              <a:t> </a:t>
            </a:r>
            <a:r>
              <a:rPr lang="en-US" sz="1600" dirty="0" err="1" smtClean="0">
                <a:latin typeface="Arial"/>
                <a:cs typeface="Arial"/>
              </a:rPr>
              <a:t>lượng</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a:t>
            </a:r>
            <a:r>
              <a:rPr lang="en-US" sz="1600" dirty="0" err="1" smtClean="0">
                <a:latin typeface="Arial"/>
                <a:cs typeface="Arial"/>
              </a:rPr>
              <a:t>hợp</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a:t>
            </a:r>
          </a:p>
          <a:p>
            <a:pPr lvl="1"/>
            <a:r>
              <a:rPr lang="en-US" sz="1600" dirty="0" smtClean="0">
                <a:latin typeface="Arial"/>
                <a:cs typeface="Arial"/>
              </a:rPr>
              <a:t>– 0 → (0 mod 4) =</a:t>
            </a:r>
            <a:r>
              <a:rPr lang="en-US" sz="1600" dirty="0">
                <a:latin typeface="Arial"/>
                <a:cs typeface="Arial"/>
              </a:rPr>
              <a:t> </a:t>
            </a:r>
            <a:r>
              <a:rPr lang="en-US" sz="1600" dirty="0" smtClean="0">
                <a:latin typeface="Arial"/>
                <a:cs typeface="Arial"/>
              </a:rPr>
              <a:t>anywhere in Set 0</a:t>
            </a:r>
            <a:endParaRPr lang="en-US" sz="1600" dirty="0">
              <a:latin typeface="Arial"/>
              <a:cs typeface="Arial"/>
            </a:endParaRPr>
          </a:p>
          <a:p>
            <a:pPr lvl="1"/>
            <a:r>
              <a:rPr lang="en-US" sz="1600" dirty="0">
                <a:latin typeface="Arial"/>
                <a:cs typeface="Arial"/>
              </a:rPr>
              <a:t>– 1 →</a:t>
            </a:r>
            <a:r>
              <a:rPr lang="en-US" sz="1600" dirty="0" smtClean="0">
                <a:latin typeface="Arial"/>
                <a:cs typeface="Arial"/>
              </a:rPr>
              <a:t> (1 mod 4) = anywhere in</a:t>
            </a:r>
            <a:r>
              <a:rPr lang="en-US" sz="1600" dirty="0">
                <a:latin typeface="Arial"/>
                <a:cs typeface="Arial"/>
              </a:rPr>
              <a:t> </a:t>
            </a:r>
            <a:r>
              <a:rPr lang="en-US" sz="1600" dirty="0" smtClean="0">
                <a:latin typeface="Arial"/>
                <a:cs typeface="Arial"/>
              </a:rPr>
              <a:t>Set 1</a:t>
            </a:r>
            <a:endParaRPr lang="en-US" sz="1600" dirty="0">
              <a:latin typeface="Arial"/>
              <a:cs typeface="Arial"/>
            </a:endParaRPr>
          </a:p>
          <a:p>
            <a:pPr lvl="1"/>
            <a:r>
              <a:rPr lang="en-US" sz="1600" dirty="0">
                <a:latin typeface="Arial"/>
                <a:cs typeface="Arial"/>
              </a:rPr>
              <a:t>– 2 →</a:t>
            </a:r>
            <a:r>
              <a:rPr lang="en-US" sz="1600" dirty="0" smtClean="0">
                <a:latin typeface="Arial"/>
                <a:cs typeface="Arial"/>
              </a:rPr>
              <a:t> (2 mod</a:t>
            </a:r>
            <a:r>
              <a:rPr lang="en-US" sz="1600" dirty="0">
                <a:latin typeface="Arial"/>
                <a:cs typeface="Arial"/>
              </a:rPr>
              <a:t> </a:t>
            </a:r>
            <a:r>
              <a:rPr lang="en-US" sz="1600" dirty="0" smtClean="0">
                <a:latin typeface="Arial"/>
                <a:cs typeface="Arial"/>
              </a:rPr>
              <a:t>4) = anywhere in</a:t>
            </a:r>
            <a:r>
              <a:rPr lang="en-US" sz="1600" dirty="0">
                <a:latin typeface="Arial"/>
                <a:cs typeface="Arial"/>
              </a:rPr>
              <a:t> </a:t>
            </a:r>
            <a:r>
              <a:rPr lang="en-US" sz="1600" dirty="0" smtClean="0">
                <a:latin typeface="Arial"/>
                <a:cs typeface="Arial"/>
              </a:rPr>
              <a:t>Set 2</a:t>
            </a:r>
            <a:endParaRPr lang="en-US" sz="1600" dirty="0">
              <a:latin typeface="Arial"/>
              <a:cs typeface="Arial"/>
            </a:endParaRPr>
          </a:p>
          <a:p>
            <a:pPr lvl="1"/>
            <a:r>
              <a:rPr lang="en-US" sz="1600" dirty="0">
                <a:latin typeface="Arial"/>
                <a:cs typeface="Arial"/>
              </a:rPr>
              <a:t>– 8 →</a:t>
            </a:r>
            <a:r>
              <a:rPr lang="en-US" sz="1600" dirty="0" smtClean="0">
                <a:latin typeface="Arial"/>
                <a:cs typeface="Arial"/>
              </a:rPr>
              <a:t> (8 mod</a:t>
            </a:r>
            <a:r>
              <a:rPr lang="en-US" sz="1600" dirty="0">
                <a:latin typeface="Arial"/>
                <a:cs typeface="Arial"/>
              </a:rPr>
              <a:t> </a:t>
            </a:r>
            <a:r>
              <a:rPr lang="en-US" sz="1600" dirty="0" smtClean="0">
                <a:latin typeface="Arial"/>
                <a:cs typeface="Arial"/>
              </a:rPr>
              <a:t>4) =</a:t>
            </a:r>
            <a:r>
              <a:rPr lang="en-US" sz="1600" dirty="0">
                <a:latin typeface="Arial"/>
                <a:cs typeface="Arial"/>
              </a:rPr>
              <a:t> </a:t>
            </a:r>
            <a:r>
              <a:rPr lang="en-US" sz="1600" dirty="0" smtClean="0">
                <a:latin typeface="Arial"/>
                <a:cs typeface="Arial"/>
              </a:rPr>
              <a:t>anywhere in Set 0</a:t>
            </a:r>
            <a:endParaRPr lang="en-US" sz="1600" dirty="0">
              <a:latin typeface="Arial"/>
              <a:cs typeface="Arial"/>
            </a:endParaRPr>
          </a:p>
          <a:p>
            <a:pPr lvl="1"/>
            <a:r>
              <a:rPr lang="en-US" sz="1600" dirty="0">
                <a:latin typeface="Arial"/>
                <a:cs typeface="Arial"/>
              </a:rPr>
              <a:t>– 9 →</a:t>
            </a:r>
            <a:r>
              <a:rPr lang="en-US" sz="1600" dirty="0" smtClean="0">
                <a:latin typeface="Arial"/>
                <a:cs typeface="Arial"/>
              </a:rPr>
              <a:t> (9 mod 4) =</a:t>
            </a:r>
            <a:r>
              <a:rPr lang="en-US" sz="1600" dirty="0">
                <a:latin typeface="Arial"/>
                <a:cs typeface="Arial"/>
              </a:rPr>
              <a:t> </a:t>
            </a:r>
            <a:r>
              <a:rPr lang="en-US" sz="1600" dirty="0" smtClean="0">
                <a:latin typeface="Arial"/>
                <a:cs typeface="Arial"/>
              </a:rPr>
              <a:t>anywhere in Set 1</a:t>
            </a:r>
            <a:endParaRPr lang="en-US" sz="1600" dirty="0">
              <a:latin typeface="Arial"/>
              <a:cs typeface="Arial"/>
            </a:endParaRPr>
          </a:p>
          <a:p>
            <a:pPr lvl="1"/>
            <a:r>
              <a:rPr lang="en-US" sz="1600" dirty="0">
                <a:latin typeface="Arial"/>
                <a:cs typeface="Arial"/>
              </a:rPr>
              <a:t>– 18 →(</a:t>
            </a:r>
            <a:r>
              <a:rPr lang="en-US" sz="1600" dirty="0" smtClean="0">
                <a:latin typeface="Arial"/>
                <a:cs typeface="Arial"/>
              </a:rPr>
              <a:t>18 mod 4) = anywhere in Set 2</a:t>
            </a:r>
            <a:endParaRPr lang="en-US" sz="1600" dirty="0">
              <a:latin typeface="Arial"/>
              <a:cs typeface="Arial"/>
            </a:endParaRPr>
          </a:p>
          <a:p>
            <a:r>
              <a:rPr lang="en-US" sz="1600" dirty="0">
                <a:latin typeface="Arial"/>
                <a:cs typeface="Arial"/>
              </a:rPr>
              <a:t>• </a:t>
            </a:r>
            <a:r>
              <a:rPr lang="en-US" sz="1600" dirty="0" err="1" smtClean="0">
                <a:latin typeface="Arial"/>
                <a:cs typeface="Arial"/>
              </a:rPr>
              <a:t>Xem</a:t>
            </a:r>
            <a:r>
              <a:rPr lang="en-US" sz="1600" dirty="0" smtClean="0">
                <a:latin typeface="Arial"/>
                <a:cs typeface="Arial"/>
              </a:rPr>
              <a:t> </a:t>
            </a:r>
            <a:r>
              <a:rPr lang="en-US" sz="1600" dirty="0" err="1" smtClean="0">
                <a:latin typeface="Arial"/>
                <a:cs typeface="Arial"/>
              </a:rPr>
              <a:t>xét</a:t>
            </a:r>
            <a:r>
              <a:rPr lang="en-US" sz="1600" dirty="0" smtClean="0">
                <a:latin typeface="Arial"/>
                <a:cs typeface="Arial"/>
              </a:rPr>
              <a:t> 2 bits </a:t>
            </a:r>
            <a:r>
              <a:rPr lang="en-US" sz="1600" dirty="0" err="1" smtClean="0">
                <a:latin typeface="Arial"/>
                <a:cs typeface="Arial"/>
              </a:rPr>
              <a:t>cuối</a:t>
            </a:r>
            <a:r>
              <a:rPr lang="en-US" sz="1600" dirty="0" smtClean="0">
                <a:latin typeface="Arial"/>
                <a:cs typeface="Arial"/>
              </a:rPr>
              <a:t>:</a:t>
            </a:r>
            <a:endParaRPr lang="en-US" sz="1600" dirty="0">
              <a:latin typeface="Arial"/>
              <a:cs typeface="Arial"/>
            </a:endParaRPr>
          </a:p>
          <a:p>
            <a:pPr lvl="1"/>
            <a:r>
              <a:rPr lang="en-US" sz="1600" dirty="0">
                <a:latin typeface="Arial"/>
                <a:cs typeface="Arial"/>
              </a:rPr>
              <a:t>– 0 →</a:t>
            </a:r>
            <a:r>
              <a:rPr lang="en-US" sz="1600" dirty="0" smtClean="0">
                <a:latin typeface="Arial"/>
                <a:cs typeface="Arial"/>
              </a:rPr>
              <a:t> 0000</a:t>
            </a:r>
            <a:r>
              <a:rPr lang="en-US" sz="1600" b="1" dirty="0" smtClean="0">
                <a:latin typeface="Arial"/>
                <a:cs typeface="Arial"/>
              </a:rPr>
              <a:t>00 </a:t>
            </a:r>
            <a:r>
              <a:rPr lang="en-US" sz="1600" dirty="0">
                <a:latin typeface="Arial"/>
                <a:cs typeface="Arial"/>
              </a:rPr>
              <a:t>→ </a:t>
            </a:r>
            <a:r>
              <a:rPr lang="en-US" sz="1600" dirty="0" smtClean="0">
                <a:latin typeface="Arial"/>
                <a:cs typeface="Arial"/>
              </a:rPr>
              <a:t>Set 0</a:t>
            </a:r>
            <a:endParaRPr lang="en-US" sz="1600" dirty="0">
              <a:latin typeface="Arial"/>
              <a:cs typeface="Arial"/>
            </a:endParaRPr>
          </a:p>
          <a:p>
            <a:pPr lvl="1"/>
            <a:r>
              <a:rPr lang="en-US" sz="1600" dirty="0">
                <a:latin typeface="Arial"/>
                <a:cs typeface="Arial"/>
              </a:rPr>
              <a:t>– 1 →</a:t>
            </a:r>
            <a:r>
              <a:rPr lang="en-US" sz="1600" dirty="0" smtClean="0">
                <a:latin typeface="Arial"/>
                <a:cs typeface="Arial"/>
              </a:rPr>
              <a:t> 0000</a:t>
            </a:r>
            <a:r>
              <a:rPr lang="en-US" sz="1600" b="1" dirty="0" smtClean="0">
                <a:latin typeface="Arial"/>
                <a:cs typeface="Arial"/>
              </a:rPr>
              <a:t>01</a:t>
            </a:r>
            <a:r>
              <a:rPr lang="en-US" sz="1600" b="1" dirty="0">
                <a:latin typeface="Arial"/>
                <a:cs typeface="Arial"/>
              </a:rPr>
              <a:t> </a:t>
            </a:r>
            <a:r>
              <a:rPr lang="en-US" sz="1600" dirty="0">
                <a:latin typeface="Arial"/>
                <a:cs typeface="Arial"/>
              </a:rPr>
              <a:t>→ </a:t>
            </a:r>
            <a:r>
              <a:rPr lang="en-US" sz="1600" dirty="0" smtClean="0">
                <a:latin typeface="Arial"/>
                <a:cs typeface="Arial"/>
              </a:rPr>
              <a:t>Set 1</a:t>
            </a:r>
            <a:endParaRPr lang="en-US" sz="1600" dirty="0">
              <a:latin typeface="Arial"/>
              <a:cs typeface="Arial"/>
            </a:endParaRPr>
          </a:p>
          <a:p>
            <a:pPr lvl="1"/>
            <a:r>
              <a:rPr lang="en-US" sz="1600" dirty="0">
                <a:latin typeface="Arial"/>
                <a:cs typeface="Arial"/>
              </a:rPr>
              <a:t>– 2 →</a:t>
            </a:r>
            <a:r>
              <a:rPr lang="en-US" sz="1600" dirty="0" smtClean="0">
                <a:latin typeface="Arial"/>
                <a:cs typeface="Arial"/>
              </a:rPr>
              <a:t> 0000</a:t>
            </a:r>
            <a:r>
              <a:rPr lang="en-US" sz="1600" b="1" dirty="0" smtClean="0">
                <a:latin typeface="Arial"/>
                <a:cs typeface="Arial"/>
              </a:rPr>
              <a:t>10 </a:t>
            </a:r>
            <a:r>
              <a:rPr lang="en-US" sz="1600" dirty="0">
                <a:latin typeface="Arial"/>
                <a:cs typeface="Arial"/>
              </a:rPr>
              <a:t>→ </a:t>
            </a:r>
            <a:r>
              <a:rPr lang="en-US" sz="1600" dirty="0" smtClean="0">
                <a:latin typeface="Arial"/>
                <a:cs typeface="Arial"/>
              </a:rPr>
              <a:t>Set 2</a:t>
            </a:r>
            <a:endParaRPr lang="en-US" sz="1600" dirty="0">
              <a:latin typeface="Arial"/>
              <a:cs typeface="Arial"/>
            </a:endParaRPr>
          </a:p>
          <a:p>
            <a:pPr lvl="1"/>
            <a:r>
              <a:rPr lang="en-US" sz="1600" dirty="0">
                <a:latin typeface="Arial"/>
                <a:cs typeface="Arial"/>
              </a:rPr>
              <a:t>– 8 → </a:t>
            </a:r>
            <a:r>
              <a:rPr lang="en-US" sz="1600" dirty="0" smtClean="0">
                <a:latin typeface="Arial"/>
                <a:cs typeface="Arial"/>
              </a:rPr>
              <a:t>0010</a:t>
            </a:r>
            <a:r>
              <a:rPr lang="en-US" sz="1600" b="1" dirty="0" smtClean="0">
                <a:latin typeface="Arial"/>
                <a:cs typeface="Arial"/>
              </a:rPr>
              <a:t>00 </a:t>
            </a:r>
            <a:r>
              <a:rPr lang="en-US" sz="1600" dirty="0">
                <a:latin typeface="Arial"/>
                <a:cs typeface="Arial"/>
              </a:rPr>
              <a:t>→ </a:t>
            </a:r>
            <a:r>
              <a:rPr lang="en-US" sz="1600" dirty="0" smtClean="0">
                <a:latin typeface="Arial"/>
                <a:cs typeface="Arial"/>
              </a:rPr>
              <a:t>Set 0</a:t>
            </a:r>
            <a:endParaRPr lang="en-US" sz="1600" dirty="0">
              <a:latin typeface="Arial"/>
              <a:cs typeface="Arial"/>
            </a:endParaRPr>
          </a:p>
          <a:p>
            <a:pPr lvl="1"/>
            <a:r>
              <a:rPr lang="en-US" sz="1600" dirty="0">
                <a:latin typeface="Arial"/>
                <a:cs typeface="Arial"/>
              </a:rPr>
              <a:t>– 9 → </a:t>
            </a:r>
            <a:r>
              <a:rPr lang="en-US" sz="1600" dirty="0" smtClean="0">
                <a:latin typeface="Arial"/>
                <a:cs typeface="Arial"/>
              </a:rPr>
              <a:t>0010</a:t>
            </a:r>
            <a:r>
              <a:rPr lang="en-US" sz="1600" b="1" dirty="0" smtClean="0">
                <a:latin typeface="Arial"/>
                <a:cs typeface="Arial"/>
              </a:rPr>
              <a:t>01 </a:t>
            </a:r>
            <a:r>
              <a:rPr lang="en-US" sz="1600" dirty="0">
                <a:latin typeface="Arial"/>
                <a:cs typeface="Arial"/>
              </a:rPr>
              <a:t>→ </a:t>
            </a:r>
            <a:r>
              <a:rPr lang="en-US" sz="1600" dirty="0" smtClean="0">
                <a:latin typeface="Arial"/>
                <a:cs typeface="Arial"/>
              </a:rPr>
              <a:t>Set 1</a:t>
            </a:r>
            <a:endParaRPr lang="en-US" sz="1600" dirty="0">
              <a:latin typeface="Arial"/>
              <a:cs typeface="Arial"/>
            </a:endParaRPr>
          </a:p>
          <a:p>
            <a:pPr lvl="1"/>
            <a:r>
              <a:rPr lang="en-US" sz="1600" dirty="0">
                <a:latin typeface="Arial"/>
                <a:cs typeface="Arial"/>
              </a:rPr>
              <a:t>– 18 → 0100</a:t>
            </a:r>
            <a:r>
              <a:rPr lang="en-US" sz="1600" b="1" dirty="0" smtClean="0">
                <a:latin typeface="Arial"/>
                <a:cs typeface="Arial"/>
              </a:rPr>
              <a:t>10 </a:t>
            </a:r>
            <a:r>
              <a:rPr lang="en-US" sz="1600" dirty="0">
                <a:latin typeface="Arial"/>
                <a:cs typeface="Arial"/>
              </a:rPr>
              <a:t>→ </a:t>
            </a:r>
            <a:r>
              <a:rPr lang="en-US" sz="1600" dirty="0" smtClean="0">
                <a:latin typeface="Arial"/>
                <a:cs typeface="Arial"/>
              </a:rPr>
              <a:t>Set 2</a:t>
            </a:r>
            <a:endParaRPr lang="en-US" sz="1600" dirty="0">
              <a:latin typeface="Arial"/>
              <a:cs typeface="Arial"/>
            </a:endParaRPr>
          </a:p>
        </p:txBody>
      </p:sp>
      <p:sp>
        <p:nvSpPr>
          <p:cNvPr id="5" name="Rectangular Callout 4"/>
          <p:cNvSpPr/>
          <p:nvPr/>
        </p:nvSpPr>
        <p:spPr>
          <a:xfrm>
            <a:off x="152400" y="6019800"/>
            <a:ext cx="990600" cy="381000"/>
          </a:xfrm>
          <a:prstGeom prst="wedgeRectCallout">
            <a:avLst>
              <a:gd name="adj1" fmla="val 135063"/>
              <a:gd name="adj2" fmla="val -14461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Tag bits</a:t>
            </a:r>
          </a:p>
        </p:txBody>
      </p:sp>
      <p:sp>
        <p:nvSpPr>
          <p:cNvPr id="6" name="Rectangle 5"/>
          <p:cNvSpPr/>
          <p:nvPr/>
        </p:nvSpPr>
        <p:spPr>
          <a:xfrm>
            <a:off x="6553200" y="4800600"/>
            <a:ext cx="1447800" cy="72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(Ignoring </a:t>
            </a:r>
            <a:r>
              <a:rPr lang="en-US" sz="1400" dirty="0" smtClean="0">
                <a:solidFill>
                  <a:schemeClr val="tx1"/>
                </a:solidFill>
              </a:rPr>
              <a:t>byte addressing </a:t>
            </a:r>
            <a:r>
              <a:rPr lang="en-US" sz="1400" dirty="0">
                <a:solidFill>
                  <a:schemeClr val="tx1"/>
                </a:solidFill>
              </a:rPr>
              <a:t>for now)</a:t>
            </a:r>
          </a:p>
        </p:txBody>
      </p:sp>
    </p:spTree>
    <p:extLst>
      <p:ext uri="{BB962C8B-B14F-4D97-AF65-F5344CB8AC3E}">
        <p14:creationId xmlns:p14="http://schemas.microsoft.com/office/powerpoint/2010/main" val="24694386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Set‐associative</a:t>
            </a:r>
            <a:endParaRPr lang="en-US" dirty="0">
              <a:latin typeface="Arial"/>
              <a:cs typeface="Aria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0062" y="2312457"/>
            <a:ext cx="3638783" cy="4012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2312457"/>
            <a:ext cx="4572000" cy="2062103"/>
          </a:xfrm>
          <a:prstGeom prst="rect">
            <a:avLst/>
          </a:prstGeom>
        </p:spPr>
        <p:txBody>
          <a:bodyPr>
            <a:spAutoFit/>
          </a:bodyPr>
          <a:lstStyle/>
          <a:p>
            <a:r>
              <a:rPr lang="en-US" sz="1600" b="1" dirty="0">
                <a:latin typeface="Arial"/>
                <a:cs typeface="Arial"/>
              </a:rPr>
              <a:t>• </a:t>
            </a:r>
            <a:r>
              <a:rPr lang="en-US" sz="1600" b="1" dirty="0" err="1" smtClean="0">
                <a:latin typeface="Arial"/>
                <a:cs typeface="Arial"/>
              </a:rPr>
              <a:t>Ưu</a:t>
            </a:r>
            <a:r>
              <a:rPr lang="en-US" sz="1600" b="1" dirty="0" smtClean="0">
                <a:latin typeface="Arial"/>
                <a:cs typeface="Arial"/>
              </a:rPr>
              <a:t> </a:t>
            </a:r>
            <a:r>
              <a:rPr lang="en-US" sz="1600" b="1" dirty="0" err="1" smtClean="0">
                <a:latin typeface="Arial"/>
                <a:cs typeface="Arial"/>
              </a:rPr>
              <a:t>điểm</a:t>
            </a:r>
            <a:r>
              <a:rPr lang="en-US" sz="1600" b="1" dirty="0" smtClean="0">
                <a:latin typeface="Arial"/>
                <a:cs typeface="Arial"/>
              </a:rPr>
              <a:t>: </a:t>
            </a:r>
            <a:r>
              <a:rPr lang="en-US" sz="1600" b="1" dirty="0" err="1" smtClean="0">
                <a:latin typeface="Arial"/>
                <a:cs typeface="Arial"/>
              </a:rPr>
              <a:t>Dễ</a:t>
            </a:r>
            <a:r>
              <a:rPr lang="en-US" sz="1600" b="1" dirty="0" smtClean="0">
                <a:latin typeface="Arial"/>
                <a:cs typeface="Arial"/>
              </a:rPr>
              <a:t> </a:t>
            </a:r>
            <a:r>
              <a:rPr lang="en-US" sz="1600" b="1" dirty="0" err="1" smtClean="0">
                <a:latin typeface="Arial"/>
                <a:cs typeface="Arial"/>
              </a:rPr>
              <a:t>dàng</a:t>
            </a:r>
            <a:r>
              <a:rPr lang="en-US" sz="1600" b="1" dirty="0" smtClean="0">
                <a:latin typeface="Arial"/>
                <a:cs typeface="Arial"/>
              </a:rPr>
              <a:t> </a:t>
            </a:r>
            <a:r>
              <a:rPr lang="en-US" sz="1600" b="1" dirty="0" err="1" smtClean="0">
                <a:latin typeface="Arial"/>
                <a:cs typeface="Arial"/>
              </a:rPr>
              <a:t>trong</a:t>
            </a:r>
            <a:r>
              <a:rPr lang="en-US" sz="1600" b="1" dirty="0" smtClean="0">
                <a:latin typeface="Arial"/>
                <a:cs typeface="Arial"/>
              </a:rPr>
              <a:t> </a:t>
            </a:r>
            <a:r>
              <a:rPr lang="en-US" sz="1600" b="1" dirty="0" err="1" smtClean="0">
                <a:latin typeface="Arial"/>
                <a:cs typeface="Arial"/>
              </a:rPr>
              <a:t>việc</a:t>
            </a:r>
            <a:r>
              <a:rPr lang="en-US" sz="1600" b="1" dirty="0" smtClean="0">
                <a:latin typeface="Arial"/>
                <a:cs typeface="Arial"/>
              </a:rPr>
              <a:t> </a:t>
            </a:r>
            <a:r>
              <a:rPr lang="en-US" sz="1600" b="1" dirty="0" err="1" smtClean="0">
                <a:latin typeface="Arial"/>
                <a:cs typeface="Arial"/>
              </a:rPr>
              <a:t>tìm</a:t>
            </a:r>
            <a:r>
              <a:rPr lang="en-US" sz="1600" b="1" dirty="0" smtClean="0">
                <a:latin typeface="Arial"/>
                <a:cs typeface="Arial"/>
              </a:rPr>
              <a:t> </a:t>
            </a:r>
            <a:r>
              <a:rPr lang="en-US" sz="1600" b="1" dirty="0" err="1" smtClean="0">
                <a:latin typeface="Arial"/>
                <a:cs typeface="Arial"/>
              </a:rPr>
              <a:t>kiếm</a:t>
            </a:r>
            <a:r>
              <a:rPr lang="en-US" sz="1600" b="1" dirty="0" smtClean="0">
                <a:latin typeface="Arial"/>
                <a:cs typeface="Arial"/>
              </a:rPr>
              <a:t> </a:t>
            </a:r>
          </a:p>
          <a:p>
            <a:pPr lvl="1"/>
            <a:r>
              <a:rPr lang="en-US" sz="1600" dirty="0" smtClean="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kiếm</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tập</a:t>
            </a:r>
            <a:endParaRPr lang="en-US" sz="1600" dirty="0" smtClean="0">
              <a:latin typeface="Arial"/>
              <a:cs typeface="Arial"/>
            </a:endParaRPr>
          </a:p>
          <a:p>
            <a:pPr lvl="1"/>
            <a:r>
              <a:rPr lang="en-US" sz="1600" dirty="0" smtClean="0">
                <a:latin typeface="Arial"/>
                <a:cs typeface="Arial"/>
              </a:rPr>
              <a:t>– So </a:t>
            </a:r>
            <a:r>
              <a:rPr lang="en-US" sz="1600" dirty="0" err="1" smtClean="0">
                <a:latin typeface="Arial"/>
                <a:cs typeface="Arial"/>
              </a:rPr>
              <a:t>sánh</a:t>
            </a:r>
            <a:r>
              <a:rPr lang="en-US" sz="1600" dirty="0" smtClean="0">
                <a:latin typeface="Arial"/>
                <a:cs typeface="Arial"/>
              </a:rPr>
              <a:t> </a:t>
            </a:r>
            <a:r>
              <a:rPr lang="en-US" sz="1600" dirty="0" err="1" smtClean="0">
                <a:latin typeface="Arial"/>
                <a:cs typeface="Arial"/>
              </a:rPr>
              <a:t>tất</a:t>
            </a:r>
            <a:r>
              <a:rPr lang="en-US" sz="1600" dirty="0" smtClean="0">
                <a:latin typeface="Arial"/>
                <a:cs typeface="Arial"/>
              </a:rPr>
              <a:t> </a:t>
            </a:r>
            <a:r>
              <a:rPr lang="en-US" sz="1600" dirty="0" err="1" smtClean="0">
                <a:latin typeface="Arial"/>
                <a:cs typeface="Arial"/>
              </a:rPr>
              <a:t>cả</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tag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tập</a:t>
            </a:r>
            <a:endParaRPr lang="en-US" sz="1600" dirty="0" smtClean="0">
              <a:latin typeface="Arial"/>
              <a:cs typeface="Arial"/>
            </a:endParaRPr>
          </a:p>
          <a:p>
            <a:endParaRPr lang="en-US" sz="1600" b="1" dirty="0">
              <a:latin typeface="Arial"/>
              <a:cs typeface="Arial"/>
            </a:endParaRPr>
          </a:p>
          <a:p>
            <a:r>
              <a:rPr lang="en-US" sz="1600" b="1" dirty="0" smtClean="0">
                <a:latin typeface="Arial"/>
                <a:cs typeface="Arial"/>
              </a:rPr>
              <a:t>• </a:t>
            </a:r>
            <a:r>
              <a:rPr lang="en-US" sz="1600" b="1" dirty="0" err="1" smtClean="0">
                <a:latin typeface="Arial"/>
                <a:cs typeface="Arial"/>
              </a:rPr>
              <a:t>Nhược</a:t>
            </a:r>
            <a:r>
              <a:rPr lang="en-US" sz="1600" b="1" dirty="0" smtClean="0">
                <a:latin typeface="Arial"/>
                <a:cs typeface="Arial"/>
              </a:rPr>
              <a:t> </a:t>
            </a:r>
            <a:r>
              <a:rPr lang="en-US" sz="1600" b="1" dirty="0" err="1" smtClean="0">
                <a:latin typeface="Arial"/>
                <a:cs typeface="Arial"/>
              </a:rPr>
              <a:t>điểm</a:t>
            </a:r>
            <a:r>
              <a:rPr lang="en-US" sz="1600" b="1" dirty="0" smtClean="0">
                <a:latin typeface="Arial"/>
                <a:cs typeface="Arial"/>
              </a:rPr>
              <a:t>:</a:t>
            </a:r>
          </a:p>
          <a:p>
            <a:pPr lvl="1"/>
            <a:r>
              <a:rPr lang="en-US" sz="1600" dirty="0" smtClean="0">
                <a:latin typeface="Arial"/>
                <a:cs typeface="Arial"/>
              </a:rPr>
              <a:t>– </a:t>
            </a:r>
            <a:r>
              <a:rPr lang="en-US" sz="1600" dirty="0" err="1" smtClean="0">
                <a:latin typeface="Arial"/>
                <a:cs typeface="Arial"/>
              </a:rPr>
              <a:t>Ít</a:t>
            </a:r>
            <a:r>
              <a:rPr lang="en-US" sz="1600" dirty="0" smtClean="0">
                <a:latin typeface="Arial"/>
                <a:cs typeface="Arial"/>
              </a:rPr>
              <a:t> </a:t>
            </a:r>
            <a:r>
              <a:rPr lang="en-US" sz="1600" dirty="0" err="1" smtClean="0">
                <a:latin typeface="Arial"/>
                <a:cs typeface="Arial"/>
              </a:rPr>
              <a:t>linh</a:t>
            </a:r>
            <a:r>
              <a:rPr lang="en-US" sz="1600" dirty="0" smtClean="0">
                <a:latin typeface="Arial"/>
                <a:cs typeface="Arial"/>
              </a:rPr>
              <a:t> </a:t>
            </a:r>
            <a:r>
              <a:rPr lang="en-US" sz="1600" dirty="0" err="1" smtClean="0">
                <a:latin typeface="Arial"/>
                <a:cs typeface="Arial"/>
              </a:rPr>
              <a:t>hoạt</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kiểu</a:t>
            </a:r>
            <a:r>
              <a:rPr lang="en-US" sz="1600" dirty="0" smtClean="0">
                <a:latin typeface="Arial"/>
                <a:cs typeface="Arial"/>
              </a:rPr>
              <a:t> fully‐associative</a:t>
            </a:r>
            <a:r>
              <a:rPr lang="en-US" sz="1600" dirty="0">
                <a:latin typeface="Arial"/>
                <a:cs typeface="Arial"/>
              </a:rPr>
              <a:t> </a:t>
            </a:r>
            <a:r>
              <a:rPr lang="en-US" sz="1600" dirty="0" smtClean="0">
                <a:latin typeface="Arial"/>
                <a:cs typeface="Arial"/>
              </a:rPr>
              <a:t>(can only go anywhere in</a:t>
            </a:r>
            <a:r>
              <a:rPr lang="en-US" sz="1600" dirty="0">
                <a:latin typeface="Arial"/>
                <a:cs typeface="Arial"/>
              </a:rPr>
              <a:t> </a:t>
            </a:r>
            <a:r>
              <a:rPr lang="en-US" sz="1600" dirty="0" smtClean="0">
                <a:latin typeface="Arial"/>
                <a:cs typeface="Arial"/>
              </a:rPr>
              <a:t>the set</a:t>
            </a:r>
            <a:r>
              <a:rPr lang="en-US" sz="1600" dirty="0">
                <a:latin typeface="Arial"/>
                <a:cs typeface="Arial"/>
              </a:rPr>
              <a:t>)</a:t>
            </a:r>
          </a:p>
          <a:p>
            <a:pPr lvl="1"/>
            <a:r>
              <a:rPr lang="en-US" sz="1600" dirty="0">
                <a:latin typeface="Arial"/>
                <a:cs typeface="Arial"/>
              </a:rPr>
              <a:t>– </a:t>
            </a:r>
            <a:r>
              <a:rPr lang="en-US" sz="1600" dirty="0" err="1" smtClean="0">
                <a:latin typeface="Arial"/>
                <a:cs typeface="Arial"/>
              </a:rPr>
              <a:t>Phức</a:t>
            </a:r>
            <a:r>
              <a:rPr lang="en-US" sz="1600" dirty="0" smtClean="0">
                <a:latin typeface="Arial"/>
                <a:cs typeface="Arial"/>
              </a:rPr>
              <a:t> </a:t>
            </a:r>
            <a:r>
              <a:rPr lang="en-US" sz="1600" dirty="0" err="1" smtClean="0">
                <a:latin typeface="Arial"/>
                <a:cs typeface="Arial"/>
              </a:rPr>
              <a:t>tạp</a:t>
            </a:r>
            <a:r>
              <a:rPr lang="en-US" sz="1600" dirty="0" smtClean="0">
                <a:latin typeface="Arial"/>
                <a:cs typeface="Arial"/>
              </a:rPr>
              <a:t> </a:t>
            </a:r>
            <a:r>
              <a:rPr lang="en-US" sz="1600" dirty="0" err="1" smtClean="0">
                <a:latin typeface="Arial"/>
                <a:cs typeface="Arial"/>
              </a:rPr>
              <a:t>hợp</a:t>
            </a:r>
            <a:r>
              <a:rPr lang="en-US" sz="1600" dirty="0" smtClean="0">
                <a:latin typeface="Arial"/>
                <a:cs typeface="Arial"/>
              </a:rPr>
              <a:t> (</a:t>
            </a:r>
            <a:r>
              <a:rPr lang="en-US" sz="1600" dirty="0" err="1" smtClean="0">
                <a:latin typeface="Arial"/>
                <a:cs typeface="Arial"/>
              </a:rPr>
              <a:t>kiểm</a:t>
            </a:r>
            <a:r>
              <a:rPr lang="en-US" sz="1600" dirty="0" smtClean="0">
                <a:latin typeface="Arial"/>
                <a:cs typeface="Arial"/>
              </a:rPr>
              <a:t> </a:t>
            </a:r>
            <a:r>
              <a:rPr lang="en-US" sz="1600" dirty="0" err="1" smtClean="0">
                <a:latin typeface="Arial"/>
                <a:cs typeface="Arial"/>
              </a:rPr>
              <a:t>tra</a:t>
            </a:r>
            <a:r>
              <a:rPr lang="en-US" sz="1600" dirty="0" smtClean="0">
                <a:latin typeface="Arial"/>
                <a:cs typeface="Arial"/>
              </a:rPr>
              <a:t> </a:t>
            </a:r>
            <a:r>
              <a:rPr lang="en-US" sz="1600" dirty="0" err="1" smtClean="0">
                <a:latin typeface="Arial"/>
                <a:cs typeface="Arial"/>
              </a:rPr>
              <a:t>nhiều</a:t>
            </a:r>
            <a:r>
              <a:rPr lang="en-US" sz="1600" dirty="0" smtClean="0">
                <a:latin typeface="Arial"/>
                <a:cs typeface="Arial"/>
              </a:rPr>
              <a:t> tags </a:t>
            </a:r>
            <a:r>
              <a:rPr lang="en-US" sz="1600" dirty="0" err="1" smtClean="0">
                <a:latin typeface="Arial"/>
                <a:cs typeface="Arial"/>
              </a:rPr>
              <a:t>hơn</a:t>
            </a:r>
            <a:r>
              <a:rPr lang="en-US" sz="1600" dirty="0" smtClean="0">
                <a:latin typeface="Arial"/>
                <a:cs typeface="Arial"/>
              </a:rPr>
              <a:t>)</a:t>
            </a:r>
            <a:endParaRPr lang="en-US" sz="1600" dirty="0">
              <a:latin typeface="Arial"/>
              <a:cs typeface="Arial"/>
            </a:endParaRPr>
          </a:p>
        </p:txBody>
      </p:sp>
      <p:sp>
        <p:nvSpPr>
          <p:cNvPr id="5" name="Rectangle 4"/>
          <p:cNvSpPr/>
          <p:nvPr/>
        </p:nvSpPr>
        <p:spPr>
          <a:xfrm>
            <a:off x="503663" y="5120282"/>
            <a:ext cx="4614747" cy="830997"/>
          </a:xfrm>
          <a:prstGeom prst="rect">
            <a:avLst/>
          </a:prstGeom>
        </p:spPr>
        <p:txBody>
          <a:bodyPr wrap="square">
            <a:spAutoFit/>
          </a:bodyPr>
          <a:lstStyle/>
          <a:p>
            <a:r>
              <a:rPr lang="en-US" sz="1600" dirty="0" err="1" smtClean="0">
                <a:latin typeface="Arial"/>
                <a:cs typeface="Arial"/>
              </a:rPr>
              <a:t>Nếu</a:t>
            </a:r>
            <a:r>
              <a:rPr lang="en-US" sz="1600" dirty="0" smtClean="0">
                <a:latin typeface="Arial"/>
                <a:cs typeface="Arial"/>
              </a:rPr>
              <a:t> </a:t>
            </a:r>
            <a:r>
              <a:rPr lang="en-US" sz="1600" dirty="0" err="1" smtClean="0">
                <a:latin typeface="Arial"/>
                <a:cs typeface="Arial"/>
              </a:rPr>
              <a:t>hai</a:t>
            </a:r>
            <a:r>
              <a:rPr lang="en-US" sz="1600" dirty="0" smtClean="0">
                <a:latin typeface="Arial"/>
                <a:cs typeface="Arial"/>
              </a:rPr>
              <a:t> </a:t>
            </a:r>
            <a:r>
              <a:rPr lang="en-US" sz="1600" dirty="0" err="1" smtClean="0">
                <a:latin typeface="Arial"/>
                <a:cs typeface="Arial"/>
              </a:rPr>
              <a:t>địa</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cùng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điạ</a:t>
            </a:r>
            <a:r>
              <a:rPr lang="en-US" sz="1600" dirty="0" smtClean="0">
                <a:latin typeface="Arial"/>
                <a:cs typeface="Arial"/>
              </a:rPr>
              <a:t> </a:t>
            </a:r>
            <a:r>
              <a:rPr lang="en-US" sz="1600" dirty="0" err="1" smtClean="0">
                <a:latin typeface="Arial"/>
                <a:cs typeface="Arial"/>
              </a:rPr>
              <a:t>chỉ</a:t>
            </a:r>
            <a:r>
              <a:rPr lang="en-US" sz="1600" dirty="0" smtClean="0">
                <a:latin typeface="Arial"/>
                <a:cs typeface="Arial"/>
              </a:rPr>
              <a:t> modulo,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tìm</a:t>
            </a:r>
            <a:r>
              <a:rPr lang="en-US" sz="1600" dirty="0" smtClean="0">
                <a:latin typeface="Arial"/>
                <a:cs typeface="Arial"/>
              </a:rPr>
              <a:t> </a:t>
            </a:r>
            <a:r>
              <a:rPr lang="en-US" sz="1600" dirty="0" err="1" smtClean="0">
                <a:latin typeface="Arial"/>
                <a:cs typeface="Arial"/>
              </a:rPr>
              <a:t>chúng</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một</a:t>
            </a:r>
            <a:r>
              <a:rPr lang="en-US" sz="1600" dirty="0" smtClean="0">
                <a:latin typeface="Arial"/>
                <a:cs typeface="Arial"/>
              </a:rPr>
              <a:t> </a:t>
            </a:r>
            <a:r>
              <a:rPr lang="en-US" sz="1600" dirty="0" err="1" smtClean="0">
                <a:latin typeface="Arial"/>
                <a:cs typeface="Arial"/>
              </a:rPr>
              <a:t>tập</a:t>
            </a:r>
            <a:r>
              <a:rPr lang="en-US" sz="1600" dirty="0" smtClean="0">
                <a:latin typeface="Arial"/>
                <a:cs typeface="Arial"/>
              </a:rPr>
              <a:t>. (More flexible→ Fewer conflicts</a:t>
            </a:r>
            <a:r>
              <a:rPr lang="en-US" sz="1600" dirty="0">
                <a:latin typeface="Arial"/>
                <a:cs typeface="Arial"/>
              </a:rPr>
              <a:t>)</a:t>
            </a:r>
          </a:p>
        </p:txBody>
      </p:sp>
    </p:spTree>
    <p:extLst>
      <p:ext uri="{BB962C8B-B14F-4D97-AF65-F5344CB8AC3E}">
        <p14:creationId xmlns:p14="http://schemas.microsoft.com/office/powerpoint/2010/main" val="216583149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62" name="Rectangle 2"/>
          <p:cNvSpPr>
            <a:spLocks noGrp="1" noChangeArrowheads="1"/>
          </p:cNvSpPr>
          <p:nvPr>
            <p:ph type="title"/>
          </p:nvPr>
        </p:nvSpPr>
        <p:spPr>
          <a:xfrm>
            <a:off x="228600" y="152400"/>
            <a:ext cx="8229600" cy="487362"/>
          </a:xfrm>
        </p:spPr>
        <p:txBody>
          <a:bodyPr>
            <a:normAutofit fontScale="90000"/>
          </a:bodyPr>
          <a:lstStyle/>
          <a:p>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n </a:t>
            </a:r>
            <a:r>
              <a:rPr lang="en-US" dirty="0" err="1" smtClean="0"/>
              <a:t>đường</a:t>
            </a:r>
            <a:endParaRPr lang="en-US" dirty="0"/>
          </a:p>
        </p:txBody>
      </p:sp>
      <p:sp>
        <p:nvSpPr>
          <p:cNvPr id="93" name="Date Placeholder 92"/>
          <p:cNvSpPr>
            <a:spLocks noGrp="1"/>
          </p:cNvSpPr>
          <p:nvPr>
            <p:ph type="dt" sz="half" idx="10"/>
          </p:nvPr>
        </p:nvSpPr>
        <p:spPr/>
        <p:txBody>
          <a:bodyPr/>
          <a:lstStyle/>
          <a:p>
            <a:pPr algn="r"/>
            <a:r>
              <a:rPr lang="vi-VN" smtClean="0"/>
              <a:t>SET-HUST, 22/03/2011</a:t>
            </a:r>
            <a:endParaRPr lang="en-US" dirty="0"/>
          </a:p>
        </p:txBody>
      </p:sp>
      <p:sp>
        <p:nvSpPr>
          <p:cNvPr id="95" name="Footer Placeholder 94"/>
          <p:cNvSpPr>
            <a:spLocks noGrp="1"/>
          </p:cNvSpPr>
          <p:nvPr>
            <p:ph type="ftr" sz="quarter" idx="11"/>
          </p:nvPr>
        </p:nvSpPr>
        <p:spPr/>
        <p:txBody>
          <a:bodyPr/>
          <a:lstStyle/>
          <a:p>
            <a:r>
              <a:rPr lang="en-US" smtClean="0"/>
              <a:t>Chương 4. Bộ nhớ - Phân cấp bộ nhớ</a:t>
            </a:r>
            <a:endParaRPr lang="en-US" dirty="0" smtClean="0"/>
          </a:p>
        </p:txBody>
      </p:sp>
      <p:sp>
        <p:nvSpPr>
          <p:cNvPr id="94" name="Slide Number Placeholder 93"/>
          <p:cNvSpPr>
            <a:spLocks noGrp="1"/>
          </p:cNvSpPr>
          <p:nvPr>
            <p:ph type="sldNum" sz="quarter" idx="12"/>
          </p:nvPr>
        </p:nvSpPr>
        <p:spPr/>
        <p:txBody>
          <a:bodyPr/>
          <a:lstStyle/>
          <a:p>
            <a:fld id="{8D331AE5-AED7-4B82-8202-0D708C34F101}" type="slidenum">
              <a:rPr lang="en-US" smtClean="0"/>
              <a:pPr/>
              <a:t>49</a:t>
            </a:fld>
            <a:endParaRPr lang="en-US" dirty="0"/>
          </a:p>
        </p:txBody>
      </p:sp>
      <p:grpSp>
        <p:nvGrpSpPr>
          <p:cNvPr id="2" name="Group 3"/>
          <p:cNvGrpSpPr>
            <a:grpSpLocks/>
          </p:cNvGrpSpPr>
          <p:nvPr/>
        </p:nvGrpSpPr>
        <p:grpSpPr bwMode="auto">
          <a:xfrm>
            <a:off x="2209800" y="2057400"/>
            <a:ext cx="990600" cy="1219200"/>
            <a:chOff x="1344" y="1056"/>
            <a:chExt cx="624" cy="768"/>
          </a:xfrm>
        </p:grpSpPr>
        <p:sp>
          <p:nvSpPr>
            <p:cNvPr id="167936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7936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936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7936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79368" name="Line 8"/>
          <p:cNvSpPr>
            <a:spLocks noChangeShapeType="1"/>
          </p:cNvSpPr>
          <p:nvPr/>
        </p:nvSpPr>
        <p:spPr bwMode="auto">
          <a:xfrm>
            <a:off x="4267200" y="1447800"/>
            <a:ext cx="990600" cy="0"/>
          </a:xfrm>
          <a:prstGeom prst="line">
            <a:avLst/>
          </a:prstGeom>
          <a:noFill/>
          <a:ln w="12700">
            <a:solidFill>
              <a:schemeClr val="tx1"/>
            </a:solidFill>
            <a:round/>
            <a:headEnd/>
            <a:tailEnd/>
          </a:ln>
          <a:effectLst/>
        </p:spPr>
        <p:txBody>
          <a:bodyPr wrap="none" anchor="ctr"/>
          <a:lstStyle/>
          <a:p>
            <a:endParaRPr lang="en-US"/>
          </a:p>
        </p:txBody>
      </p:sp>
      <p:sp>
        <p:nvSpPr>
          <p:cNvPr id="1679369" name="Line 9"/>
          <p:cNvSpPr>
            <a:spLocks noChangeShapeType="1"/>
          </p:cNvSpPr>
          <p:nvPr/>
        </p:nvSpPr>
        <p:spPr bwMode="auto">
          <a:xfrm>
            <a:off x="4267200" y="1143000"/>
            <a:ext cx="990600" cy="0"/>
          </a:xfrm>
          <a:prstGeom prst="line">
            <a:avLst/>
          </a:prstGeom>
          <a:noFill/>
          <a:ln w="12700">
            <a:solidFill>
              <a:schemeClr val="tx1"/>
            </a:solidFill>
            <a:round/>
            <a:headEnd/>
            <a:tailEnd/>
          </a:ln>
          <a:effectLst/>
        </p:spPr>
        <p:txBody>
          <a:bodyPr wrap="none" anchor="ctr"/>
          <a:lstStyle/>
          <a:p>
            <a:endParaRPr lang="en-US"/>
          </a:p>
        </p:txBody>
      </p:sp>
      <p:sp>
        <p:nvSpPr>
          <p:cNvPr id="1679370" name="Line 10"/>
          <p:cNvSpPr>
            <a:spLocks noChangeShapeType="1"/>
          </p:cNvSpPr>
          <p:nvPr/>
        </p:nvSpPr>
        <p:spPr bwMode="auto">
          <a:xfrm>
            <a:off x="4267200" y="1752600"/>
            <a:ext cx="990600" cy="0"/>
          </a:xfrm>
          <a:prstGeom prst="line">
            <a:avLst/>
          </a:prstGeom>
          <a:noFill/>
          <a:ln w="12700">
            <a:solidFill>
              <a:schemeClr val="tx1"/>
            </a:solidFill>
            <a:round/>
            <a:headEnd/>
            <a:tailEnd/>
          </a:ln>
          <a:effectLst/>
        </p:spPr>
        <p:txBody>
          <a:bodyPr wrap="none" anchor="ctr"/>
          <a:lstStyle/>
          <a:p>
            <a:endParaRPr lang="en-US"/>
          </a:p>
        </p:txBody>
      </p:sp>
      <p:sp>
        <p:nvSpPr>
          <p:cNvPr id="1679371" name="Line 11"/>
          <p:cNvSpPr>
            <a:spLocks noChangeShapeType="1"/>
          </p:cNvSpPr>
          <p:nvPr/>
        </p:nvSpPr>
        <p:spPr bwMode="auto">
          <a:xfrm>
            <a:off x="4267200" y="838200"/>
            <a:ext cx="990600" cy="0"/>
          </a:xfrm>
          <a:prstGeom prst="line">
            <a:avLst/>
          </a:prstGeom>
          <a:noFill/>
          <a:ln w="12700">
            <a:solidFill>
              <a:schemeClr val="tx1"/>
            </a:solidFill>
            <a:round/>
            <a:headEnd/>
            <a:tailEnd/>
          </a:ln>
          <a:effectLst/>
        </p:spPr>
        <p:txBody>
          <a:bodyPr wrap="none" anchor="ctr"/>
          <a:lstStyle/>
          <a:p>
            <a:endParaRPr lang="en-US"/>
          </a:p>
        </p:txBody>
      </p:sp>
      <p:sp>
        <p:nvSpPr>
          <p:cNvPr id="1679372" name="Line 12"/>
          <p:cNvSpPr>
            <a:spLocks noChangeShapeType="1"/>
          </p:cNvSpPr>
          <p:nvPr/>
        </p:nvSpPr>
        <p:spPr bwMode="auto">
          <a:xfrm>
            <a:off x="42672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79373" name="Line 13"/>
          <p:cNvSpPr>
            <a:spLocks noChangeShapeType="1"/>
          </p:cNvSpPr>
          <p:nvPr/>
        </p:nvSpPr>
        <p:spPr bwMode="auto">
          <a:xfrm>
            <a:off x="5257800" y="838200"/>
            <a:ext cx="0" cy="3657600"/>
          </a:xfrm>
          <a:prstGeom prst="line">
            <a:avLst/>
          </a:prstGeom>
          <a:noFill/>
          <a:ln w="12700">
            <a:solidFill>
              <a:schemeClr val="tx1"/>
            </a:solidFill>
            <a:round/>
            <a:headEnd/>
            <a:tailEnd/>
          </a:ln>
          <a:effectLst/>
        </p:spPr>
        <p:txBody>
          <a:bodyPr wrap="none" anchor="ctr"/>
          <a:lstStyle/>
          <a:p>
            <a:endParaRPr lang="en-US"/>
          </a:p>
        </p:txBody>
      </p:sp>
      <p:sp>
        <p:nvSpPr>
          <p:cNvPr id="1679374" name="Line 14"/>
          <p:cNvSpPr>
            <a:spLocks noChangeShapeType="1"/>
          </p:cNvSpPr>
          <p:nvPr/>
        </p:nvSpPr>
        <p:spPr bwMode="auto">
          <a:xfrm flipH="1" flipV="1">
            <a:off x="4267200" y="5105400"/>
            <a:ext cx="990600" cy="0"/>
          </a:xfrm>
          <a:prstGeom prst="line">
            <a:avLst/>
          </a:prstGeom>
          <a:noFill/>
          <a:ln w="12700">
            <a:solidFill>
              <a:schemeClr val="tx1"/>
            </a:solidFill>
            <a:round/>
            <a:headEnd/>
            <a:tailEnd/>
          </a:ln>
          <a:effectLst/>
        </p:spPr>
        <p:txBody>
          <a:bodyPr wrap="none" anchor="ctr"/>
          <a:lstStyle/>
          <a:p>
            <a:endParaRPr lang="en-US"/>
          </a:p>
        </p:txBody>
      </p:sp>
      <p:sp>
        <p:nvSpPr>
          <p:cNvPr id="1679375" name="Line 15"/>
          <p:cNvSpPr>
            <a:spLocks noChangeShapeType="1"/>
          </p:cNvSpPr>
          <p:nvPr/>
        </p:nvSpPr>
        <p:spPr bwMode="auto">
          <a:xfrm flipH="1" flipV="1">
            <a:off x="4267200" y="5410200"/>
            <a:ext cx="990600" cy="0"/>
          </a:xfrm>
          <a:prstGeom prst="line">
            <a:avLst/>
          </a:prstGeom>
          <a:noFill/>
          <a:ln w="12700">
            <a:solidFill>
              <a:schemeClr val="tx1"/>
            </a:solidFill>
            <a:round/>
            <a:headEnd/>
            <a:tailEnd/>
          </a:ln>
          <a:effectLst/>
        </p:spPr>
        <p:txBody>
          <a:bodyPr wrap="none" anchor="ctr"/>
          <a:lstStyle/>
          <a:p>
            <a:endParaRPr lang="en-US"/>
          </a:p>
        </p:txBody>
      </p:sp>
      <p:sp>
        <p:nvSpPr>
          <p:cNvPr id="1679376" name="Line 16"/>
          <p:cNvSpPr>
            <a:spLocks noChangeShapeType="1"/>
          </p:cNvSpPr>
          <p:nvPr/>
        </p:nvSpPr>
        <p:spPr bwMode="auto">
          <a:xfrm flipH="1" flipV="1">
            <a:off x="4267200" y="4800600"/>
            <a:ext cx="990600" cy="0"/>
          </a:xfrm>
          <a:prstGeom prst="line">
            <a:avLst/>
          </a:prstGeom>
          <a:noFill/>
          <a:ln w="12700">
            <a:solidFill>
              <a:schemeClr val="tx1"/>
            </a:solidFill>
            <a:round/>
            <a:headEnd/>
            <a:tailEnd/>
          </a:ln>
          <a:effectLst/>
        </p:spPr>
        <p:txBody>
          <a:bodyPr wrap="none" anchor="ctr"/>
          <a:lstStyle/>
          <a:p>
            <a:endParaRPr lang="en-US"/>
          </a:p>
        </p:txBody>
      </p:sp>
      <p:sp>
        <p:nvSpPr>
          <p:cNvPr id="1679377" name="Line 17"/>
          <p:cNvSpPr>
            <a:spLocks noChangeShapeType="1"/>
          </p:cNvSpPr>
          <p:nvPr/>
        </p:nvSpPr>
        <p:spPr bwMode="auto">
          <a:xfrm flipH="1" flipV="1">
            <a:off x="4267200" y="5715000"/>
            <a:ext cx="990600" cy="0"/>
          </a:xfrm>
          <a:prstGeom prst="line">
            <a:avLst/>
          </a:prstGeom>
          <a:noFill/>
          <a:ln w="12700">
            <a:solidFill>
              <a:schemeClr val="tx1"/>
            </a:solidFill>
            <a:round/>
            <a:headEnd/>
            <a:tailEnd/>
          </a:ln>
          <a:effectLst/>
        </p:spPr>
        <p:txBody>
          <a:bodyPr wrap="none" anchor="ctr"/>
          <a:lstStyle/>
          <a:p>
            <a:endParaRPr lang="en-US"/>
          </a:p>
        </p:txBody>
      </p:sp>
      <p:sp>
        <p:nvSpPr>
          <p:cNvPr id="1679378" name="Line 18"/>
          <p:cNvSpPr>
            <a:spLocks noChangeShapeType="1"/>
          </p:cNvSpPr>
          <p:nvPr/>
        </p:nvSpPr>
        <p:spPr bwMode="auto">
          <a:xfrm flipH="1" flipV="1">
            <a:off x="5257800" y="4495800"/>
            <a:ext cx="0" cy="1219200"/>
          </a:xfrm>
          <a:prstGeom prst="line">
            <a:avLst/>
          </a:prstGeom>
          <a:noFill/>
          <a:ln w="12700">
            <a:solidFill>
              <a:schemeClr val="tx1"/>
            </a:solidFill>
            <a:round/>
            <a:headEnd/>
            <a:tailEnd/>
          </a:ln>
          <a:effectLst/>
        </p:spPr>
        <p:txBody>
          <a:bodyPr wrap="none" anchor="ctr"/>
          <a:lstStyle/>
          <a:p>
            <a:endParaRPr lang="en-US"/>
          </a:p>
        </p:txBody>
      </p:sp>
      <p:sp>
        <p:nvSpPr>
          <p:cNvPr id="1679379" name="Text Box 19"/>
          <p:cNvSpPr txBox="1">
            <a:spLocks noChangeArrowheads="1"/>
          </p:cNvSpPr>
          <p:nvPr/>
        </p:nvSpPr>
        <p:spPr bwMode="auto">
          <a:xfrm>
            <a:off x="892175" y="2017713"/>
            <a:ext cx="311150" cy="366712"/>
          </a:xfrm>
          <a:prstGeom prst="rect">
            <a:avLst/>
          </a:prstGeom>
          <a:noFill/>
          <a:ln w="12700">
            <a:noFill/>
            <a:miter lim="800000"/>
            <a:headEnd/>
            <a:tailEnd/>
          </a:ln>
          <a:effectLst/>
        </p:spPr>
        <p:txBody>
          <a:bodyPr wrap="none">
            <a:spAutoFit/>
          </a:bodyPr>
          <a:lstStyle/>
          <a:p>
            <a:r>
              <a:rPr lang="en-US"/>
              <a:t>0</a:t>
            </a:r>
          </a:p>
        </p:txBody>
      </p:sp>
      <p:sp>
        <p:nvSpPr>
          <p:cNvPr id="1679383" name="Text Box 23"/>
          <p:cNvSpPr txBox="1">
            <a:spLocks noChangeArrowheads="1"/>
          </p:cNvSpPr>
          <p:nvPr/>
        </p:nvSpPr>
        <p:spPr bwMode="auto">
          <a:xfrm>
            <a:off x="457200" y="1143000"/>
            <a:ext cx="2505814" cy="369332"/>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đệm</a:t>
            </a:r>
            <a:r>
              <a:rPr lang="en-US" b="1" dirty="0" smtClean="0">
                <a:solidFill>
                  <a:schemeClr val="tx1"/>
                </a:solidFill>
              </a:rPr>
              <a:t>: 4 </a:t>
            </a:r>
            <a:r>
              <a:rPr lang="en-US" b="1" dirty="0" err="1" smtClean="0">
                <a:solidFill>
                  <a:schemeClr val="tx1"/>
                </a:solidFill>
              </a:rPr>
              <a:t>khối</a:t>
            </a:r>
            <a:r>
              <a:rPr lang="en-US" b="1" dirty="0" smtClean="0">
                <a:solidFill>
                  <a:schemeClr val="tx1"/>
                </a:solidFill>
              </a:rPr>
              <a:t>, 2 </a:t>
            </a:r>
            <a:r>
              <a:rPr lang="en-US" b="1" dirty="0" err="1" smtClean="0">
                <a:solidFill>
                  <a:schemeClr val="tx1"/>
                </a:solidFill>
              </a:rPr>
              <a:t>tập</a:t>
            </a:r>
            <a:endParaRPr lang="en-US" b="1" dirty="0">
              <a:solidFill>
                <a:schemeClr val="tx1"/>
              </a:solidFill>
            </a:endParaRPr>
          </a:p>
        </p:txBody>
      </p:sp>
      <p:sp>
        <p:nvSpPr>
          <p:cNvPr id="1679384" name="Text Box 24"/>
          <p:cNvSpPr txBox="1">
            <a:spLocks noChangeArrowheads="1"/>
          </p:cNvSpPr>
          <p:nvPr/>
        </p:nvSpPr>
        <p:spPr bwMode="auto">
          <a:xfrm>
            <a:off x="6014329" y="609600"/>
            <a:ext cx="3041217" cy="369332"/>
          </a:xfrm>
          <a:prstGeom prst="rect">
            <a:avLst/>
          </a:prstGeom>
          <a:noFill/>
          <a:ln w="12700">
            <a:noFill/>
            <a:miter lim="800000"/>
            <a:headEnd/>
            <a:tailEnd/>
          </a:ln>
          <a:effectLst/>
        </p:spPr>
        <p:txBody>
          <a:bodyPr wrap="none">
            <a:spAutoFit/>
          </a:bodyPr>
          <a:lstStyle/>
          <a:p>
            <a:r>
              <a:rPr lang="en-US" b="1" dirty="0" err="1" smtClean="0">
                <a:solidFill>
                  <a:schemeClr val="tx1"/>
                </a:solidFill>
              </a:rPr>
              <a:t>Bộ</a:t>
            </a:r>
            <a:r>
              <a:rPr lang="en-US" b="1" dirty="0" smtClean="0">
                <a:solidFill>
                  <a:schemeClr val="tx1"/>
                </a:solidFill>
              </a:rPr>
              <a:t> </a:t>
            </a:r>
            <a:r>
              <a:rPr lang="en-US" b="1" dirty="0" err="1" smtClean="0">
                <a:solidFill>
                  <a:schemeClr val="tx1"/>
                </a:solidFill>
              </a:rPr>
              <a:t>nhớ</a:t>
            </a:r>
            <a:r>
              <a:rPr lang="en-US" b="1" dirty="0" smtClean="0">
                <a:solidFill>
                  <a:schemeClr val="tx1"/>
                </a:solidFill>
              </a:rPr>
              <a:t> </a:t>
            </a:r>
            <a:r>
              <a:rPr lang="en-US" b="1" dirty="0" err="1" smtClean="0">
                <a:solidFill>
                  <a:schemeClr val="tx1"/>
                </a:solidFill>
              </a:rPr>
              <a:t>chính</a:t>
            </a:r>
            <a:r>
              <a:rPr lang="en-US" b="1" dirty="0" smtClean="0">
                <a:solidFill>
                  <a:schemeClr val="tx1"/>
                </a:solidFill>
              </a:rPr>
              <a:t> 16 </a:t>
            </a:r>
            <a:r>
              <a:rPr lang="en-US" b="1" dirty="0" err="1" smtClean="0">
                <a:solidFill>
                  <a:schemeClr val="tx1"/>
                </a:solidFill>
              </a:rPr>
              <a:t>khối</a:t>
            </a:r>
            <a:r>
              <a:rPr lang="en-US" b="1" dirty="0" smtClean="0">
                <a:solidFill>
                  <a:schemeClr val="tx1"/>
                </a:solidFill>
              </a:rPr>
              <a:t> 1 </a:t>
            </a:r>
            <a:r>
              <a:rPr lang="en-US" b="1" dirty="0" err="1" smtClean="0">
                <a:solidFill>
                  <a:schemeClr val="tx1"/>
                </a:solidFill>
              </a:rPr>
              <a:t>từ</a:t>
            </a:r>
            <a:endParaRPr lang="en-US" b="1" dirty="0">
              <a:solidFill>
                <a:schemeClr val="tx1"/>
              </a:solidFill>
            </a:endParaRPr>
          </a:p>
        </p:txBody>
      </p:sp>
      <p:sp>
        <p:nvSpPr>
          <p:cNvPr id="1679385" name="Text Box 25"/>
          <p:cNvSpPr txBox="1">
            <a:spLocks noChangeArrowheads="1"/>
          </p:cNvSpPr>
          <p:nvPr/>
        </p:nvSpPr>
        <p:spPr bwMode="auto">
          <a:xfrm>
            <a:off x="6172200" y="3124200"/>
            <a:ext cx="2743200" cy="2554545"/>
          </a:xfrm>
          <a:prstGeom prst="rect">
            <a:avLst/>
          </a:prstGeom>
          <a:noFill/>
          <a:ln w="12700">
            <a:noFill/>
            <a:miter lim="800000"/>
            <a:headEnd/>
            <a:tailEnd/>
          </a:ln>
          <a:effectLst/>
        </p:spPr>
        <p:txBody>
          <a:bodyPr>
            <a:spAutoFit/>
          </a:bodyPr>
          <a:lstStyle/>
          <a:p>
            <a:r>
              <a:rPr lang="en-US" sz="2000" dirty="0">
                <a:solidFill>
                  <a:schemeClr val="tx1"/>
                </a:solidFill>
              </a:rPr>
              <a:t>Q2: </a:t>
            </a:r>
            <a:r>
              <a:rPr lang="en-US" sz="2000" dirty="0" err="1" smtClean="0">
                <a:solidFill>
                  <a:schemeClr val="tx1"/>
                </a:solidFill>
              </a:rPr>
              <a:t>Vị</a:t>
            </a:r>
            <a:r>
              <a:rPr lang="en-US" sz="2000" dirty="0" smtClean="0">
                <a:solidFill>
                  <a:schemeClr val="tx1"/>
                </a:solidFill>
              </a:rPr>
              <a:t> </a:t>
            </a:r>
            <a:r>
              <a:rPr lang="en-US" sz="2000" dirty="0" err="1" smtClean="0">
                <a:solidFill>
                  <a:schemeClr val="tx1"/>
                </a:solidFill>
              </a:rPr>
              <a:t>trí</a:t>
            </a:r>
            <a:r>
              <a:rPr lang="en-US" sz="2000" dirty="0" smtClean="0">
                <a:solidFill>
                  <a:schemeClr val="tx1"/>
                </a:solidFill>
              </a:rPr>
              <a:t> </a:t>
            </a:r>
            <a:r>
              <a:rPr lang="en-US" sz="2000" dirty="0" err="1" smtClean="0">
                <a:solidFill>
                  <a:schemeClr val="tx1"/>
                </a:solidFill>
              </a:rPr>
              <a:t>từ</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a:t>
            </a:r>
            <a:endParaRPr lang="en-US" sz="2000" dirty="0">
              <a:solidFill>
                <a:schemeClr val="tx1"/>
              </a:solidFill>
            </a:endParaRPr>
          </a:p>
          <a:p>
            <a:endParaRPr lang="en-US" sz="2000" dirty="0"/>
          </a:p>
          <a:p>
            <a:r>
              <a:rPr lang="en-US" sz="2000" dirty="0" smtClean="0">
                <a:solidFill>
                  <a:schemeClr val="tx1"/>
                </a:solidFill>
              </a:rPr>
              <a:t>Sử </a:t>
            </a:r>
            <a:r>
              <a:rPr lang="en-US" sz="2000" dirty="0" err="1" smtClean="0">
                <a:solidFill>
                  <a:schemeClr val="tx1"/>
                </a:solidFill>
              </a:rPr>
              <a:t>dụng</a:t>
            </a:r>
            <a:r>
              <a:rPr lang="en-US" sz="2000" dirty="0" smtClean="0">
                <a:solidFill>
                  <a:schemeClr val="tx1"/>
                </a:solidFill>
              </a:rPr>
              <a:t> </a:t>
            </a:r>
            <a:r>
              <a:rPr lang="en-US" sz="2000" dirty="0" err="1" smtClean="0"/>
              <a:t>bít</a:t>
            </a:r>
            <a:r>
              <a:rPr lang="en-US" sz="2000" dirty="0" smtClean="0"/>
              <a:t> </a:t>
            </a:r>
            <a:r>
              <a:rPr lang="en-US" sz="2000" dirty="0" err="1" smtClean="0"/>
              <a:t>thấp</a:t>
            </a:r>
            <a:r>
              <a:rPr lang="en-US" sz="2000" dirty="0" smtClean="0"/>
              <a:t> </a:t>
            </a:r>
            <a:r>
              <a:rPr lang="en-US" sz="2000" dirty="0" err="1" smtClean="0"/>
              <a:t>tiếp</a:t>
            </a:r>
            <a:r>
              <a:rPr lang="en-US" sz="2000" dirty="0" smtClean="0"/>
              <a:t> </a:t>
            </a:r>
            <a:r>
              <a:rPr lang="en-US" sz="2000" dirty="0" err="1" smtClean="0"/>
              <a:t>theo</a:t>
            </a:r>
            <a:r>
              <a:rPr lang="en-US" sz="2000" dirty="0" smtClean="0">
                <a:solidFill>
                  <a:schemeClr val="tx1"/>
                </a:solidFill>
              </a:rPr>
              <a:t> </a:t>
            </a:r>
            <a:r>
              <a:rPr lang="en-US" sz="2000" dirty="0" err="1" smtClean="0">
                <a:solidFill>
                  <a:schemeClr val="tx1"/>
                </a:solidFill>
              </a:rPr>
              <a:t>để</a:t>
            </a:r>
            <a:r>
              <a:rPr lang="en-US" sz="2000" dirty="0" smtClean="0">
                <a:solidFill>
                  <a:schemeClr val="tx1"/>
                </a:solidFill>
              </a:rPr>
              <a:t> </a:t>
            </a:r>
            <a:r>
              <a:rPr lang="en-US" sz="2000" dirty="0" err="1" smtClean="0">
                <a:solidFill>
                  <a:schemeClr val="tx1"/>
                </a:solidFill>
              </a:rPr>
              <a:t>xác</a:t>
            </a:r>
            <a:r>
              <a:rPr lang="en-US" sz="2000" dirty="0" smtClean="0">
                <a:solidFill>
                  <a:schemeClr val="tx1"/>
                </a:solidFill>
              </a:rPr>
              <a:t> </a:t>
            </a:r>
            <a:r>
              <a:rPr lang="en-US" sz="2000" dirty="0" err="1" smtClean="0">
                <a:solidFill>
                  <a:schemeClr val="tx1"/>
                </a:solidFill>
              </a:rPr>
              <a:t>định</a:t>
            </a:r>
            <a:r>
              <a:rPr lang="en-US" sz="2000" dirty="0" smtClean="0">
                <a:solidFill>
                  <a:schemeClr val="tx1"/>
                </a:solidFill>
              </a:rPr>
              <a:t> </a:t>
            </a:r>
            <a:r>
              <a:rPr lang="en-US" sz="2000" dirty="0" err="1" smtClean="0">
                <a:solidFill>
                  <a:schemeClr val="tx1"/>
                </a:solidFill>
              </a:rPr>
              <a:t>tập</a:t>
            </a:r>
            <a:r>
              <a:rPr lang="en-US" sz="2000" dirty="0" smtClean="0">
                <a:solidFill>
                  <a:schemeClr val="tx1"/>
                </a:solidFill>
              </a:rPr>
              <a:t> </a:t>
            </a:r>
            <a:r>
              <a:rPr lang="en-US" sz="2000" dirty="0">
                <a:solidFill>
                  <a:schemeClr val="tx1"/>
                </a:solidFill>
              </a:rPr>
              <a:t>(i.e., </a:t>
            </a:r>
            <a:r>
              <a:rPr lang="en-US" sz="2000" dirty="0" err="1" smtClean="0">
                <a:solidFill>
                  <a:schemeClr val="tx1"/>
                </a:solidFill>
              </a:rPr>
              <a:t>chia</a:t>
            </a:r>
            <a:r>
              <a:rPr lang="en-US" sz="2000" dirty="0" smtClean="0">
                <a:solidFill>
                  <a:schemeClr val="tx1"/>
                </a:solidFill>
              </a:rPr>
              <a:t> </a:t>
            </a:r>
            <a:r>
              <a:rPr lang="en-US" sz="2000" dirty="0" err="1" smtClean="0">
                <a:solidFill>
                  <a:schemeClr val="tx1"/>
                </a:solidFill>
              </a:rPr>
              <a:t>lấy</a:t>
            </a:r>
            <a:r>
              <a:rPr lang="en-US" sz="2000" dirty="0" smtClean="0">
                <a:solidFill>
                  <a:schemeClr val="tx1"/>
                </a:solidFill>
              </a:rPr>
              <a:t> </a:t>
            </a:r>
            <a:r>
              <a:rPr lang="en-US" sz="2000" dirty="0" err="1" smtClean="0">
                <a:solidFill>
                  <a:schemeClr val="tx1"/>
                </a:solidFill>
              </a:rPr>
              <a:t>phần</a:t>
            </a:r>
            <a:r>
              <a:rPr lang="en-US" sz="2000" dirty="0" smtClean="0">
                <a:solidFill>
                  <a:schemeClr val="tx1"/>
                </a:solidFill>
              </a:rPr>
              <a:t> </a:t>
            </a:r>
            <a:r>
              <a:rPr lang="en-US" sz="2000" dirty="0" err="1" smtClean="0">
                <a:solidFill>
                  <a:schemeClr val="tx1"/>
                </a:solidFill>
              </a:rPr>
              <a:t>dư</a:t>
            </a:r>
            <a:r>
              <a:rPr lang="en-US" sz="2000" dirty="0" smtClean="0">
                <a:solidFill>
                  <a:schemeClr val="tx1"/>
                </a:solidFill>
              </a:rPr>
              <a:t> </a:t>
            </a:r>
            <a:r>
              <a:rPr lang="en-US" sz="2000" dirty="0" err="1" smtClean="0">
                <a:solidFill>
                  <a:schemeClr val="tx1"/>
                </a:solidFill>
              </a:rPr>
              <a:t>cho</a:t>
            </a:r>
            <a:r>
              <a:rPr lang="en-US" sz="2000" dirty="0" smtClean="0">
                <a:solidFill>
                  <a:schemeClr val="tx1"/>
                </a:solidFill>
              </a:rPr>
              <a:t> </a:t>
            </a:r>
            <a:r>
              <a:rPr lang="en-US" sz="2000" dirty="0" err="1" smtClean="0">
                <a:solidFill>
                  <a:schemeClr val="tx1"/>
                </a:solidFill>
              </a:rPr>
              <a:t>số</a:t>
            </a:r>
            <a:r>
              <a:rPr lang="en-US" sz="2000" dirty="0" smtClean="0">
                <a:solidFill>
                  <a:schemeClr val="tx1"/>
                </a:solidFill>
              </a:rPr>
              <a:t> </a:t>
            </a:r>
            <a:r>
              <a:rPr lang="en-US" sz="2000" dirty="0" err="1" smtClean="0">
                <a:solidFill>
                  <a:schemeClr val="tx1"/>
                </a:solidFill>
              </a:rPr>
              <a:t>tập</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a:t>
            </a:r>
            <a:endParaRPr lang="en-US" sz="2000" dirty="0">
              <a:solidFill>
                <a:schemeClr val="tx1"/>
              </a:solidFill>
            </a:endParaRPr>
          </a:p>
        </p:txBody>
      </p:sp>
      <p:sp>
        <p:nvSpPr>
          <p:cNvPr id="1679386" name="Line 26"/>
          <p:cNvSpPr>
            <a:spLocks noChangeShapeType="1"/>
          </p:cNvSpPr>
          <p:nvPr/>
        </p:nvSpPr>
        <p:spPr bwMode="auto">
          <a:xfrm>
            <a:off x="4267200" y="2057400"/>
            <a:ext cx="990600" cy="0"/>
          </a:xfrm>
          <a:prstGeom prst="line">
            <a:avLst/>
          </a:prstGeom>
          <a:noFill/>
          <a:ln w="12700">
            <a:solidFill>
              <a:schemeClr val="tx1"/>
            </a:solidFill>
            <a:round/>
            <a:headEnd/>
            <a:tailEnd/>
          </a:ln>
          <a:effectLst/>
        </p:spPr>
        <p:txBody>
          <a:bodyPr wrap="none" anchor="ctr"/>
          <a:lstStyle/>
          <a:p>
            <a:endParaRPr lang="en-US"/>
          </a:p>
        </p:txBody>
      </p:sp>
      <p:sp>
        <p:nvSpPr>
          <p:cNvPr id="1679387" name="Line 27"/>
          <p:cNvSpPr>
            <a:spLocks noChangeShapeType="1"/>
          </p:cNvSpPr>
          <p:nvPr/>
        </p:nvSpPr>
        <p:spPr bwMode="auto">
          <a:xfrm>
            <a:off x="4267200" y="2362200"/>
            <a:ext cx="990600" cy="0"/>
          </a:xfrm>
          <a:prstGeom prst="line">
            <a:avLst/>
          </a:prstGeom>
          <a:noFill/>
          <a:ln w="12700">
            <a:solidFill>
              <a:schemeClr val="tx1"/>
            </a:solidFill>
            <a:round/>
            <a:headEnd/>
            <a:tailEnd/>
          </a:ln>
          <a:effectLst/>
        </p:spPr>
        <p:txBody>
          <a:bodyPr wrap="none" anchor="ctr"/>
          <a:lstStyle/>
          <a:p>
            <a:endParaRPr lang="en-US"/>
          </a:p>
        </p:txBody>
      </p:sp>
      <p:sp>
        <p:nvSpPr>
          <p:cNvPr id="1679388" name="Line 28"/>
          <p:cNvSpPr>
            <a:spLocks noChangeShapeType="1"/>
          </p:cNvSpPr>
          <p:nvPr/>
        </p:nvSpPr>
        <p:spPr bwMode="auto">
          <a:xfrm>
            <a:off x="4267200" y="2667000"/>
            <a:ext cx="990600" cy="0"/>
          </a:xfrm>
          <a:prstGeom prst="line">
            <a:avLst/>
          </a:prstGeom>
          <a:noFill/>
          <a:ln w="12700">
            <a:solidFill>
              <a:schemeClr val="tx1"/>
            </a:solidFill>
            <a:round/>
            <a:headEnd/>
            <a:tailEnd/>
          </a:ln>
          <a:effectLst/>
        </p:spPr>
        <p:txBody>
          <a:bodyPr wrap="none" anchor="ctr"/>
          <a:lstStyle/>
          <a:p>
            <a:endParaRPr lang="en-US"/>
          </a:p>
        </p:txBody>
      </p:sp>
      <p:sp>
        <p:nvSpPr>
          <p:cNvPr id="1679389" name="Line 29"/>
          <p:cNvSpPr>
            <a:spLocks noChangeShapeType="1"/>
          </p:cNvSpPr>
          <p:nvPr/>
        </p:nvSpPr>
        <p:spPr bwMode="auto">
          <a:xfrm>
            <a:off x="4267200" y="2971800"/>
            <a:ext cx="990600" cy="0"/>
          </a:xfrm>
          <a:prstGeom prst="line">
            <a:avLst/>
          </a:prstGeom>
          <a:noFill/>
          <a:ln w="12700">
            <a:solidFill>
              <a:schemeClr val="tx1"/>
            </a:solidFill>
            <a:round/>
            <a:headEnd/>
            <a:tailEnd/>
          </a:ln>
          <a:effectLst/>
        </p:spPr>
        <p:txBody>
          <a:bodyPr wrap="none" anchor="ctr"/>
          <a:lstStyle/>
          <a:p>
            <a:endParaRPr lang="en-US"/>
          </a:p>
        </p:txBody>
      </p:sp>
      <p:sp>
        <p:nvSpPr>
          <p:cNvPr id="1679390" name="Line 30"/>
          <p:cNvSpPr>
            <a:spLocks noChangeShapeType="1"/>
          </p:cNvSpPr>
          <p:nvPr/>
        </p:nvSpPr>
        <p:spPr bwMode="auto">
          <a:xfrm>
            <a:off x="4267200" y="3276600"/>
            <a:ext cx="990600" cy="0"/>
          </a:xfrm>
          <a:prstGeom prst="line">
            <a:avLst/>
          </a:prstGeom>
          <a:noFill/>
          <a:ln w="12700">
            <a:solidFill>
              <a:schemeClr val="tx1"/>
            </a:solidFill>
            <a:round/>
            <a:headEnd/>
            <a:tailEnd/>
          </a:ln>
          <a:effectLst/>
        </p:spPr>
        <p:txBody>
          <a:bodyPr wrap="none" anchor="ctr"/>
          <a:lstStyle/>
          <a:p>
            <a:endParaRPr lang="en-US"/>
          </a:p>
        </p:txBody>
      </p:sp>
      <p:sp>
        <p:nvSpPr>
          <p:cNvPr id="1679391" name="Line 31"/>
          <p:cNvSpPr>
            <a:spLocks noChangeShapeType="1"/>
          </p:cNvSpPr>
          <p:nvPr/>
        </p:nvSpPr>
        <p:spPr bwMode="auto">
          <a:xfrm>
            <a:off x="4267200" y="3581400"/>
            <a:ext cx="990600" cy="0"/>
          </a:xfrm>
          <a:prstGeom prst="line">
            <a:avLst/>
          </a:prstGeom>
          <a:noFill/>
          <a:ln w="12700">
            <a:solidFill>
              <a:schemeClr val="tx1"/>
            </a:solidFill>
            <a:round/>
            <a:headEnd/>
            <a:tailEnd/>
          </a:ln>
          <a:effectLst/>
        </p:spPr>
        <p:txBody>
          <a:bodyPr wrap="none" anchor="ctr"/>
          <a:lstStyle/>
          <a:p>
            <a:endParaRPr lang="en-US"/>
          </a:p>
        </p:txBody>
      </p:sp>
      <p:sp>
        <p:nvSpPr>
          <p:cNvPr id="1679392" name="Line 32"/>
          <p:cNvSpPr>
            <a:spLocks noChangeShapeType="1"/>
          </p:cNvSpPr>
          <p:nvPr/>
        </p:nvSpPr>
        <p:spPr bwMode="auto">
          <a:xfrm>
            <a:off x="4267200" y="4495800"/>
            <a:ext cx="990600" cy="0"/>
          </a:xfrm>
          <a:prstGeom prst="line">
            <a:avLst/>
          </a:prstGeom>
          <a:noFill/>
          <a:ln w="12700">
            <a:solidFill>
              <a:schemeClr val="tx1"/>
            </a:solidFill>
            <a:round/>
            <a:headEnd/>
            <a:tailEnd/>
          </a:ln>
          <a:effectLst/>
        </p:spPr>
        <p:txBody>
          <a:bodyPr wrap="none" anchor="ctr"/>
          <a:lstStyle/>
          <a:p>
            <a:endParaRPr lang="en-US"/>
          </a:p>
        </p:txBody>
      </p:sp>
      <p:sp>
        <p:nvSpPr>
          <p:cNvPr id="1679393" name="Line 33"/>
          <p:cNvSpPr>
            <a:spLocks noChangeShapeType="1"/>
          </p:cNvSpPr>
          <p:nvPr/>
        </p:nvSpPr>
        <p:spPr bwMode="auto">
          <a:xfrm>
            <a:off x="4267200" y="3886200"/>
            <a:ext cx="990600" cy="0"/>
          </a:xfrm>
          <a:prstGeom prst="line">
            <a:avLst/>
          </a:prstGeom>
          <a:noFill/>
          <a:ln w="12700">
            <a:solidFill>
              <a:schemeClr val="tx1"/>
            </a:solidFill>
            <a:round/>
            <a:headEnd/>
            <a:tailEnd/>
          </a:ln>
          <a:effectLst/>
        </p:spPr>
        <p:txBody>
          <a:bodyPr wrap="none" anchor="ctr"/>
          <a:lstStyle/>
          <a:p>
            <a:endParaRPr lang="en-US"/>
          </a:p>
        </p:txBody>
      </p:sp>
      <p:sp>
        <p:nvSpPr>
          <p:cNvPr id="1679394" name="Line 34"/>
          <p:cNvSpPr>
            <a:spLocks noChangeShapeType="1"/>
          </p:cNvSpPr>
          <p:nvPr/>
        </p:nvSpPr>
        <p:spPr bwMode="auto">
          <a:xfrm>
            <a:off x="4267200" y="41910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5"/>
          <p:cNvGrpSpPr>
            <a:grpSpLocks/>
          </p:cNvGrpSpPr>
          <p:nvPr/>
        </p:nvGrpSpPr>
        <p:grpSpPr bwMode="auto">
          <a:xfrm>
            <a:off x="1600200" y="2057400"/>
            <a:ext cx="609600" cy="1219200"/>
            <a:chOff x="1344" y="1056"/>
            <a:chExt cx="624" cy="768"/>
          </a:xfrm>
        </p:grpSpPr>
        <p:sp>
          <p:nvSpPr>
            <p:cNvPr id="1679396" name="Rectangle 36"/>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79397" name="Line 37"/>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9398" name="Line 38"/>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79399" name="Line 39"/>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79400" name="Text Box 40"/>
          <p:cNvSpPr txBox="1">
            <a:spLocks noChangeArrowheads="1"/>
          </p:cNvSpPr>
          <p:nvPr/>
        </p:nvSpPr>
        <p:spPr bwMode="auto">
          <a:xfrm>
            <a:off x="1600200" y="1600200"/>
            <a:ext cx="577850" cy="366713"/>
          </a:xfrm>
          <a:prstGeom prst="rect">
            <a:avLst/>
          </a:prstGeom>
          <a:noFill/>
          <a:ln w="12700">
            <a:noFill/>
            <a:miter lim="800000"/>
            <a:headEnd/>
            <a:tailEnd/>
          </a:ln>
          <a:effectLst/>
        </p:spPr>
        <p:txBody>
          <a:bodyPr wrap="none">
            <a:spAutoFit/>
          </a:bodyPr>
          <a:lstStyle/>
          <a:p>
            <a:r>
              <a:rPr lang="en-US">
                <a:solidFill>
                  <a:schemeClr val="accent2"/>
                </a:solidFill>
              </a:rPr>
              <a:t>Tag</a:t>
            </a:r>
          </a:p>
        </p:txBody>
      </p:sp>
      <p:sp>
        <p:nvSpPr>
          <p:cNvPr id="1679401" name="Text Box 41"/>
          <p:cNvSpPr txBox="1">
            <a:spLocks noChangeArrowheads="1"/>
          </p:cNvSpPr>
          <p:nvPr/>
        </p:nvSpPr>
        <p:spPr bwMode="auto">
          <a:xfrm>
            <a:off x="2362200" y="1600200"/>
            <a:ext cx="666750" cy="366713"/>
          </a:xfrm>
          <a:prstGeom prst="rect">
            <a:avLst/>
          </a:prstGeom>
          <a:noFill/>
          <a:ln w="12700">
            <a:noFill/>
            <a:miter lim="800000"/>
            <a:headEnd/>
            <a:tailEnd/>
          </a:ln>
          <a:effectLst/>
        </p:spPr>
        <p:txBody>
          <a:bodyPr wrap="none">
            <a:spAutoFit/>
          </a:bodyPr>
          <a:lstStyle/>
          <a:p>
            <a:r>
              <a:rPr lang="en-US">
                <a:solidFill>
                  <a:schemeClr val="tx1"/>
                </a:solidFill>
              </a:rPr>
              <a:t>Data</a:t>
            </a:r>
          </a:p>
        </p:txBody>
      </p:sp>
      <p:sp>
        <p:nvSpPr>
          <p:cNvPr id="1679402" name="Rectangle 42" descr="5%"/>
          <p:cNvSpPr>
            <a:spLocks noChangeArrowheads="1"/>
          </p:cNvSpPr>
          <p:nvPr/>
        </p:nvSpPr>
        <p:spPr bwMode="auto">
          <a:xfrm>
            <a:off x="4267200" y="8382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03" name="Rectangle 43" descr="10%"/>
          <p:cNvSpPr>
            <a:spLocks noChangeArrowheads="1"/>
          </p:cNvSpPr>
          <p:nvPr/>
        </p:nvSpPr>
        <p:spPr bwMode="auto">
          <a:xfrm>
            <a:off x="2209800" y="2057400"/>
            <a:ext cx="990600" cy="304800"/>
          </a:xfrm>
          <a:prstGeom prst="rect">
            <a:avLst/>
          </a:prstGeom>
          <a:pattFill prst="pct10">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04" name="Rectangle 44" descr="5%"/>
          <p:cNvSpPr>
            <a:spLocks noChangeArrowheads="1"/>
          </p:cNvSpPr>
          <p:nvPr/>
        </p:nvSpPr>
        <p:spPr bwMode="auto">
          <a:xfrm>
            <a:off x="4267200" y="20574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05" name="Rectangle 45" descr="5%"/>
          <p:cNvSpPr>
            <a:spLocks noChangeArrowheads="1"/>
          </p:cNvSpPr>
          <p:nvPr/>
        </p:nvSpPr>
        <p:spPr bwMode="auto">
          <a:xfrm>
            <a:off x="4267200" y="32766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06" name="Rectangle 46" descr="5%"/>
          <p:cNvSpPr>
            <a:spLocks noChangeArrowheads="1"/>
          </p:cNvSpPr>
          <p:nvPr/>
        </p:nvSpPr>
        <p:spPr bwMode="auto">
          <a:xfrm>
            <a:off x="4267200" y="44958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07" name="Rectangle 47" descr="5%"/>
          <p:cNvSpPr>
            <a:spLocks noChangeArrowheads="1"/>
          </p:cNvSpPr>
          <p:nvPr/>
        </p:nvSpPr>
        <p:spPr bwMode="auto">
          <a:xfrm>
            <a:off x="4267200" y="54102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08" name="Rectangle 48" descr="5%"/>
          <p:cNvSpPr>
            <a:spLocks noChangeArrowheads="1"/>
          </p:cNvSpPr>
          <p:nvPr/>
        </p:nvSpPr>
        <p:spPr bwMode="auto">
          <a:xfrm>
            <a:off x="4267200" y="41910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09" name="Rectangle 49" descr="5%"/>
          <p:cNvSpPr>
            <a:spLocks noChangeArrowheads="1"/>
          </p:cNvSpPr>
          <p:nvPr/>
        </p:nvSpPr>
        <p:spPr bwMode="auto">
          <a:xfrm>
            <a:off x="4267200" y="29718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10" name="Rectangle 50" descr="5%"/>
          <p:cNvSpPr>
            <a:spLocks noChangeArrowheads="1"/>
          </p:cNvSpPr>
          <p:nvPr/>
        </p:nvSpPr>
        <p:spPr bwMode="auto">
          <a:xfrm>
            <a:off x="4267200" y="17526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11" name="Rectangle 51" descr="5%"/>
          <p:cNvSpPr>
            <a:spLocks noChangeArrowheads="1"/>
          </p:cNvSpPr>
          <p:nvPr/>
        </p:nvSpPr>
        <p:spPr bwMode="auto">
          <a:xfrm>
            <a:off x="2209800" y="23622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22" name="Text Box 62"/>
          <p:cNvSpPr txBox="1">
            <a:spLocks noChangeArrowheads="1"/>
          </p:cNvSpPr>
          <p:nvPr/>
        </p:nvSpPr>
        <p:spPr bwMode="auto">
          <a:xfrm>
            <a:off x="533400" y="3886200"/>
            <a:ext cx="2819400" cy="1938992"/>
          </a:xfrm>
          <a:prstGeom prst="rect">
            <a:avLst/>
          </a:prstGeom>
          <a:noFill/>
          <a:ln w="12700">
            <a:noFill/>
            <a:miter lim="800000"/>
            <a:headEnd/>
            <a:tailEnd/>
          </a:ln>
          <a:effectLst/>
        </p:spPr>
        <p:txBody>
          <a:bodyPr>
            <a:spAutoFit/>
          </a:bodyPr>
          <a:lstStyle/>
          <a:p>
            <a:r>
              <a:rPr lang="en-US" sz="2000" dirty="0">
                <a:solidFill>
                  <a:schemeClr val="tx1"/>
                </a:solidFill>
              </a:rPr>
              <a:t>Q1: </a:t>
            </a:r>
            <a:r>
              <a:rPr lang="en-US" sz="2000" dirty="0" err="1" smtClean="0">
                <a:solidFill>
                  <a:schemeClr val="tx1"/>
                </a:solidFill>
              </a:rPr>
              <a:t>Có</a:t>
            </a:r>
            <a:r>
              <a:rPr lang="en-US" sz="2000" dirty="0" smtClean="0">
                <a:solidFill>
                  <a:schemeClr val="tx1"/>
                </a:solidFill>
              </a:rPr>
              <a:t> trong </a:t>
            </a:r>
            <a:r>
              <a:rPr lang="en-US" sz="2000" dirty="0" err="1" smtClean="0">
                <a:solidFill>
                  <a:schemeClr val="tx1"/>
                </a:solidFill>
              </a:rPr>
              <a:t>bộ</a:t>
            </a:r>
            <a:r>
              <a:rPr lang="en-US" sz="2000" dirty="0" smtClean="0">
                <a:solidFill>
                  <a:schemeClr val="tx1"/>
                </a:solidFill>
              </a:rPr>
              <a:t> </a:t>
            </a:r>
            <a:r>
              <a:rPr lang="en-US" sz="2000" dirty="0" err="1" smtClean="0">
                <a:solidFill>
                  <a:schemeClr val="tx1"/>
                </a:solidFill>
              </a:rPr>
              <a:t>đệm</a:t>
            </a:r>
            <a:r>
              <a:rPr lang="en-US" sz="2000" dirty="0" smtClean="0">
                <a:solidFill>
                  <a:schemeClr val="tx1"/>
                </a:solidFill>
              </a:rPr>
              <a:t> </a:t>
            </a:r>
            <a:r>
              <a:rPr lang="en-US" sz="2000" dirty="0" err="1" smtClean="0">
                <a:solidFill>
                  <a:schemeClr val="tx1"/>
                </a:solidFill>
              </a:rPr>
              <a:t>không</a:t>
            </a:r>
            <a:r>
              <a:rPr lang="en-US" sz="2000" dirty="0" smtClean="0">
                <a:solidFill>
                  <a:schemeClr val="tx1"/>
                </a:solidFill>
              </a:rPr>
              <a:t>?</a:t>
            </a:r>
            <a:endParaRPr lang="en-US" sz="2000" dirty="0">
              <a:solidFill>
                <a:schemeClr val="tx1"/>
              </a:solidFill>
            </a:endParaRPr>
          </a:p>
          <a:p>
            <a:endParaRPr lang="en-US" sz="2000" dirty="0"/>
          </a:p>
          <a:p>
            <a:r>
              <a:rPr lang="en-US" sz="2000" dirty="0" smtClean="0">
                <a:solidFill>
                  <a:schemeClr val="tx1"/>
                </a:solidFill>
              </a:rPr>
              <a:t>So </a:t>
            </a:r>
            <a:r>
              <a:rPr lang="en-US" sz="2000" dirty="0" err="1" smtClean="0">
                <a:solidFill>
                  <a:schemeClr val="tx1"/>
                </a:solidFill>
              </a:rPr>
              <a:t>sánh</a:t>
            </a:r>
            <a:r>
              <a:rPr lang="en-US" sz="2000" dirty="0" smtClean="0">
                <a:solidFill>
                  <a:schemeClr val="tx1"/>
                </a:solidFill>
              </a:rPr>
              <a:t> </a:t>
            </a:r>
            <a:r>
              <a:rPr lang="en-US" sz="2000" i="1" dirty="0" err="1" smtClean="0">
                <a:solidFill>
                  <a:schemeClr val="tx1"/>
                </a:solidFill>
              </a:rPr>
              <a:t>tất</a:t>
            </a:r>
            <a:r>
              <a:rPr lang="en-US" sz="2000" i="1" dirty="0" smtClean="0">
                <a:solidFill>
                  <a:schemeClr val="tx1"/>
                </a:solidFill>
              </a:rPr>
              <a:t> </a:t>
            </a:r>
            <a:r>
              <a:rPr lang="en-US" sz="2000" i="1" dirty="0" err="1" smtClean="0">
                <a:solidFill>
                  <a:schemeClr val="tx1"/>
                </a:solidFill>
              </a:rPr>
              <a:t>cả</a:t>
            </a:r>
            <a:r>
              <a:rPr lang="en-US" sz="2000" i="1" dirty="0" smtClean="0">
                <a:solidFill>
                  <a:schemeClr val="tx1"/>
                </a:solidFill>
              </a:rPr>
              <a:t> </a:t>
            </a:r>
            <a:r>
              <a:rPr lang="en-US" sz="2000" dirty="0" err="1" smtClean="0">
                <a:solidFill>
                  <a:schemeClr val="tx1"/>
                </a:solidFill>
              </a:rPr>
              <a:t>các</a:t>
            </a:r>
            <a:r>
              <a:rPr lang="en-US" sz="2000" dirty="0" smtClean="0">
                <a:solidFill>
                  <a:schemeClr val="tx1"/>
                </a:solidFill>
              </a:rPr>
              <a:t> </a:t>
            </a:r>
            <a:r>
              <a:rPr lang="en-US" sz="2000" dirty="0" err="1" smtClean="0">
                <a:solidFill>
                  <a:schemeClr val="accent2"/>
                </a:solidFill>
              </a:rPr>
              <a:t>thẻ</a:t>
            </a:r>
            <a:r>
              <a:rPr lang="en-US" sz="2000" dirty="0" smtClean="0">
                <a:solidFill>
                  <a:schemeClr val="tx1"/>
                </a:solidFill>
              </a:rPr>
              <a:t> trong </a:t>
            </a:r>
            <a:r>
              <a:rPr lang="en-US" sz="2000" dirty="0" err="1" smtClean="0">
                <a:solidFill>
                  <a:schemeClr val="tx1"/>
                </a:solidFill>
              </a:rPr>
              <a:t>tập</a:t>
            </a:r>
            <a:r>
              <a:rPr lang="en-US" sz="2000" dirty="0" smtClean="0">
                <a:solidFill>
                  <a:schemeClr val="tx1"/>
                </a:solidFill>
              </a:rPr>
              <a:t> </a:t>
            </a:r>
            <a:r>
              <a:rPr lang="en-US" sz="2000" dirty="0" err="1" smtClean="0">
                <a:solidFill>
                  <a:schemeClr val="tx1"/>
                </a:solidFill>
              </a:rPr>
              <a:t>với</a:t>
            </a:r>
            <a:r>
              <a:rPr lang="en-US" sz="2000" dirty="0" smtClean="0">
                <a:solidFill>
                  <a:schemeClr val="tx1"/>
                </a:solidFill>
              </a:rPr>
              <a:t> </a:t>
            </a:r>
            <a:r>
              <a:rPr lang="en-US" sz="2000" dirty="0" smtClean="0">
                <a:solidFill>
                  <a:schemeClr val="accent2"/>
                </a:solidFill>
              </a:rPr>
              <a:t>3 </a:t>
            </a:r>
            <a:r>
              <a:rPr lang="en-US" sz="2000" dirty="0" err="1" smtClean="0">
                <a:solidFill>
                  <a:schemeClr val="accent2"/>
                </a:solidFill>
              </a:rPr>
              <a:t>bít</a:t>
            </a:r>
            <a:r>
              <a:rPr lang="en-US" sz="2000" dirty="0" smtClean="0">
                <a:solidFill>
                  <a:schemeClr val="accent2"/>
                </a:solidFill>
              </a:rPr>
              <a:t> </a:t>
            </a:r>
            <a:r>
              <a:rPr lang="en-US" sz="2000" dirty="0" err="1" smtClean="0">
                <a:solidFill>
                  <a:schemeClr val="accent2"/>
                </a:solidFill>
              </a:rPr>
              <a:t>địa</a:t>
            </a:r>
            <a:r>
              <a:rPr lang="en-US" sz="2000" dirty="0" smtClean="0">
                <a:solidFill>
                  <a:schemeClr val="accent2"/>
                </a:solidFill>
              </a:rPr>
              <a:t> </a:t>
            </a:r>
            <a:r>
              <a:rPr lang="en-US" sz="2000" dirty="0" err="1" smtClean="0">
                <a:solidFill>
                  <a:schemeClr val="accent2"/>
                </a:solidFill>
              </a:rPr>
              <a:t>chỉ</a:t>
            </a:r>
            <a:r>
              <a:rPr lang="en-US" sz="2000" dirty="0" smtClean="0">
                <a:solidFill>
                  <a:schemeClr val="accent2"/>
                </a:solidFill>
              </a:rPr>
              <a:t> cao</a:t>
            </a:r>
            <a:endParaRPr lang="en-US" sz="2000" dirty="0">
              <a:solidFill>
                <a:schemeClr val="tx1"/>
              </a:solidFill>
            </a:endParaRPr>
          </a:p>
        </p:txBody>
      </p:sp>
      <p:grpSp>
        <p:nvGrpSpPr>
          <p:cNvPr id="4" name="Group 63"/>
          <p:cNvGrpSpPr>
            <a:grpSpLocks/>
          </p:cNvGrpSpPr>
          <p:nvPr/>
        </p:nvGrpSpPr>
        <p:grpSpPr bwMode="auto">
          <a:xfrm>
            <a:off x="1219200" y="2057400"/>
            <a:ext cx="381000" cy="1219200"/>
            <a:chOff x="1344" y="1056"/>
            <a:chExt cx="624" cy="768"/>
          </a:xfrm>
        </p:grpSpPr>
        <p:sp>
          <p:nvSpPr>
            <p:cNvPr id="1679424" name="Rectangle 6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79425" name="Line 6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9426" name="Line 6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79427" name="Line 6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79428" name="Text Box 68"/>
          <p:cNvSpPr txBox="1">
            <a:spLocks noChangeArrowheads="1"/>
          </p:cNvSpPr>
          <p:nvPr/>
        </p:nvSpPr>
        <p:spPr bwMode="auto">
          <a:xfrm>
            <a:off x="1219200" y="1600200"/>
            <a:ext cx="336550" cy="366713"/>
          </a:xfrm>
          <a:prstGeom prst="rect">
            <a:avLst/>
          </a:prstGeom>
          <a:noFill/>
          <a:ln w="12700">
            <a:noFill/>
            <a:miter lim="800000"/>
            <a:headEnd/>
            <a:tailEnd/>
          </a:ln>
          <a:effectLst/>
        </p:spPr>
        <p:txBody>
          <a:bodyPr wrap="none">
            <a:spAutoFit/>
          </a:bodyPr>
          <a:lstStyle/>
          <a:p>
            <a:r>
              <a:rPr lang="en-US">
                <a:solidFill>
                  <a:schemeClr val="tx1"/>
                </a:solidFill>
              </a:rPr>
              <a:t>V</a:t>
            </a:r>
          </a:p>
        </p:txBody>
      </p:sp>
      <p:grpSp>
        <p:nvGrpSpPr>
          <p:cNvPr id="5" name="Group 112"/>
          <p:cNvGrpSpPr>
            <a:grpSpLocks/>
          </p:cNvGrpSpPr>
          <p:nvPr/>
        </p:nvGrpSpPr>
        <p:grpSpPr bwMode="auto">
          <a:xfrm>
            <a:off x="3200400" y="990600"/>
            <a:ext cx="1066800" cy="1905000"/>
            <a:chOff x="2016" y="624"/>
            <a:chExt cx="672" cy="1200"/>
          </a:xfrm>
        </p:grpSpPr>
        <p:sp>
          <p:nvSpPr>
            <p:cNvPr id="1679430" name="Line 70"/>
            <p:cNvSpPr>
              <a:spLocks noChangeShapeType="1"/>
            </p:cNvSpPr>
            <p:nvPr/>
          </p:nvSpPr>
          <p:spPr bwMode="auto">
            <a:xfrm flipH="1">
              <a:off x="2016" y="624"/>
              <a:ext cx="672" cy="768"/>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79432" name="Line 72"/>
            <p:cNvSpPr>
              <a:spLocks noChangeShapeType="1"/>
            </p:cNvSpPr>
            <p:nvPr/>
          </p:nvSpPr>
          <p:spPr bwMode="auto">
            <a:xfrm flipH="1">
              <a:off x="2016" y="624"/>
              <a:ext cx="672" cy="1200"/>
            </a:xfrm>
            <a:prstGeom prst="line">
              <a:avLst/>
            </a:prstGeom>
            <a:noFill/>
            <a:ln w="12700">
              <a:solidFill>
                <a:schemeClr val="tx1"/>
              </a:solidFill>
              <a:round/>
              <a:headEnd type="triangle" w="med" len="med"/>
              <a:tailEnd type="triangle" w="med" len="med"/>
            </a:ln>
            <a:effectLst/>
          </p:spPr>
          <p:txBody>
            <a:bodyPr/>
            <a:lstStyle/>
            <a:p>
              <a:endParaRPr lang="en-US"/>
            </a:p>
          </p:txBody>
        </p:sp>
      </p:grpSp>
      <p:grpSp>
        <p:nvGrpSpPr>
          <p:cNvPr id="6" name="Group 113"/>
          <p:cNvGrpSpPr>
            <a:grpSpLocks/>
          </p:cNvGrpSpPr>
          <p:nvPr/>
        </p:nvGrpSpPr>
        <p:grpSpPr bwMode="auto">
          <a:xfrm>
            <a:off x="3200400" y="2514600"/>
            <a:ext cx="1066800" cy="3048000"/>
            <a:chOff x="2016" y="1584"/>
            <a:chExt cx="672" cy="1920"/>
          </a:xfrm>
        </p:grpSpPr>
        <p:sp>
          <p:nvSpPr>
            <p:cNvPr id="1679446" name="Line 86"/>
            <p:cNvSpPr>
              <a:spLocks noChangeShapeType="1"/>
            </p:cNvSpPr>
            <p:nvPr/>
          </p:nvSpPr>
          <p:spPr bwMode="auto">
            <a:xfrm>
              <a:off x="2016" y="1968"/>
              <a:ext cx="672" cy="1536"/>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679447" name="Line 87"/>
            <p:cNvSpPr>
              <a:spLocks noChangeShapeType="1"/>
            </p:cNvSpPr>
            <p:nvPr/>
          </p:nvSpPr>
          <p:spPr bwMode="auto">
            <a:xfrm>
              <a:off x="2016" y="1584"/>
              <a:ext cx="672" cy="1920"/>
            </a:xfrm>
            <a:prstGeom prst="line">
              <a:avLst/>
            </a:prstGeom>
            <a:noFill/>
            <a:ln w="12700">
              <a:solidFill>
                <a:schemeClr val="tx1"/>
              </a:solidFill>
              <a:round/>
              <a:headEnd type="triangle" w="med" len="med"/>
              <a:tailEnd type="triangle" w="med" len="med"/>
            </a:ln>
            <a:effectLst/>
          </p:spPr>
          <p:txBody>
            <a:bodyPr/>
            <a:lstStyle/>
            <a:p>
              <a:endParaRPr lang="en-US"/>
            </a:p>
          </p:txBody>
        </p:sp>
      </p:grpSp>
      <p:sp>
        <p:nvSpPr>
          <p:cNvPr id="1679450" name="Text Box 90"/>
          <p:cNvSpPr txBox="1">
            <a:spLocks noChangeArrowheads="1"/>
          </p:cNvSpPr>
          <p:nvPr/>
        </p:nvSpPr>
        <p:spPr bwMode="auto">
          <a:xfrm>
            <a:off x="5181600" y="838200"/>
            <a:ext cx="990600" cy="4967514"/>
          </a:xfrm>
          <a:prstGeom prst="rect">
            <a:avLst/>
          </a:prstGeom>
          <a:noFill/>
          <a:ln w="12700">
            <a:noFill/>
            <a:miter lim="800000"/>
            <a:headEnd/>
            <a:tailEnd/>
          </a:ln>
          <a:effectLst/>
        </p:spPr>
        <p:txBody>
          <a:bodyPr>
            <a:spAutoFit/>
          </a:bodyPr>
          <a:lstStyle/>
          <a:p>
            <a:pPr>
              <a:lnSpc>
                <a:spcPct val="110000"/>
              </a:lnSpc>
            </a:pPr>
            <a:r>
              <a:rPr lang="en-US" dirty="0">
                <a:solidFill>
                  <a:schemeClr val="accent2"/>
                </a:solidFill>
              </a:rPr>
              <a:t>000</a:t>
            </a:r>
            <a:r>
              <a:rPr lang="en-US" dirty="0"/>
              <a:t>0</a:t>
            </a:r>
            <a:r>
              <a:rPr lang="en-US" dirty="0">
                <a:solidFill>
                  <a:schemeClr val="tx1"/>
                </a:solidFill>
              </a:rPr>
              <a:t>xx</a:t>
            </a:r>
          </a:p>
          <a:p>
            <a:pPr>
              <a:lnSpc>
                <a:spcPct val="110000"/>
              </a:lnSpc>
            </a:pPr>
            <a:r>
              <a:rPr lang="en-US" dirty="0">
                <a:solidFill>
                  <a:schemeClr val="accent2"/>
                </a:solidFill>
              </a:rPr>
              <a:t>000</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001</a:t>
            </a:r>
            <a:r>
              <a:rPr lang="en-US" dirty="0"/>
              <a:t>0</a:t>
            </a:r>
            <a:r>
              <a:rPr lang="en-US" dirty="0">
                <a:solidFill>
                  <a:schemeClr val="tx1"/>
                </a:solidFill>
              </a:rPr>
              <a:t>xx</a:t>
            </a:r>
          </a:p>
          <a:p>
            <a:pPr>
              <a:lnSpc>
                <a:spcPct val="110000"/>
              </a:lnSpc>
            </a:pPr>
            <a:r>
              <a:rPr lang="en-US" dirty="0">
                <a:solidFill>
                  <a:schemeClr val="accent2"/>
                </a:solidFill>
              </a:rPr>
              <a:t>001</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010</a:t>
            </a:r>
            <a:r>
              <a:rPr lang="en-US" dirty="0"/>
              <a:t>0</a:t>
            </a:r>
            <a:r>
              <a:rPr lang="en-US" dirty="0">
                <a:solidFill>
                  <a:schemeClr val="tx1"/>
                </a:solidFill>
              </a:rPr>
              <a:t>xx</a:t>
            </a:r>
          </a:p>
          <a:p>
            <a:pPr>
              <a:lnSpc>
                <a:spcPct val="110000"/>
              </a:lnSpc>
            </a:pPr>
            <a:r>
              <a:rPr lang="en-US" dirty="0">
                <a:solidFill>
                  <a:schemeClr val="accent2"/>
                </a:solidFill>
              </a:rPr>
              <a:t>010</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011</a:t>
            </a:r>
            <a:r>
              <a:rPr lang="en-US" dirty="0"/>
              <a:t>0</a:t>
            </a:r>
            <a:r>
              <a:rPr lang="en-US" dirty="0">
                <a:solidFill>
                  <a:schemeClr val="tx1"/>
                </a:solidFill>
              </a:rPr>
              <a:t>xx</a:t>
            </a:r>
          </a:p>
          <a:p>
            <a:pPr>
              <a:lnSpc>
                <a:spcPct val="110000"/>
              </a:lnSpc>
            </a:pPr>
            <a:r>
              <a:rPr lang="en-US" dirty="0">
                <a:solidFill>
                  <a:schemeClr val="accent2"/>
                </a:solidFill>
              </a:rPr>
              <a:t>011</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100</a:t>
            </a:r>
            <a:r>
              <a:rPr lang="en-US" dirty="0"/>
              <a:t>0</a:t>
            </a:r>
            <a:r>
              <a:rPr lang="en-US" dirty="0">
                <a:solidFill>
                  <a:schemeClr val="tx1"/>
                </a:solidFill>
              </a:rPr>
              <a:t>xx</a:t>
            </a:r>
          </a:p>
          <a:p>
            <a:pPr>
              <a:lnSpc>
                <a:spcPct val="110000"/>
              </a:lnSpc>
            </a:pPr>
            <a:r>
              <a:rPr lang="en-US" dirty="0">
                <a:solidFill>
                  <a:schemeClr val="accent2"/>
                </a:solidFill>
              </a:rPr>
              <a:t>100</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101</a:t>
            </a:r>
            <a:r>
              <a:rPr lang="en-US" dirty="0"/>
              <a:t>0</a:t>
            </a:r>
            <a:r>
              <a:rPr lang="en-US" dirty="0">
                <a:solidFill>
                  <a:schemeClr val="tx1"/>
                </a:solidFill>
              </a:rPr>
              <a:t>xx</a:t>
            </a:r>
          </a:p>
          <a:p>
            <a:pPr>
              <a:lnSpc>
                <a:spcPct val="110000"/>
              </a:lnSpc>
            </a:pPr>
            <a:r>
              <a:rPr lang="en-US" dirty="0">
                <a:solidFill>
                  <a:schemeClr val="accent2"/>
                </a:solidFill>
              </a:rPr>
              <a:t>101</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110</a:t>
            </a:r>
            <a:r>
              <a:rPr lang="en-US" dirty="0"/>
              <a:t>0</a:t>
            </a:r>
            <a:r>
              <a:rPr lang="en-US" dirty="0">
                <a:solidFill>
                  <a:schemeClr val="tx1"/>
                </a:solidFill>
              </a:rPr>
              <a:t>xx</a:t>
            </a:r>
          </a:p>
          <a:p>
            <a:pPr>
              <a:lnSpc>
                <a:spcPct val="110000"/>
              </a:lnSpc>
            </a:pPr>
            <a:r>
              <a:rPr lang="en-US" dirty="0">
                <a:solidFill>
                  <a:schemeClr val="accent2"/>
                </a:solidFill>
              </a:rPr>
              <a:t>110</a:t>
            </a:r>
            <a:r>
              <a:rPr lang="en-US" dirty="0">
                <a:solidFill>
                  <a:srgbClr val="009900"/>
                </a:solidFill>
              </a:rPr>
              <a:t>1</a:t>
            </a:r>
            <a:r>
              <a:rPr lang="en-US" dirty="0">
                <a:solidFill>
                  <a:schemeClr val="tx1"/>
                </a:solidFill>
              </a:rPr>
              <a:t>xx</a:t>
            </a:r>
          </a:p>
          <a:p>
            <a:pPr>
              <a:lnSpc>
                <a:spcPct val="110000"/>
              </a:lnSpc>
            </a:pPr>
            <a:r>
              <a:rPr lang="en-US" dirty="0">
                <a:solidFill>
                  <a:schemeClr val="accent2"/>
                </a:solidFill>
              </a:rPr>
              <a:t>111</a:t>
            </a:r>
            <a:r>
              <a:rPr lang="en-US" dirty="0"/>
              <a:t>0</a:t>
            </a:r>
            <a:r>
              <a:rPr lang="en-US" dirty="0">
                <a:solidFill>
                  <a:schemeClr val="tx1"/>
                </a:solidFill>
              </a:rPr>
              <a:t>xx</a:t>
            </a:r>
          </a:p>
          <a:p>
            <a:pPr>
              <a:lnSpc>
                <a:spcPct val="110000"/>
              </a:lnSpc>
            </a:pPr>
            <a:r>
              <a:rPr lang="en-US" dirty="0">
                <a:solidFill>
                  <a:schemeClr val="accent2"/>
                </a:solidFill>
              </a:rPr>
              <a:t>111</a:t>
            </a:r>
            <a:r>
              <a:rPr lang="en-US" dirty="0">
                <a:solidFill>
                  <a:srgbClr val="009900"/>
                </a:solidFill>
              </a:rPr>
              <a:t>1</a:t>
            </a:r>
            <a:r>
              <a:rPr lang="en-US" dirty="0">
                <a:solidFill>
                  <a:schemeClr val="tx1"/>
                </a:solidFill>
              </a:rPr>
              <a:t>xx</a:t>
            </a:r>
          </a:p>
        </p:txBody>
      </p:sp>
      <p:sp>
        <p:nvSpPr>
          <p:cNvPr id="1679452" name="Rectangle 92" descr="10%"/>
          <p:cNvSpPr>
            <a:spLocks noChangeArrowheads="1"/>
          </p:cNvSpPr>
          <p:nvPr/>
        </p:nvSpPr>
        <p:spPr bwMode="auto">
          <a:xfrm>
            <a:off x="2209800" y="2667000"/>
            <a:ext cx="990600" cy="304800"/>
          </a:xfrm>
          <a:prstGeom prst="rect">
            <a:avLst/>
          </a:prstGeom>
          <a:pattFill prst="pct10">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53" name="Rectangle 93" descr="5%"/>
          <p:cNvSpPr>
            <a:spLocks noChangeArrowheads="1"/>
          </p:cNvSpPr>
          <p:nvPr/>
        </p:nvSpPr>
        <p:spPr bwMode="auto">
          <a:xfrm>
            <a:off x="2209800" y="29718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54" name="Line 94"/>
          <p:cNvSpPr>
            <a:spLocks noChangeShapeType="1"/>
          </p:cNvSpPr>
          <p:nvPr/>
        </p:nvSpPr>
        <p:spPr bwMode="auto">
          <a:xfrm>
            <a:off x="685800" y="2667000"/>
            <a:ext cx="2590800" cy="0"/>
          </a:xfrm>
          <a:prstGeom prst="line">
            <a:avLst/>
          </a:prstGeom>
          <a:noFill/>
          <a:ln w="28575">
            <a:solidFill>
              <a:schemeClr val="tx1"/>
            </a:solidFill>
            <a:round/>
            <a:headEnd/>
            <a:tailEnd/>
          </a:ln>
          <a:effectLst/>
        </p:spPr>
        <p:txBody>
          <a:bodyPr/>
          <a:lstStyle/>
          <a:p>
            <a:endParaRPr lang="en-US"/>
          </a:p>
        </p:txBody>
      </p:sp>
      <p:sp>
        <p:nvSpPr>
          <p:cNvPr id="1679455" name="Text Box 95"/>
          <p:cNvSpPr txBox="1">
            <a:spLocks noChangeArrowheads="1"/>
          </p:cNvSpPr>
          <p:nvPr/>
        </p:nvSpPr>
        <p:spPr bwMode="auto">
          <a:xfrm>
            <a:off x="762000" y="1600200"/>
            <a:ext cx="527050" cy="366713"/>
          </a:xfrm>
          <a:prstGeom prst="rect">
            <a:avLst/>
          </a:prstGeom>
          <a:noFill/>
          <a:ln w="12700">
            <a:noFill/>
            <a:miter lim="800000"/>
            <a:headEnd/>
            <a:tailEnd/>
          </a:ln>
          <a:effectLst/>
        </p:spPr>
        <p:txBody>
          <a:bodyPr wrap="none">
            <a:spAutoFit/>
          </a:bodyPr>
          <a:lstStyle/>
          <a:p>
            <a:r>
              <a:rPr lang="en-US">
                <a:solidFill>
                  <a:schemeClr val="tx1"/>
                </a:solidFill>
              </a:rPr>
              <a:t>Set</a:t>
            </a:r>
          </a:p>
        </p:txBody>
      </p:sp>
      <p:sp>
        <p:nvSpPr>
          <p:cNvPr id="1679456" name="Rectangle 96" descr="5%"/>
          <p:cNvSpPr>
            <a:spLocks noChangeArrowheads="1"/>
          </p:cNvSpPr>
          <p:nvPr/>
        </p:nvSpPr>
        <p:spPr bwMode="auto">
          <a:xfrm>
            <a:off x="4267200" y="11430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57" name="Rectangle 97" descr="5%"/>
          <p:cNvSpPr>
            <a:spLocks noChangeArrowheads="1"/>
          </p:cNvSpPr>
          <p:nvPr/>
        </p:nvSpPr>
        <p:spPr bwMode="auto">
          <a:xfrm>
            <a:off x="4267200" y="14478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58" name="Rectangle 98" descr="5%"/>
          <p:cNvSpPr>
            <a:spLocks noChangeArrowheads="1"/>
          </p:cNvSpPr>
          <p:nvPr/>
        </p:nvSpPr>
        <p:spPr bwMode="auto">
          <a:xfrm>
            <a:off x="4267200" y="23622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59" name="Rectangle 99" descr="5%"/>
          <p:cNvSpPr>
            <a:spLocks noChangeArrowheads="1"/>
          </p:cNvSpPr>
          <p:nvPr/>
        </p:nvSpPr>
        <p:spPr bwMode="auto">
          <a:xfrm>
            <a:off x="4267200" y="26670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60" name="Rectangle 100" descr="5%"/>
          <p:cNvSpPr>
            <a:spLocks noChangeArrowheads="1"/>
          </p:cNvSpPr>
          <p:nvPr/>
        </p:nvSpPr>
        <p:spPr bwMode="auto">
          <a:xfrm>
            <a:off x="4267200" y="35814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61" name="Rectangle 101" descr="5%"/>
          <p:cNvSpPr>
            <a:spLocks noChangeArrowheads="1"/>
          </p:cNvSpPr>
          <p:nvPr/>
        </p:nvSpPr>
        <p:spPr bwMode="auto">
          <a:xfrm>
            <a:off x="4267200" y="38862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62" name="Rectangle 102" descr="5%"/>
          <p:cNvSpPr>
            <a:spLocks noChangeArrowheads="1"/>
          </p:cNvSpPr>
          <p:nvPr/>
        </p:nvSpPr>
        <p:spPr bwMode="auto">
          <a:xfrm>
            <a:off x="4267200" y="4800600"/>
            <a:ext cx="990600" cy="304800"/>
          </a:xfrm>
          <a:prstGeom prst="rect">
            <a:avLst/>
          </a:prstGeom>
          <a:pattFill prst="pct5">
            <a:fgClr>
              <a:srgbClr val="009900"/>
            </a:fgClr>
            <a:bgClr>
              <a:srgbClr val="FFFFFF"/>
            </a:bgClr>
          </a:pattFill>
          <a:ln w="12700">
            <a:solidFill>
              <a:srgbClr val="009900"/>
            </a:solidFill>
            <a:miter lim="800000"/>
            <a:headEnd/>
            <a:tailEnd/>
          </a:ln>
          <a:effectLst/>
        </p:spPr>
        <p:txBody>
          <a:bodyPr wrap="none" anchor="ctr"/>
          <a:lstStyle/>
          <a:p>
            <a:endParaRPr lang="en-US"/>
          </a:p>
        </p:txBody>
      </p:sp>
      <p:sp>
        <p:nvSpPr>
          <p:cNvPr id="1679463" name="Rectangle 103" descr="5%"/>
          <p:cNvSpPr>
            <a:spLocks noChangeArrowheads="1"/>
          </p:cNvSpPr>
          <p:nvPr/>
        </p:nvSpPr>
        <p:spPr bwMode="auto">
          <a:xfrm>
            <a:off x="4267200" y="5105400"/>
            <a:ext cx="990600" cy="304800"/>
          </a:xfrm>
          <a:prstGeom prst="rect">
            <a:avLst/>
          </a:prstGeom>
          <a:pattFill prst="pct5">
            <a:fgClr>
              <a:schemeClr val="accent1"/>
            </a:fgClr>
            <a:bgClr>
              <a:srgbClr val="FFFFFF"/>
            </a:bgClr>
          </a:pattFill>
          <a:ln w="12700">
            <a:solidFill>
              <a:schemeClr val="accent1"/>
            </a:solidFill>
            <a:miter lim="800000"/>
            <a:headEnd/>
            <a:tailEnd/>
          </a:ln>
          <a:effectLst/>
        </p:spPr>
        <p:txBody>
          <a:bodyPr wrap="none" anchor="ctr"/>
          <a:lstStyle/>
          <a:p>
            <a:endParaRPr lang="en-US"/>
          </a:p>
        </p:txBody>
      </p:sp>
      <p:sp>
        <p:nvSpPr>
          <p:cNvPr id="1679466" name="Text Box 106"/>
          <p:cNvSpPr txBox="1">
            <a:spLocks noChangeArrowheads="1"/>
          </p:cNvSpPr>
          <p:nvPr/>
        </p:nvSpPr>
        <p:spPr bwMode="auto">
          <a:xfrm>
            <a:off x="908050" y="2286000"/>
            <a:ext cx="311150" cy="366713"/>
          </a:xfrm>
          <a:prstGeom prst="rect">
            <a:avLst/>
          </a:prstGeom>
          <a:noFill/>
          <a:ln w="12700">
            <a:noFill/>
            <a:miter lim="800000"/>
            <a:headEnd/>
            <a:tailEnd/>
          </a:ln>
          <a:effectLst/>
        </p:spPr>
        <p:txBody>
          <a:bodyPr wrap="none">
            <a:spAutoFit/>
          </a:bodyPr>
          <a:lstStyle/>
          <a:p>
            <a:r>
              <a:rPr lang="en-US" dirty="0">
                <a:solidFill>
                  <a:srgbClr val="009900"/>
                </a:solidFill>
              </a:rPr>
              <a:t>1</a:t>
            </a:r>
          </a:p>
        </p:txBody>
      </p:sp>
      <p:sp>
        <p:nvSpPr>
          <p:cNvPr id="1679467" name="Text Box 107"/>
          <p:cNvSpPr txBox="1">
            <a:spLocks noChangeArrowheads="1"/>
          </p:cNvSpPr>
          <p:nvPr/>
        </p:nvSpPr>
        <p:spPr bwMode="auto">
          <a:xfrm>
            <a:off x="898525" y="2667000"/>
            <a:ext cx="311150" cy="366713"/>
          </a:xfrm>
          <a:prstGeom prst="rect">
            <a:avLst/>
          </a:prstGeom>
          <a:noFill/>
          <a:ln w="12700">
            <a:noFill/>
            <a:miter lim="800000"/>
            <a:headEnd/>
            <a:tailEnd/>
          </a:ln>
          <a:effectLst/>
        </p:spPr>
        <p:txBody>
          <a:bodyPr wrap="none">
            <a:spAutoFit/>
          </a:bodyPr>
          <a:lstStyle/>
          <a:p>
            <a:r>
              <a:rPr lang="en-US"/>
              <a:t>0</a:t>
            </a:r>
          </a:p>
        </p:txBody>
      </p:sp>
      <p:sp>
        <p:nvSpPr>
          <p:cNvPr id="1679468" name="Text Box 108"/>
          <p:cNvSpPr txBox="1">
            <a:spLocks noChangeArrowheads="1"/>
          </p:cNvSpPr>
          <p:nvPr/>
        </p:nvSpPr>
        <p:spPr bwMode="auto">
          <a:xfrm>
            <a:off x="914400" y="2935288"/>
            <a:ext cx="311150" cy="366712"/>
          </a:xfrm>
          <a:prstGeom prst="rect">
            <a:avLst/>
          </a:prstGeom>
          <a:noFill/>
          <a:ln w="12700">
            <a:noFill/>
            <a:miter lim="800000"/>
            <a:headEnd/>
            <a:tailEnd/>
          </a:ln>
          <a:effectLst/>
        </p:spPr>
        <p:txBody>
          <a:bodyPr wrap="none">
            <a:spAutoFit/>
          </a:bodyPr>
          <a:lstStyle/>
          <a:p>
            <a:r>
              <a:rPr lang="en-US">
                <a:solidFill>
                  <a:srgbClr val="009900"/>
                </a:solidFill>
              </a:rPr>
              <a:t>1</a:t>
            </a:r>
          </a:p>
        </p:txBody>
      </p:sp>
      <p:sp>
        <p:nvSpPr>
          <p:cNvPr id="1679469" name="Text Box 109"/>
          <p:cNvSpPr txBox="1">
            <a:spLocks noChangeArrowheads="1"/>
          </p:cNvSpPr>
          <p:nvPr/>
        </p:nvSpPr>
        <p:spPr bwMode="auto">
          <a:xfrm>
            <a:off x="228600" y="1600200"/>
            <a:ext cx="641350" cy="366713"/>
          </a:xfrm>
          <a:prstGeom prst="rect">
            <a:avLst/>
          </a:prstGeom>
          <a:noFill/>
          <a:ln w="12700">
            <a:noFill/>
            <a:miter lim="800000"/>
            <a:headEnd/>
            <a:tailEnd/>
          </a:ln>
          <a:effectLst/>
        </p:spPr>
        <p:txBody>
          <a:bodyPr wrap="none">
            <a:spAutoFit/>
          </a:bodyPr>
          <a:lstStyle/>
          <a:p>
            <a:r>
              <a:rPr lang="en-US">
                <a:solidFill>
                  <a:schemeClr val="tx1"/>
                </a:solidFill>
              </a:rPr>
              <a:t>Way</a:t>
            </a:r>
          </a:p>
        </p:txBody>
      </p:sp>
      <p:sp>
        <p:nvSpPr>
          <p:cNvPr id="1679470" name="Text Box 110"/>
          <p:cNvSpPr txBox="1">
            <a:spLocks noChangeArrowheads="1"/>
          </p:cNvSpPr>
          <p:nvPr/>
        </p:nvSpPr>
        <p:spPr bwMode="auto">
          <a:xfrm>
            <a:off x="457200" y="2133600"/>
            <a:ext cx="311150" cy="366713"/>
          </a:xfrm>
          <a:prstGeom prst="rect">
            <a:avLst/>
          </a:prstGeom>
          <a:noFill/>
          <a:ln w="12700">
            <a:noFill/>
            <a:miter lim="800000"/>
            <a:headEnd/>
            <a:tailEnd/>
          </a:ln>
          <a:effectLst/>
        </p:spPr>
        <p:txBody>
          <a:bodyPr wrap="none">
            <a:spAutoFit/>
          </a:bodyPr>
          <a:lstStyle/>
          <a:p>
            <a:r>
              <a:rPr lang="en-US" dirty="0">
                <a:solidFill>
                  <a:schemeClr val="tx1"/>
                </a:solidFill>
              </a:rPr>
              <a:t>0</a:t>
            </a:r>
          </a:p>
        </p:txBody>
      </p:sp>
      <p:sp>
        <p:nvSpPr>
          <p:cNvPr id="1679471" name="Text Box 111"/>
          <p:cNvSpPr txBox="1">
            <a:spLocks noChangeArrowheads="1"/>
          </p:cNvSpPr>
          <p:nvPr/>
        </p:nvSpPr>
        <p:spPr bwMode="auto">
          <a:xfrm>
            <a:off x="457200" y="2819400"/>
            <a:ext cx="311150" cy="366713"/>
          </a:xfrm>
          <a:prstGeom prst="rect">
            <a:avLst/>
          </a:prstGeom>
          <a:noFill/>
          <a:ln w="12700">
            <a:noFill/>
            <a:miter lim="800000"/>
            <a:headEnd/>
            <a:tailEnd/>
          </a:ln>
          <a:effectLst/>
        </p:spPr>
        <p:txBody>
          <a:bodyPr wrap="none">
            <a:spAutoFit/>
          </a:bodyPr>
          <a:lstStyle/>
          <a:p>
            <a:r>
              <a:rPr lang="en-US" dirty="0">
                <a:solidFill>
                  <a:schemeClr val="tx1"/>
                </a:solidFill>
              </a:rPr>
              <a:t>1</a:t>
            </a:r>
          </a:p>
        </p:txBody>
      </p:sp>
      <p:sp>
        <p:nvSpPr>
          <p:cNvPr id="82" name="Rectangle 95"/>
          <p:cNvSpPr>
            <a:spLocks noChangeArrowheads="1"/>
          </p:cNvSpPr>
          <p:nvPr/>
        </p:nvSpPr>
        <p:spPr bwMode="auto">
          <a:xfrm>
            <a:off x="1752600" y="2743200"/>
            <a:ext cx="381000" cy="228600"/>
          </a:xfrm>
          <a:prstGeom prst="rect">
            <a:avLst/>
          </a:prstGeom>
          <a:noFill/>
          <a:ln w="28575">
            <a:solidFill>
              <a:schemeClr val="accent2"/>
            </a:solidFill>
            <a:miter lim="800000"/>
            <a:headEnd/>
            <a:tailEnd/>
          </a:ln>
          <a:effectLst/>
        </p:spPr>
        <p:txBody>
          <a:bodyPr wrap="none" anchor="ctr"/>
          <a:lstStyle/>
          <a:p>
            <a:endParaRPr lang="en-US"/>
          </a:p>
        </p:txBody>
      </p:sp>
      <p:sp>
        <p:nvSpPr>
          <p:cNvPr id="83" name="Rectangle 95"/>
          <p:cNvSpPr>
            <a:spLocks noChangeArrowheads="1"/>
          </p:cNvSpPr>
          <p:nvPr/>
        </p:nvSpPr>
        <p:spPr bwMode="auto">
          <a:xfrm>
            <a:off x="5257800" y="44958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84" name="Rectangle 95"/>
          <p:cNvSpPr>
            <a:spLocks noChangeArrowheads="1"/>
          </p:cNvSpPr>
          <p:nvPr/>
        </p:nvSpPr>
        <p:spPr bwMode="auto">
          <a:xfrm>
            <a:off x="1752600" y="2133600"/>
            <a:ext cx="381000" cy="228600"/>
          </a:xfrm>
          <a:prstGeom prst="rect">
            <a:avLst/>
          </a:prstGeom>
          <a:noFill/>
          <a:ln w="28575">
            <a:solidFill>
              <a:schemeClr val="accent2"/>
            </a:solidFill>
            <a:miter lim="800000"/>
            <a:headEnd/>
            <a:tailEnd/>
          </a:ln>
          <a:effectLst/>
        </p:spPr>
        <p:txBody>
          <a:bodyPr wrap="none" anchor="ctr"/>
          <a:lstStyle/>
          <a:p>
            <a:endParaRPr lang="en-US"/>
          </a:p>
        </p:txBody>
      </p:sp>
      <p:sp>
        <p:nvSpPr>
          <p:cNvPr id="85" name="Rectangle 84"/>
          <p:cNvSpPr/>
          <p:nvPr/>
        </p:nvSpPr>
        <p:spPr>
          <a:xfrm>
            <a:off x="6324600" y="990600"/>
            <a:ext cx="2438400" cy="923330"/>
          </a:xfrm>
          <a:prstGeom prst="rect">
            <a:avLst/>
          </a:prstGeom>
        </p:spPr>
        <p:txBody>
          <a:bodyPr wrap="square">
            <a:spAutoFit/>
          </a:bodyPr>
          <a:lstStyle/>
          <a:p>
            <a:r>
              <a:rPr lang="en-US" dirty="0" err="1" smtClean="0">
                <a:solidFill>
                  <a:schemeClr val="tx1"/>
                </a:solidFill>
              </a:rPr>
              <a:t>Khối</a:t>
            </a:r>
            <a:r>
              <a:rPr lang="en-US" dirty="0" smtClean="0">
                <a:solidFill>
                  <a:schemeClr val="tx1"/>
                </a:solidFill>
              </a:rPr>
              <a:t> 1 </a:t>
            </a:r>
            <a:r>
              <a:rPr lang="en-US" dirty="0" err="1" smtClean="0">
                <a:solidFill>
                  <a:schemeClr val="tx1"/>
                </a:solidFill>
              </a:rPr>
              <a:t>từ</a:t>
            </a:r>
            <a:r>
              <a:rPr lang="en-US" dirty="0" smtClean="0">
                <a:solidFill>
                  <a:schemeClr val="tx1"/>
                </a:solidFill>
              </a:rPr>
              <a:t>, 2 bit </a:t>
            </a:r>
            <a:r>
              <a:rPr lang="en-US" dirty="0" err="1" smtClean="0">
                <a:solidFill>
                  <a:schemeClr val="tx1"/>
                </a:solidFill>
              </a:rPr>
              <a:t>thấp</a:t>
            </a:r>
            <a:r>
              <a:rPr lang="en-US" dirty="0" smtClean="0">
                <a:solidFill>
                  <a:schemeClr val="tx1"/>
                </a:solidFill>
              </a:rPr>
              <a:t> </a:t>
            </a:r>
            <a:r>
              <a:rPr lang="en-US" dirty="0" err="1" smtClean="0">
                <a:solidFill>
                  <a:schemeClr val="tx1"/>
                </a:solidFill>
              </a:rPr>
              <a:t>cuối</a:t>
            </a:r>
            <a:r>
              <a:rPr lang="en-US" dirty="0" smtClean="0">
                <a:solidFill>
                  <a:schemeClr val="tx1"/>
                </a:solidFill>
              </a:rPr>
              <a:t> </a:t>
            </a:r>
            <a:r>
              <a:rPr lang="en-US" dirty="0" err="1" smtClean="0">
                <a:solidFill>
                  <a:schemeClr val="tx1"/>
                </a:solidFill>
              </a:rPr>
              <a:t>dùng</a:t>
            </a:r>
            <a:r>
              <a:rPr lang="en-US" dirty="0" smtClean="0">
                <a:solidFill>
                  <a:schemeClr val="tx1"/>
                </a:solidFill>
              </a:rPr>
              <a:t> </a:t>
            </a:r>
            <a:r>
              <a:rPr lang="en-US" dirty="0" err="1" smtClean="0">
                <a:solidFill>
                  <a:schemeClr val="tx1"/>
                </a:solidFill>
              </a:rPr>
              <a:t>để</a:t>
            </a:r>
            <a:r>
              <a:rPr lang="en-US" dirty="0" smtClean="0">
                <a:solidFill>
                  <a:schemeClr val="tx1"/>
                </a:solidFill>
              </a:rPr>
              <a:t> </a:t>
            </a:r>
            <a:r>
              <a:rPr lang="en-US" dirty="0" err="1" smtClean="0">
                <a:solidFill>
                  <a:schemeClr val="tx1"/>
                </a:solidFill>
              </a:rPr>
              <a:t>xác</a:t>
            </a:r>
            <a:r>
              <a:rPr lang="en-US" dirty="0" smtClean="0">
                <a:solidFill>
                  <a:schemeClr val="tx1"/>
                </a:solidFill>
              </a:rPr>
              <a:t> </a:t>
            </a:r>
            <a:r>
              <a:rPr lang="en-US" dirty="0" err="1" smtClean="0">
                <a:solidFill>
                  <a:schemeClr val="tx1"/>
                </a:solidFill>
              </a:rPr>
              <a:t>định</a:t>
            </a:r>
            <a:r>
              <a:rPr lang="en-US" dirty="0" smtClean="0">
                <a:solidFill>
                  <a:schemeClr val="tx1"/>
                </a:solidFill>
              </a:rPr>
              <a:t> byte trong </a:t>
            </a:r>
            <a:r>
              <a:rPr lang="en-US" dirty="0" err="1" smtClean="0">
                <a:solidFill>
                  <a:schemeClr val="tx1"/>
                </a:solidFill>
              </a:rPr>
              <a:t>từ</a:t>
            </a:r>
            <a:r>
              <a:rPr lang="en-US" dirty="0" smtClean="0">
                <a:solidFill>
                  <a:schemeClr val="tx1"/>
                </a:solidFill>
              </a:rPr>
              <a:t> (</a:t>
            </a:r>
            <a:r>
              <a:rPr lang="en-US" dirty="0" err="1" smtClean="0">
                <a:solidFill>
                  <a:schemeClr val="tx1"/>
                </a:solidFill>
              </a:rPr>
              <a:t>từ</a:t>
            </a:r>
            <a:r>
              <a:rPr lang="en-US" dirty="0" smtClean="0">
                <a:solidFill>
                  <a:schemeClr val="tx1"/>
                </a:solidFill>
              </a:rPr>
              <a:t> 32b)</a:t>
            </a:r>
            <a:endParaRPr lang="en-US" dirty="0">
              <a:solidFill>
                <a:schemeClr val="tx1"/>
              </a:solidFill>
            </a:endParaRPr>
          </a:p>
        </p:txBody>
      </p:sp>
      <p:sp>
        <p:nvSpPr>
          <p:cNvPr id="86" name="Rectangle 95"/>
          <p:cNvSpPr>
            <a:spLocks noChangeArrowheads="1"/>
          </p:cNvSpPr>
          <p:nvPr/>
        </p:nvSpPr>
        <p:spPr bwMode="auto">
          <a:xfrm>
            <a:off x="5257800" y="51054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87" name="Rectangle 95"/>
          <p:cNvSpPr>
            <a:spLocks noChangeArrowheads="1"/>
          </p:cNvSpPr>
          <p:nvPr/>
        </p:nvSpPr>
        <p:spPr bwMode="auto">
          <a:xfrm>
            <a:off x="5257800" y="26670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88" name="Rectangle 95"/>
          <p:cNvSpPr>
            <a:spLocks noChangeArrowheads="1"/>
          </p:cNvSpPr>
          <p:nvPr/>
        </p:nvSpPr>
        <p:spPr bwMode="auto">
          <a:xfrm>
            <a:off x="5257800" y="32766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89" name="Rectangle 95"/>
          <p:cNvSpPr>
            <a:spLocks noChangeArrowheads="1"/>
          </p:cNvSpPr>
          <p:nvPr/>
        </p:nvSpPr>
        <p:spPr bwMode="auto">
          <a:xfrm>
            <a:off x="5257800" y="38862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90" name="Rectangle 95"/>
          <p:cNvSpPr>
            <a:spLocks noChangeArrowheads="1"/>
          </p:cNvSpPr>
          <p:nvPr/>
        </p:nvSpPr>
        <p:spPr bwMode="auto">
          <a:xfrm>
            <a:off x="5257800" y="20574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91" name="Rectangle 95"/>
          <p:cNvSpPr>
            <a:spLocks noChangeArrowheads="1"/>
          </p:cNvSpPr>
          <p:nvPr/>
        </p:nvSpPr>
        <p:spPr bwMode="auto">
          <a:xfrm>
            <a:off x="5257800" y="1447800"/>
            <a:ext cx="381000" cy="304800"/>
          </a:xfrm>
          <a:prstGeom prst="rect">
            <a:avLst/>
          </a:prstGeom>
          <a:noFill/>
          <a:ln w="28575">
            <a:solidFill>
              <a:schemeClr val="accent2"/>
            </a:solidFill>
            <a:miter lim="800000"/>
            <a:headEnd/>
            <a:tailEnd/>
          </a:ln>
          <a:effectLst/>
        </p:spPr>
        <p:txBody>
          <a:bodyPr wrap="none" anchor="ctr"/>
          <a:lstStyle/>
          <a:p>
            <a:endParaRPr lang="en-US"/>
          </a:p>
        </p:txBody>
      </p:sp>
      <p:sp>
        <p:nvSpPr>
          <p:cNvPr id="92" name="Rectangle 95"/>
          <p:cNvSpPr>
            <a:spLocks noChangeArrowheads="1"/>
          </p:cNvSpPr>
          <p:nvPr/>
        </p:nvSpPr>
        <p:spPr bwMode="auto">
          <a:xfrm>
            <a:off x="5257800" y="838200"/>
            <a:ext cx="381000" cy="304800"/>
          </a:xfrm>
          <a:prstGeom prst="rect">
            <a:avLst/>
          </a:prstGeom>
          <a:noFill/>
          <a:ln w="28575">
            <a:solidFill>
              <a:schemeClr val="accent2"/>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39842759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422"/>
                                        </p:tgtEl>
                                        <p:attrNameLst>
                                          <p:attrName>style.visibility</p:attrName>
                                        </p:attrNameLst>
                                      </p:cBhvr>
                                      <p:to>
                                        <p:strVal val="visible"/>
                                      </p:to>
                                    </p:set>
                                  </p:childTnLst>
                                </p:cTn>
                              </p:par>
                              <p:par>
                                <p:cTn id="11" presetID="1" presetClass="entr" presetSubtype="0" fill="hold" grpId="0" nodeType="withEffect">
                                  <p:stCondLst>
                                    <p:cond delay="200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200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200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200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200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200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200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200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5" grpId="0" autoUpdateAnimBg="0"/>
      <p:bldP spid="1679422" grpId="0" autoUpdateAnimBg="0"/>
      <p:bldP spid="82" grpId="0" animBg="1"/>
      <p:bldP spid="83" grpId="0" animBg="1"/>
      <p:bldP spid="84" grpId="0" animBg="1"/>
      <p:bldP spid="86" grpId="0" animBg="1"/>
      <p:bldP spid="87" grpId="0" animBg="1"/>
      <p:bldP spid="88" grpId="0" animBg="1"/>
      <p:bldP spid="89" grpId="0" animBg="1"/>
      <p:bldP spid="90" grpId="0" animBg="1"/>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Phân</a:t>
            </a:r>
            <a:r>
              <a:rPr lang="en-US" b="1" dirty="0" smtClean="0">
                <a:latin typeface="Arial"/>
                <a:cs typeface="Arial"/>
              </a:rPr>
              <a:t> </a:t>
            </a:r>
            <a:r>
              <a:rPr lang="en-US" b="1" dirty="0" err="1" smtClean="0">
                <a:latin typeface="Arial"/>
                <a:cs typeface="Arial"/>
              </a:rPr>
              <a:t>cấp</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endParaRPr lang="en-US" dirty="0">
              <a:latin typeface="Arial"/>
              <a:cs typeface="Arial"/>
            </a:endParaRPr>
          </a:p>
        </p:txBody>
      </p:sp>
      <p:sp>
        <p:nvSpPr>
          <p:cNvPr id="3" name="Rectangle 2"/>
          <p:cNvSpPr/>
          <p:nvPr/>
        </p:nvSpPr>
        <p:spPr>
          <a:xfrm>
            <a:off x="671944" y="2286000"/>
            <a:ext cx="4336045" cy="369331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Phân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loại</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D</a:t>
            </a:r>
            <a:r>
              <a:rPr lang="en-US" dirty="0" smtClean="0">
                <a:latin typeface="Arial" panose="020B0604020202020204" pitchFamily="34" charset="0"/>
                <a:cs typeface="Arial" panose="020B0604020202020204" pitchFamily="34" charset="0"/>
              </a:rPr>
              <a:t>ung </a:t>
            </a:r>
            <a:r>
              <a:rPr lang="en-US" dirty="0" err="1" smtClean="0">
                <a:latin typeface="Arial" panose="020B0604020202020204" pitchFamily="34" charset="0"/>
                <a:cs typeface="Arial" panose="020B0604020202020204" pitchFamily="34" charset="0"/>
              </a:rPr>
              <a:t>lượng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nhỏ</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smtClean="0">
                <a:latin typeface="Arial" panose="020B0604020202020204" pitchFamily="34" charset="0"/>
                <a:cs typeface="Arial" panose="020B0604020202020204" pitchFamily="34" charset="0"/>
              </a:rPr>
              <a:t>: SRAM</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Chậm</a:t>
            </a:r>
            <a:r>
              <a:rPr lang="en-US" dirty="0" smtClean="0">
                <a:latin typeface="Arial" panose="020B0604020202020204" pitchFamily="34" charset="0"/>
                <a:cs typeface="Arial" panose="020B0604020202020204" pitchFamily="34" charset="0"/>
              </a:rPr>
              <a:t>: DRAM</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Đĩa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cứng</a:t>
            </a:r>
            <a:r>
              <a:rPr lang="en-US" dirty="0" smtClean="0">
                <a:latin typeface="Arial" panose="020B0604020202020204" pitchFamily="34" charset="0"/>
                <a:cs typeface="Arial" panose="020B0604020202020204" pitchFamily="34" charset="0"/>
              </a:rPr>
              <a:t> dung </a:t>
            </a:r>
            <a:r>
              <a:rPr lang="en-US" dirty="0" err="1" smtClean="0">
                <a:latin typeface="Arial" panose="020B0604020202020204" pitchFamily="34" charset="0"/>
                <a:cs typeface="Arial" panose="020B0604020202020204" pitchFamily="34" charset="0"/>
              </a:rPr>
              <a:t>lượng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lớn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nhưng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chậm</a:t>
            </a:r>
            <a:endParaRPr lang="en-US"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a:t>
            </a:r>
            <a:r>
              <a:rPr lang="en-US" b="1" dirty="0" err="1" smtClean="0">
                <a:latin typeface="Arial" panose="020B0604020202020204" pitchFamily="34" charset="0"/>
                <a:cs typeface="Arial" panose="020B0604020202020204" pitchFamily="34" charset="0"/>
              </a:rPr>
              <a:t>iễn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cảnh</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t>
            </a:r>
            <a:r>
              <a:rPr lang="en-US" dirty="0" err="1" smtClean="0">
                <a:latin typeface="Arial" panose="020B0604020202020204" pitchFamily="34" charset="0"/>
                <a:cs typeface="Arial" panose="020B0604020202020204" pitchFamily="34" charset="0"/>
              </a:rPr>
              <a:t>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lớn</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t>
            </a:r>
            <a:r>
              <a:rPr lang="en-US" dirty="0" err="1" smtClean="0">
                <a:latin typeface="Arial" panose="020B0604020202020204" pitchFamily="34" charset="0"/>
                <a:cs typeface="Arial" panose="020B0604020202020204" pitchFamily="34" charset="0"/>
              </a:rPr>
              <a:t>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smtClean="0">
                <a:latin typeface="Arial" panose="020B0604020202020204" pitchFamily="34" charset="0"/>
                <a:cs typeface="Arial" panose="020B0604020202020204" pitchFamily="34" charset="0"/>
              </a:rPr>
              <a:t> (on average</a:t>
            </a:r>
            <a:r>
              <a:rPr lang="en-US" dirty="0">
                <a:latin typeface="Arial" panose="020B0604020202020204" pitchFamily="34" charset="0"/>
                <a:cs typeface="Arial" panose="020B0604020202020204" pitchFamily="34" charset="0"/>
              </a:rPr>
              <a:t>)</a:t>
            </a:r>
          </a:p>
          <a:p>
            <a:r>
              <a:rPr lang="en-US" b="1" dirty="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Mục</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tiêu</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t>
            </a:r>
            <a:r>
              <a:rPr lang="en-US" dirty="0" err="1" smtClean="0">
                <a:latin typeface="Arial" panose="020B0604020202020204" pitchFamily="34" charset="0"/>
                <a:cs typeface="Arial" panose="020B0604020202020204" pitchFamily="34" charset="0"/>
              </a:rPr>
              <a:t>ưu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thông</a:t>
            </a:r>
            <a:r>
              <a:rPr lang="en-US" dirty="0" smtClean="0">
                <a:latin typeface="Arial" panose="020B0604020202020204" pitchFamily="34" charset="0"/>
                <a:cs typeface="Arial" panose="020B0604020202020204" pitchFamily="34" charset="0"/>
              </a:rPr>
              <a:t> tin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trọng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trong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nhanh</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 D</a:t>
            </a:r>
            <a:r>
              <a:rPr lang="en-US" dirty="0" smtClean="0">
                <a:latin typeface="Arial" panose="020B0604020202020204" pitchFamily="34" charset="0"/>
                <a:cs typeface="Arial" panose="020B0604020202020204" pitchFamily="34" charset="0"/>
              </a:rPr>
              <a:t>i </a:t>
            </a:r>
            <a:r>
              <a:rPr lang="en-US" dirty="0" err="1" smtClean="0">
                <a:latin typeface="Arial" panose="020B0604020202020204" pitchFamily="34" charset="0"/>
                <a:cs typeface="Arial" panose="020B0604020202020204" pitchFamily="34" charset="0"/>
              </a:rPr>
              <a:t>chuyển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những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thông</a:t>
            </a:r>
            <a:r>
              <a:rPr lang="en-US" dirty="0" smtClean="0">
                <a:latin typeface="Arial" panose="020B0604020202020204" pitchFamily="34" charset="0"/>
                <a:cs typeface="Arial" panose="020B0604020202020204" pitchFamily="34" charset="0"/>
              </a:rPr>
              <a:t> tin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trọng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bộ</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nhớ</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chậm</a:t>
            </a:r>
            <a:endParaRPr lang="en-US"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990" y="2286000"/>
            <a:ext cx="3758152"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0220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Rectangle 2"/>
          <p:cNvSpPr>
            <a:spLocks noGrp="1" noChangeArrowheads="1"/>
          </p:cNvSpPr>
          <p:nvPr>
            <p:ph type="title"/>
          </p:nvPr>
        </p:nvSpPr>
        <p:spPr>
          <a:xfrm>
            <a:off x="533400" y="76200"/>
            <a:ext cx="8229600" cy="411162"/>
          </a:xfrm>
        </p:spPr>
        <p:txBody>
          <a:bodyPr>
            <a:normAutofit fontScale="90000"/>
          </a:bodyPr>
          <a:lstStyle/>
          <a:p>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4 </a:t>
            </a:r>
            <a:r>
              <a:rPr lang="en-US" dirty="0" err="1" smtClean="0"/>
              <a:t>tập</a:t>
            </a:r>
            <a:endParaRPr lang="en-US" dirty="0"/>
          </a:p>
        </p:txBody>
      </p:sp>
      <p:sp>
        <p:nvSpPr>
          <p:cNvPr id="1691651" name="Rectangle 3"/>
          <p:cNvSpPr>
            <a:spLocks noGrp="1" noChangeArrowheads="1"/>
          </p:cNvSpPr>
          <p:nvPr>
            <p:ph idx="1"/>
          </p:nvPr>
        </p:nvSpPr>
        <p:spPr>
          <a:xfrm>
            <a:off x="381000" y="609600"/>
            <a:ext cx="8153400" cy="328295"/>
          </a:xfrm>
        </p:spPr>
        <p:txBody>
          <a:bodyPr>
            <a:normAutofit fontScale="92500" lnSpcReduction="20000"/>
          </a:bodyPr>
          <a:lstStyle/>
          <a:p>
            <a:r>
              <a:rPr lang="en-US" sz="2000" dirty="0"/>
              <a:t>2</a:t>
            </a:r>
            <a:r>
              <a:rPr lang="en-US" sz="2000" baseline="30000" dirty="0"/>
              <a:t>8</a:t>
            </a:r>
            <a:r>
              <a:rPr lang="en-US" sz="2000" dirty="0"/>
              <a:t> = 256 </a:t>
            </a:r>
            <a:r>
              <a:rPr lang="en-US" sz="2000" dirty="0" err="1" smtClean="0"/>
              <a:t>đường</a:t>
            </a:r>
            <a:r>
              <a:rPr lang="en-US" sz="2000" dirty="0" smtClean="0"/>
              <a:t> / </a:t>
            </a:r>
            <a:r>
              <a:rPr lang="en-US" sz="2000" dirty="0" err="1" smtClean="0"/>
              <a:t>tập</a:t>
            </a:r>
            <a:r>
              <a:rPr lang="en-US" sz="2000" dirty="0" smtClean="0"/>
              <a:t>,  4 </a:t>
            </a:r>
            <a:r>
              <a:rPr lang="en-US" sz="2000" dirty="0" err="1" smtClean="0"/>
              <a:t>tập</a:t>
            </a:r>
            <a:r>
              <a:rPr lang="en-US" sz="2000" dirty="0" smtClean="0"/>
              <a:t>  (</a:t>
            </a:r>
            <a:r>
              <a:rPr lang="en-US" sz="2000" dirty="0" err="1" smtClean="0"/>
              <a:t>mỗi</a:t>
            </a:r>
            <a:r>
              <a:rPr lang="en-US" sz="2000" dirty="0" smtClean="0"/>
              <a:t> </a:t>
            </a:r>
            <a:r>
              <a:rPr lang="en-US" sz="2000" dirty="0" err="1" smtClean="0"/>
              <a:t>đường</a:t>
            </a:r>
            <a:r>
              <a:rPr lang="en-US" sz="2000" dirty="0" smtClean="0"/>
              <a:t> </a:t>
            </a:r>
            <a:r>
              <a:rPr lang="en-US" sz="2000" dirty="0" err="1" smtClean="0"/>
              <a:t>chứa</a:t>
            </a:r>
            <a:r>
              <a:rPr lang="en-US" sz="2000" dirty="0" smtClean="0"/>
              <a:t> 1 </a:t>
            </a:r>
            <a:r>
              <a:rPr lang="en-US" sz="2000" dirty="0" err="1" smtClean="0"/>
              <a:t>khối</a:t>
            </a:r>
            <a:r>
              <a:rPr lang="en-US" sz="2000" dirty="0" smtClean="0"/>
              <a:t> = 256 </a:t>
            </a:r>
            <a:r>
              <a:rPr lang="en-US" sz="2000" dirty="0" err="1" smtClean="0"/>
              <a:t>đường</a:t>
            </a:r>
            <a:r>
              <a:rPr lang="en-US" sz="2000" dirty="0" smtClean="0"/>
              <a:t>)</a:t>
            </a:r>
            <a:endParaRPr lang="en-US" sz="2000" dirty="0"/>
          </a:p>
        </p:txBody>
      </p:sp>
      <p:sp>
        <p:nvSpPr>
          <p:cNvPr id="183" name="Slide Number Placeholder 182"/>
          <p:cNvSpPr>
            <a:spLocks noGrp="1"/>
          </p:cNvSpPr>
          <p:nvPr>
            <p:ph type="sldNum" sz="quarter" idx="12"/>
          </p:nvPr>
        </p:nvSpPr>
        <p:spPr/>
        <p:txBody>
          <a:bodyPr/>
          <a:lstStyle/>
          <a:p>
            <a:fld id="{8D331AE5-AED7-4B82-8202-0D708C34F101}" type="slidenum">
              <a:rPr lang="en-US" smtClean="0"/>
              <a:pPr/>
              <a:t>50</a:t>
            </a:fld>
            <a:endParaRPr lang="en-US" dirty="0"/>
          </a:p>
        </p:txBody>
      </p:sp>
      <p:grpSp>
        <p:nvGrpSpPr>
          <p:cNvPr id="2" name="Group 249"/>
          <p:cNvGrpSpPr>
            <a:grpSpLocks/>
          </p:cNvGrpSpPr>
          <p:nvPr/>
        </p:nvGrpSpPr>
        <p:grpSpPr bwMode="auto">
          <a:xfrm>
            <a:off x="3289300" y="874712"/>
            <a:ext cx="2835275" cy="498475"/>
            <a:chOff x="2072" y="896"/>
            <a:chExt cx="1786" cy="314"/>
          </a:xfrm>
        </p:grpSpPr>
        <p:sp>
          <p:nvSpPr>
            <p:cNvPr id="1691692" name="Line 44"/>
            <p:cNvSpPr>
              <a:spLocks noChangeShapeType="1"/>
            </p:cNvSpPr>
            <p:nvPr/>
          </p:nvSpPr>
          <p:spPr bwMode="auto">
            <a:xfrm flipV="1">
              <a:off x="3026" y="1061"/>
              <a:ext cx="3" cy="149"/>
            </a:xfrm>
            <a:prstGeom prst="line">
              <a:avLst/>
            </a:prstGeom>
            <a:noFill/>
            <a:ln w="20638">
              <a:solidFill>
                <a:srgbClr val="000000"/>
              </a:solidFill>
              <a:round/>
              <a:headEnd/>
              <a:tailEnd/>
            </a:ln>
          </p:spPr>
          <p:txBody>
            <a:bodyPr/>
            <a:lstStyle/>
            <a:p>
              <a:endParaRPr lang="en-US"/>
            </a:p>
          </p:txBody>
        </p:sp>
        <p:sp>
          <p:nvSpPr>
            <p:cNvPr id="1691693" name="Line 45"/>
            <p:cNvSpPr>
              <a:spLocks noChangeShapeType="1"/>
            </p:cNvSpPr>
            <p:nvPr/>
          </p:nvSpPr>
          <p:spPr bwMode="auto">
            <a:xfrm flipV="1">
              <a:off x="3570" y="1051"/>
              <a:ext cx="1" cy="145"/>
            </a:xfrm>
            <a:prstGeom prst="line">
              <a:avLst/>
            </a:prstGeom>
            <a:noFill/>
            <a:ln w="20638">
              <a:solidFill>
                <a:srgbClr val="000000"/>
              </a:solidFill>
              <a:round/>
              <a:headEnd/>
              <a:tailEnd/>
            </a:ln>
          </p:spPr>
          <p:txBody>
            <a:bodyPr/>
            <a:lstStyle/>
            <a:p>
              <a:endParaRPr lang="en-US"/>
            </a:p>
          </p:txBody>
        </p:sp>
        <p:sp>
          <p:nvSpPr>
            <p:cNvPr id="1691694" name="Freeform 46"/>
            <p:cNvSpPr>
              <a:spLocks/>
            </p:cNvSpPr>
            <p:nvPr/>
          </p:nvSpPr>
          <p:spPr bwMode="auto">
            <a:xfrm>
              <a:off x="2158" y="1059"/>
              <a:ext cx="1570" cy="151"/>
            </a:xfrm>
            <a:custGeom>
              <a:avLst/>
              <a:gdLst/>
              <a:ahLst/>
              <a:cxnLst>
                <a:cxn ang="0">
                  <a:pos x="0" y="149"/>
                </a:cxn>
                <a:cxn ang="0">
                  <a:pos x="3" y="0"/>
                </a:cxn>
                <a:cxn ang="0">
                  <a:pos x="1570" y="0"/>
                </a:cxn>
                <a:cxn ang="0">
                  <a:pos x="1570" y="151"/>
                </a:cxn>
                <a:cxn ang="0">
                  <a:pos x="3" y="151"/>
                </a:cxn>
                <a:cxn ang="0">
                  <a:pos x="3" y="151"/>
                </a:cxn>
              </a:cxnLst>
              <a:rect l="0" t="0" r="r" b="b"/>
              <a:pathLst>
                <a:path w="1570" h="151">
                  <a:moveTo>
                    <a:pt x="0" y="149"/>
                  </a:moveTo>
                  <a:lnTo>
                    <a:pt x="3" y="0"/>
                  </a:lnTo>
                  <a:lnTo>
                    <a:pt x="1570" y="0"/>
                  </a:lnTo>
                  <a:lnTo>
                    <a:pt x="1570" y="151"/>
                  </a:lnTo>
                  <a:lnTo>
                    <a:pt x="3" y="151"/>
                  </a:lnTo>
                  <a:lnTo>
                    <a:pt x="3" y="151"/>
                  </a:lnTo>
                </a:path>
              </a:pathLst>
            </a:custGeom>
            <a:noFill/>
            <a:ln w="20638">
              <a:solidFill>
                <a:srgbClr val="000000"/>
              </a:solidFill>
              <a:prstDash val="solid"/>
              <a:round/>
              <a:headEnd/>
              <a:tailEnd/>
            </a:ln>
          </p:spPr>
          <p:txBody>
            <a:bodyPr/>
            <a:lstStyle/>
            <a:p>
              <a:endParaRPr lang="en-US"/>
            </a:p>
          </p:txBody>
        </p:sp>
        <p:sp>
          <p:nvSpPr>
            <p:cNvPr id="1691695" name="Text Box 47"/>
            <p:cNvSpPr txBox="1">
              <a:spLocks noChangeArrowheads="1"/>
            </p:cNvSpPr>
            <p:nvPr/>
          </p:nvSpPr>
          <p:spPr bwMode="auto">
            <a:xfrm>
              <a:off x="2072" y="896"/>
              <a:ext cx="1786" cy="154"/>
            </a:xfrm>
            <a:prstGeom prst="rect">
              <a:avLst/>
            </a:prstGeom>
            <a:noFill/>
            <a:ln w="12700">
              <a:noFill/>
              <a:miter lim="800000"/>
              <a:headEnd/>
              <a:tailEnd/>
            </a:ln>
            <a:effectLst/>
          </p:spPr>
          <p:txBody>
            <a:bodyPr>
              <a:spAutoFit/>
            </a:bodyPr>
            <a:lstStyle/>
            <a:p>
              <a:r>
                <a:rPr lang="en-US" sz="1000">
                  <a:solidFill>
                    <a:schemeClr val="tx1"/>
                  </a:solidFill>
                </a:rPr>
                <a:t>31 30       . . .        13 12  11     . . .        2  1  0</a:t>
              </a:r>
            </a:p>
          </p:txBody>
        </p:sp>
      </p:grpSp>
      <p:sp>
        <p:nvSpPr>
          <p:cNvPr id="1691696" name="Text Box 48"/>
          <p:cNvSpPr txBox="1">
            <a:spLocks noChangeArrowheads="1"/>
          </p:cNvSpPr>
          <p:nvPr/>
        </p:nvSpPr>
        <p:spPr bwMode="auto">
          <a:xfrm>
            <a:off x="6096000" y="874712"/>
            <a:ext cx="1419225" cy="336550"/>
          </a:xfrm>
          <a:prstGeom prst="rect">
            <a:avLst/>
          </a:prstGeom>
          <a:noFill/>
          <a:ln w="12700">
            <a:noFill/>
            <a:miter lim="800000"/>
            <a:headEnd/>
            <a:tailEnd/>
          </a:ln>
          <a:effectLst/>
        </p:spPr>
        <p:txBody>
          <a:bodyPr>
            <a:spAutoFit/>
          </a:bodyPr>
          <a:lstStyle/>
          <a:p>
            <a:r>
              <a:rPr lang="en-US" sz="1600">
                <a:solidFill>
                  <a:schemeClr val="tx1"/>
                </a:solidFill>
              </a:rPr>
              <a:t>Byte offset</a:t>
            </a:r>
          </a:p>
        </p:txBody>
      </p:sp>
      <p:sp>
        <p:nvSpPr>
          <p:cNvPr id="1691697" name="Line 49"/>
          <p:cNvSpPr>
            <a:spLocks noChangeShapeType="1"/>
          </p:cNvSpPr>
          <p:nvPr/>
        </p:nvSpPr>
        <p:spPr bwMode="auto">
          <a:xfrm flipH="1">
            <a:off x="5819775" y="950912"/>
            <a:ext cx="304800" cy="304800"/>
          </a:xfrm>
          <a:prstGeom prst="line">
            <a:avLst/>
          </a:prstGeom>
          <a:noFill/>
          <a:ln w="12700">
            <a:solidFill>
              <a:schemeClr val="tx1"/>
            </a:solidFill>
            <a:round/>
            <a:headEnd/>
            <a:tailEnd type="triangle" w="med" len="med"/>
          </a:ln>
          <a:effectLst/>
        </p:spPr>
        <p:txBody>
          <a:bodyPr/>
          <a:lstStyle/>
          <a:p>
            <a:endParaRPr lang="en-US"/>
          </a:p>
        </p:txBody>
      </p:sp>
      <p:grpSp>
        <p:nvGrpSpPr>
          <p:cNvPr id="3" name="Group 162"/>
          <p:cNvGrpSpPr>
            <a:grpSpLocks/>
          </p:cNvGrpSpPr>
          <p:nvPr/>
        </p:nvGrpSpPr>
        <p:grpSpPr bwMode="auto">
          <a:xfrm>
            <a:off x="6477000" y="2016125"/>
            <a:ext cx="2057400" cy="2135187"/>
            <a:chOff x="4128" y="1632"/>
            <a:chExt cx="1296" cy="1345"/>
          </a:xfrm>
        </p:grpSpPr>
        <p:sp>
          <p:nvSpPr>
            <p:cNvPr id="1691710" name="Freeform 62"/>
            <p:cNvSpPr>
              <a:spLocks/>
            </p:cNvSpPr>
            <p:nvPr/>
          </p:nvSpPr>
          <p:spPr bwMode="auto">
            <a:xfrm>
              <a:off x="4405" y="1829"/>
              <a:ext cx="1019" cy="110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grpSp>
          <p:nvGrpSpPr>
            <p:cNvPr id="4" name="Group 63"/>
            <p:cNvGrpSpPr>
              <a:grpSpLocks/>
            </p:cNvGrpSpPr>
            <p:nvPr/>
          </p:nvGrpSpPr>
          <p:grpSpPr bwMode="auto">
            <a:xfrm>
              <a:off x="4405" y="1925"/>
              <a:ext cx="1019" cy="894"/>
              <a:chOff x="2208" y="1920"/>
              <a:chExt cx="2130" cy="894"/>
            </a:xfrm>
          </p:grpSpPr>
          <p:sp>
            <p:nvSpPr>
              <p:cNvPr id="1691712" name="Freeform 64"/>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91713" name="Freeform 65"/>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91714" name="Line 66"/>
              <p:cNvSpPr>
                <a:spLocks noChangeShapeType="1"/>
              </p:cNvSpPr>
              <p:nvPr/>
            </p:nvSpPr>
            <p:spPr bwMode="auto">
              <a:xfrm flipH="1">
                <a:off x="2208" y="1920"/>
                <a:ext cx="2130" cy="2"/>
              </a:xfrm>
              <a:prstGeom prst="line">
                <a:avLst/>
              </a:prstGeom>
              <a:noFill/>
              <a:ln w="20638">
                <a:solidFill>
                  <a:srgbClr val="000000"/>
                </a:solidFill>
                <a:round/>
                <a:headEnd/>
                <a:tailEnd/>
              </a:ln>
            </p:spPr>
            <p:txBody>
              <a:bodyPr/>
              <a:lstStyle/>
              <a:p>
                <a:endParaRPr lang="en-US"/>
              </a:p>
            </p:txBody>
          </p:sp>
          <p:sp>
            <p:nvSpPr>
              <p:cNvPr id="1691715" name="Line 67"/>
              <p:cNvSpPr>
                <a:spLocks noChangeShapeType="1"/>
              </p:cNvSpPr>
              <p:nvPr/>
            </p:nvSpPr>
            <p:spPr bwMode="auto">
              <a:xfrm flipH="1">
                <a:off x="2208" y="2044"/>
                <a:ext cx="2130" cy="2"/>
              </a:xfrm>
              <a:prstGeom prst="line">
                <a:avLst/>
              </a:prstGeom>
              <a:noFill/>
              <a:ln w="20638">
                <a:solidFill>
                  <a:srgbClr val="000000"/>
                </a:solidFill>
                <a:round/>
                <a:headEnd/>
                <a:tailEnd/>
              </a:ln>
            </p:spPr>
            <p:txBody>
              <a:bodyPr/>
              <a:lstStyle/>
              <a:p>
                <a:endParaRPr lang="en-US"/>
              </a:p>
            </p:txBody>
          </p:sp>
          <p:sp>
            <p:nvSpPr>
              <p:cNvPr id="1691716" name="Line 68"/>
              <p:cNvSpPr>
                <a:spLocks noChangeShapeType="1"/>
              </p:cNvSpPr>
              <p:nvPr/>
            </p:nvSpPr>
            <p:spPr bwMode="auto">
              <a:xfrm flipH="1">
                <a:off x="2208" y="2154"/>
                <a:ext cx="2130" cy="1"/>
              </a:xfrm>
              <a:prstGeom prst="line">
                <a:avLst/>
              </a:prstGeom>
              <a:noFill/>
              <a:ln w="20638">
                <a:solidFill>
                  <a:srgbClr val="000000"/>
                </a:solidFill>
                <a:round/>
                <a:headEnd/>
                <a:tailEnd/>
              </a:ln>
            </p:spPr>
            <p:txBody>
              <a:bodyPr/>
              <a:lstStyle/>
              <a:p>
                <a:endParaRPr lang="en-US"/>
              </a:p>
            </p:txBody>
          </p:sp>
          <p:sp>
            <p:nvSpPr>
              <p:cNvPr id="1691717" name="Line 69"/>
              <p:cNvSpPr>
                <a:spLocks noChangeShapeType="1"/>
              </p:cNvSpPr>
              <p:nvPr/>
            </p:nvSpPr>
            <p:spPr bwMode="auto">
              <a:xfrm flipH="1">
                <a:off x="2208" y="2373"/>
                <a:ext cx="2130" cy="1"/>
              </a:xfrm>
              <a:prstGeom prst="line">
                <a:avLst/>
              </a:prstGeom>
              <a:noFill/>
              <a:ln w="20638">
                <a:solidFill>
                  <a:srgbClr val="000000"/>
                </a:solidFill>
                <a:round/>
                <a:headEnd/>
                <a:tailEnd/>
              </a:ln>
            </p:spPr>
            <p:txBody>
              <a:bodyPr/>
              <a:lstStyle/>
              <a:p>
                <a:endParaRPr lang="en-US"/>
              </a:p>
            </p:txBody>
          </p:sp>
          <p:sp>
            <p:nvSpPr>
              <p:cNvPr id="1691718" name="Line 70"/>
              <p:cNvSpPr>
                <a:spLocks noChangeShapeType="1"/>
              </p:cNvSpPr>
              <p:nvPr/>
            </p:nvSpPr>
            <p:spPr bwMode="auto">
              <a:xfrm flipH="1">
                <a:off x="2208" y="2483"/>
                <a:ext cx="2130" cy="1"/>
              </a:xfrm>
              <a:prstGeom prst="line">
                <a:avLst/>
              </a:prstGeom>
              <a:noFill/>
              <a:ln w="20638">
                <a:solidFill>
                  <a:srgbClr val="000000"/>
                </a:solidFill>
                <a:round/>
                <a:headEnd/>
                <a:tailEnd/>
              </a:ln>
            </p:spPr>
            <p:txBody>
              <a:bodyPr/>
              <a:lstStyle/>
              <a:p>
                <a:endParaRPr lang="en-US"/>
              </a:p>
            </p:txBody>
          </p:sp>
          <p:sp>
            <p:nvSpPr>
              <p:cNvPr id="1691719" name="Line 71"/>
              <p:cNvSpPr>
                <a:spLocks noChangeShapeType="1"/>
              </p:cNvSpPr>
              <p:nvPr/>
            </p:nvSpPr>
            <p:spPr bwMode="auto">
              <a:xfrm flipH="1">
                <a:off x="2208" y="2593"/>
                <a:ext cx="2130" cy="1"/>
              </a:xfrm>
              <a:prstGeom prst="line">
                <a:avLst/>
              </a:prstGeom>
              <a:noFill/>
              <a:ln w="20638">
                <a:solidFill>
                  <a:srgbClr val="000000"/>
                </a:solidFill>
                <a:round/>
                <a:headEnd/>
                <a:tailEnd/>
              </a:ln>
            </p:spPr>
            <p:txBody>
              <a:bodyPr/>
              <a:lstStyle/>
              <a:p>
                <a:endParaRPr lang="en-US"/>
              </a:p>
            </p:txBody>
          </p:sp>
          <p:sp>
            <p:nvSpPr>
              <p:cNvPr id="1691720" name="Line 72"/>
              <p:cNvSpPr>
                <a:spLocks noChangeShapeType="1"/>
              </p:cNvSpPr>
              <p:nvPr/>
            </p:nvSpPr>
            <p:spPr bwMode="auto">
              <a:xfrm flipH="1">
                <a:off x="2208" y="2703"/>
                <a:ext cx="2130" cy="1"/>
              </a:xfrm>
              <a:prstGeom prst="line">
                <a:avLst/>
              </a:prstGeom>
              <a:noFill/>
              <a:ln w="20638">
                <a:solidFill>
                  <a:srgbClr val="000000"/>
                </a:solidFill>
                <a:round/>
                <a:headEnd/>
                <a:tailEnd/>
              </a:ln>
            </p:spPr>
            <p:txBody>
              <a:bodyPr/>
              <a:lstStyle/>
              <a:p>
                <a:endParaRPr lang="en-US"/>
              </a:p>
            </p:txBody>
          </p:sp>
          <p:sp>
            <p:nvSpPr>
              <p:cNvPr id="1691721" name="Line 73"/>
              <p:cNvSpPr>
                <a:spLocks noChangeShapeType="1"/>
              </p:cNvSpPr>
              <p:nvPr/>
            </p:nvSpPr>
            <p:spPr bwMode="auto">
              <a:xfrm flipH="1">
                <a:off x="2208" y="2813"/>
                <a:ext cx="2130" cy="1"/>
              </a:xfrm>
              <a:prstGeom prst="line">
                <a:avLst/>
              </a:prstGeom>
              <a:noFill/>
              <a:ln w="20638">
                <a:solidFill>
                  <a:srgbClr val="000000"/>
                </a:solidFill>
                <a:round/>
                <a:headEnd/>
                <a:tailEnd/>
              </a:ln>
            </p:spPr>
            <p:txBody>
              <a:bodyPr/>
              <a:lstStyle/>
              <a:p>
                <a:endParaRPr lang="en-US"/>
              </a:p>
            </p:txBody>
          </p:sp>
        </p:grpSp>
        <p:sp>
          <p:nvSpPr>
            <p:cNvPr id="1691722" name="Line 74"/>
            <p:cNvSpPr>
              <a:spLocks noChangeShapeType="1"/>
            </p:cNvSpPr>
            <p:nvPr/>
          </p:nvSpPr>
          <p:spPr bwMode="auto">
            <a:xfrm>
              <a:off x="4480" y="1835"/>
              <a:ext cx="4" cy="1100"/>
            </a:xfrm>
            <a:prstGeom prst="line">
              <a:avLst/>
            </a:prstGeom>
            <a:noFill/>
            <a:ln w="20638">
              <a:solidFill>
                <a:srgbClr val="000000"/>
              </a:solidFill>
              <a:round/>
              <a:headEnd/>
              <a:tailEnd/>
            </a:ln>
          </p:spPr>
          <p:txBody>
            <a:bodyPr/>
            <a:lstStyle/>
            <a:p>
              <a:endParaRPr lang="en-US"/>
            </a:p>
          </p:txBody>
        </p:sp>
        <p:sp>
          <p:nvSpPr>
            <p:cNvPr id="1691723" name="Line 75"/>
            <p:cNvSpPr>
              <a:spLocks noChangeShapeType="1"/>
            </p:cNvSpPr>
            <p:nvPr/>
          </p:nvSpPr>
          <p:spPr bwMode="auto">
            <a:xfrm>
              <a:off x="4876" y="1824"/>
              <a:ext cx="1" cy="1106"/>
            </a:xfrm>
            <a:prstGeom prst="line">
              <a:avLst/>
            </a:prstGeom>
            <a:noFill/>
            <a:ln w="20638">
              <a:solidFill>
                <a:srgbClr val="000000"/>
              </a:solidFill>
              <a:round/>
              <a:headEnd/>
              <a:tailEnd/>
            </a:ln>
          </p:spPr>
          <p:txBody>
            <a:bodyPr/>
            <a:lstStyle/>
            <a:p>
              <a:endParaRPr lang="en-US"/>
            </a:p>
          </p:txBody>
        </p:sp>
        <p:sp>
          <p:nvSpPr>
            <p:cNvPr id="1691724" name="Text Box 76"/>
            <p:cNvSpPr txBox="1">
              <a:spLocks noChangeArrowheads="1"/>
            </p:cNvSpPr>
            <p:nvPr/>
          </p:nvSpPr>
          <p:spPr bwMode="auto">
            <a:xfrm>
              <a:off x="4993" y="1637"/>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91726" name="Text Box 78"/>
            <p:cNvSpPr txBox="1">
              <a:spLocks noChangeArrowheads="1"/>
            </p:cNvSpPr>
            <p:nvPr/>
          </p:nvSpPr>
          <p:spPr bwMode="auto">
            <a:xfrm>
              <a:off x="4512" y="1632"/>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91727" name="Text Box 79"/>
            <p:cNvSpPr txBox="1">
              <a:spLocks noChangeArrowheads="1"/>
            </p:cNvSpPr>
            <p:nvPr/>
          </p:nvSpPr>
          <p:spPr bwMode="auto">
            <a:xfrm>
              <a:off x="4368" y="1632"/>
              <a:ext cx="191" cy="192"/>
            </a:xfrm>
            <a:prstGeom prst="rect">
              <a:avLst/>
            </a:prstGeom>
            <a:noFill/>
            <a:ln w="12700">
              <a:noFill/>
              <a:miter lim="800000"/>
              <a:headEnd/>
              <a:tailEnd/>
            </a:ln>
            <a:effectLst/>
          </p:spPr>
          <p:txBody>
            <a:bodyPr wrap="none">
              <a:spAutoFit/>
            </a:bodyPr>
            <a:lstStyle/>
            <a:p>
              <a:r>
                <a:rPr lang="en-US" sz="1400">
                  <a:solidFill>
                    <a:schemeClr val="tx1"/>
                  </a:solidFill>
                </a:rPr>
                <a:t>V</a:t>
              </a:r>
            </a:p>
          </p:txBody>
        </p:sp>
        <p:sp>
          <p:nvSpPr>
            <p:cNvPr id="1691728" name="Text Box 80"/>
            <p:cNvSpPr txBox="1">
              <a:spLocks noChangeArrowheads="1"/>
            </p:cNvSpPr>
            <p:nvPr/>
          </p:nvSpPr>
          <p:spPr bwMode="auto">
            <a:xfrm>
              <a:off x="4128" y="1776"/>
              <a:ext cx="302"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 253</a:t>
              </a:r>
            </a:p>
            <a:p>
              <a:pPr algn="r">
                <a:lnSpc>
                  <a:spcPct val="110000"/>
                </a:lnSpc>
              </a:pPr>
              <a:r>
                <a:rPr lang="en-US" sz="1200">
                  <a:solidFill>
                    <a:schemeClr val="tx1"/>
                  </a:solidFill>
                </a:rPr>
                <a:t> 254</a:t>
              </a:r>
            </a:p>
            <a:p>
              <a:pPr algn="r">
                <a:lnSpc>
                  <a:spcPct val="110000"/>
                </a:lnSpc>
              </a:pPr>
              <a:r>
                <a:rPr lang="en-US" sz="1200">
                  <a:solidFill>
                    <a:schemeClr val="tx1"/>
                  </a:solidFill>
                </a:rPr>
                <a:t> 255</a:t>
              </a:r>
            </a:p>
          </p:txBody>
        </p:sp>
      </p:grpSp>
      <p:grpSp>
        <p:nvGrpSpPr>
          <p:cNvPr id="5" name="Group 163"/>
          <p:cNvGrpSpPr>
            <a:grpSpLocks/>
          </p:cNvGrpSpPr>
          <p:nvPr/>
        </p:nvGrpSpPr>
        <p:grpSpPr bwMode="auto">
          <a:xfrm>
            <a:off x="4495800" y="2016125"/>
            <a:ext cx="2057400" cy="2135187"/>
            <a:chOff x="4128" y="1632"/>
            <a:chExt cx="1296" cy="1345"/>
          </a:xfrm>
        </p:grpSpPr>
        <p:sp>
          <p:nvSpPr>
            <p:cNvPr id="1691812" name="Freeform 164"/>
            <p:cNvSpPr>
              <a:spLocks/>
            </p:cNvSpPr>
            <p:nvPr/>
          </p:nvSpPr>
          <p:spPr bwMode="auto">
            <a:xfrm>
              <a:off x="4405" y="1829"/>
              <a:ext cx="1019" cy="110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grpSp>
          <p:nvGrpSpPr>
            <p:cNvPr id="6" name="Group 165"/>
            <p:cNvGrpSpPr>
              <a:grpSpLocks/>
            </p:cNvGrpSpPr>
            <p:nvPr/>
          </p:nvGrpSpPr>
          <p:grpSpPr bwMode="auto">
            <a:xfrm>
              <a:off x="4405" y="1925"/>
              <a:ext cx="1019" cy="894"/>
              <a:chOff x="2208" y="1920"/>
              <a:chExt cx="2130" cy="894"/>
            </a:xfrm>
          </p:grpSpPr>
          <p:sp>
            <p:nvSpPr>
              <p:cNvPr id="1691814" name="Freeform 166"/>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91815" name="Freeform 167"/>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91816" name="Line 168"/>
              <p:cNvSpPr>
                <a:spLocks noChangeShapeType="1"/>
              </p:cNvSpPr>
              <p:nvPr/>
            </p:nvSpPr>
            <p:spPr bwMode="auto">
              <a:xfrm flipH="1">
                <a:off x="2208" y="1920"/>
                <a:ext cx="2130" cy="2"/>
              </a:xfrm>
              <a:prstGeom prst="line">
                <a:avLst/>
              </a:prstGeom>
              <a:noFill/>
              <a:ln w="20638">
                <a:solidFill>
                  <a:srgbClr val="000000"/>
                </a:solidFill>
                <a:round/>
                <a:headEnd/>
                <a:tailEnd/>
              </a:ln>
            </p:spPr>
            <p:txBody>
              <a:bodyPr/>
              <a:lstStyle/>
              <a:p>
                <a:endParaRPr lang="en-US"/>
              </a:p>
            </p:txBody>
          </p:sp>
          <p:sp>
            <p:nvSpPr>
              <p:cNvPr id="1691817" name="Line 169"/>
              <p:cNvSpPr>
                <a:spLocks noChangeShapeType="1"/>
              </p:cNvSpPr>
              <p:nvPr/>
            </p:nvSpPr>
            <p:spPr bwMode="auto">
              <a:xfrm flipH="1">
                <a:off x="2208" y="2044"/>
                <a:ext cx="2130" cy="2"/>
              </a:xfrm>
              <a:prstGeom prst="line">
                <a:avLst/>
              </a:prstGeom>
              <a:noFill/>
              <a:ln w="20638">
                <a:solidFill>
                  <a:srgbClr val="000000"/>
                </a:solidFill>
                <a:round/>
                <a:headEnd/>
                <a:tailEnd/>
              </a:ln>
            </p:spPr>
            <p:txBody>
              <a:bodyPr/>
              <a:lstStyle/>
              <a:p>
                <a:endParaRPr lang="en-US"/>
              </a:p>
            </p:txBody>
          </p:sp>
          <p:sp>
            <p:nvSpPr>
              <p:cNvPr id="1691818" name="Line 170"/>
              <p:cNvSpPr>
                <a:spLocks noChangeShapeType="1"/>
              </p:cNvSpPr>
              <p:nvPr/>
            </p:nvSpPr>
            <p:spPr bwMode="auto">
              <a:xfrm flipH="1">
                <a:off x="2208" y="2154"/>
                <a:ext cx="2130" cy="1"/>
              </a:xfrm>
              <a:prstGeom prst="line">
                <a:avLst/>
              </a:prstGeom>
              <a:noFill/>
              <a:ln w="20638">
                <a:solidFill>
                  <a:srgbClr val="000000"/>
                </a:solidFill>
                <a:round/>
                <a:headEnd/>
                <a:tailEnd/>
              </a:ln>
            </p:spPr>
            <p:txBody>
              <a:bodyPr/>
              <a:lstStyle/>
              <a:p>
                <a:endParaRPr lang="en-US"/>
              </a:p>
            </p:txBody>
          </p:sp>
          <p:sp>
            <p:nvSpPr>
              <p:cNvPr id="1691819" name="Line 171"/>
              <p:cNvSpPr>
                <a:spLocks noChangeShapeType="1"/>
              </p:cNvSpPr>
              <p:nvPr/>
            </p:nvSpPr>
            <p:spPr bwMode="auto">
              <a:xfrm flipH="1">
                <a:off x="2208" y="2373"/>
                <a:ext cx="2130" cy="1"/>
              </a:xfrm>
              <a:prstGeom prst="line">
                <a:avLst/>
              </a:prstGeom>
              <a:noFill/>
              <a:ln w="20638">
                <a:solidFill>
                  <a:srgbClr val="000000"/>
                </a:solidFill>
                <a:round/>
                <a:headEnd/>
                <a:tailEnd/>
              </a:ln>
            </p:spPr>
            <p:txBody>
              <a:bodyPr/>
              <a:lstStyle/>
              <a:p>
                <a:endParaRPr lang="en-US"/>
              </a:p>
            </p:txBody>
          </p:sp>
          <p:sp>
            <p:nvSpPr>
              <p:cNvPr id="1691820" name="Line 172"/>
              <p:cNvSpPr>
                <a:spLocks noChangeShapeType="1"/>
              </p:cNvSpPr>
              <p:nvPr/>
            </p:nvSpPr>
            <p:spPr bwMode="auto">
              <a:xfrm flipH="1">
                <a:off x="2208" y="2483"/>
                <a:ext cx="2130" cy="1"/>
              </a:xfrm>
              <a:prstGeom prst="line">
                <a:avLst/>
              </a:prstGeom>
              <a:noFill/>
              <a:ln w="20638">
                <a:solidFill>
                  <a:srgbClr val="000000"/>
                </a:solidFill>
                <a:round/>
                <a:headEnd/>
                <a:tailEnd/>
              </a:ln>
            </p:spPr>
            <p:txBody>
              <a:bodyPr/>
              <a:lstStyle/>
              <a:p>
                <a:endParaRPr lang="en-US"/>
              </a:p>
            </p:txBody>
          </p:sp>
          <p:sp>
            <p:nvSpPr>
              <p:cNvPr id="1691821" name="Line 173"/>
              <p:cNvSpPr>
                <a:spLocks noChangeShapeType="1"/>
              </p:cNvSpPr>
              <p:nvPr/>
            </p:nvSpPr>
            <p:spPr bwMode="auto">
              <a:xfrm flipH="1">
                <a:off x="2208" y="2593"/>
                <a:ext cx="2130" cy="1"/>
              </a:xfrm>
              <a:prstGeom prst="line">
                <a:avLst/>
              </a:prstGeom>
              <a:noFill/>
              <a:ln w="20638">
                <a:solidFill>
                  <a:srgbClr val="000000"/>
                </a:solidFill>
                <a:round/>
                <a:headEnd/>
                <a:tailEnd/>
              </a:ln>
            </p:spPr>
            <p:txBody>
              <a:bodyPr/>
              <a:lstStyle/>
              <a:p>
                <a:endParaRPr lang="en-US"/>
              </a:p>
            </p:txBody>
          </p:sp>
          <p:sp>
            <p:nvSpPr>
              <p:cNvPr id="1691822" name="Line 174"/>
              <p:cNvSpPr>
                <a:spLocks noChangeShapeType="1"/>
              </p:cNvSpPr>
              <p:nvPr/>
            </p:nvSpPr>
            <p:spPr bwMode="auto">
              <a:xfrm flipH="1">
                <a:off x="2208" y="2703"/>
                <a:ext cx="2130" cy="1"/>
              </a:xfrm>
              <a:prstGeom prst="line">
                <a:avLst/>
              </a:prstGeom>
              <a:noFill/>
              <a:ln w="20638">
                <a:solidFill>
                  <a:srgbClr val="000000"/>
                </a:solidFill>
                <a:round/>
                <a:headEnd/>
                <a:tailEnd/>
              </a:ln>
            </p:spPr>
            <p:txBody>
              <a:bodyPr/>
              <a:lstStyle/>
              <a:p>
                <a:endParaRPr lang="en-US"/>
              </a:p>
            </p:txBody>
          </p:sp>
          <p:sp>
            <p:nvSpPr>
              <p:cNvPr id="1691823" name="Line 175"/>
              <p:cNvSpPr>
                <a:spLocks noChangeShapeType="1"/>
              </p:cNvSpPr>
              <p:nvPr/>
            </p:nvSpPr>
            <p:spPr bwMode="auto">
              <a:xfrm flipH="1">
                <a:off x="2208" y="2813"/>
                <a:ext cx="2130" cy="1"/>
              </a:xfrm>
              <a:prstGeom prst="line">
                <a:avLst/>
              </a:prstGeom>
              <a:noFill/>
              <a:ln w="20638">
                <a:solidFill>
                  <a:srgbClr val="000000"/>
                </a:solidFill>
                <a:round/>
                <a:headEnd/>
                <a:tailEnd/>
              </a:ln>
            </p:spPr>
            <p:txBody>
              <a:bodyPr/>
              <a:lstStyle/>
              <a:p>
                <a:endParaRPr lang="en-US"/>
              </a:p>
            </p:txBody>
          </p:sp>
        </p:grpSp>
        <p:sp>
          <p:nvSpPr>
            <p:cNvPr id="1691824" name="Line 176"/>
            <p:cNvSpPr>
              <a:spLocks noChangeShapeType="1"/>
            </p:cNvSpPr>
            <p:nvPr/>
          </p:nvSpPr>
          <p:spPr bwMode="auto">
            <a:xfrm>
              <a:off x="4480" y="1835"/>
              <a:ext cx="4" cy="1100"/>
            </a:xfrm>
            <a:prstGeom prst="line">
              <a:avLst/>
            </a:prstGeom>
            <a:noFill/>
            <a:ln w="20638">
              <a:solidFill>
                <a:srgbClr val="000000"/>
              </a:solidFill>
              <a:round/>
              <a:headEnd/>
              <a:tailEnd/>
            </a:ln>
          </p:spPr>
          <p:txBody>
            <a:bodyPr/>
            <a:lstStyle/>
            <a:p>
              <a:endParaRPr lang="en-US"/>
            </a:p>
          </p:txBody>
        </p:sp>
        <p:sp>
          <p:nvSpPr>
            <p:cNvPr id="1691825" name="Line 177"/>
            <p:cNvSpPr>
              <a:spLocks noChangeShapeType="1"/>
            </p:cNvSpPr>
            <p:nvPr/>
          </p:nvSpPr>
          <p:spPr bwMode="auto">
            <a:xfrm>
              <a:off x="4876" y="1824"/>
              <a:ext cx="1" cy="1106"/>
            </a:xfrm>
            <a:prstGeom prst="line">
              <a:avLst/>
            </a:prstGeom>
            <a:noFill/>
            <a:ln w="20638">
              <a:solidFill>
                <a:srgbClr val="000000"/>
              </a:solidFill>
              <a:round/>
              <a:headEnd/>
              <a:tailEnd/>
            </a:ln>
          </p:spPr>
          <p:txBody>
            <a:bodyPr/>
            <a:lstStyle/>
            <a:p>
              <a:endParaRPr lang="en-US"/>
            </a:p>
          </p:txBody>
        </p:sp>
        <p:sp>
          <p:nvSpPr>
            <p:cNvPr id="1691826" name="Text Box 178"/>
            <p:cNvSpPr txBox="1">
              <a:spLocks noChangeArrowheads="1"/>
            </p:cNvSpPr>
            <p:nvPr/>
          </p:nvSpPr>
          <p:spPr bwMode="auto">
            <a:xfrm>
              <a:off x="4993" y="1637"/>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91827" name="Text Box 179"/>
            <p:cNvSpPr txBox="1">
              <a:spLocks noChangeArrowheads="1"/>
            </p:cNvSpPr>
            <p:nvPr/>
          </p:nvSpPr>
          <p:spPr bwMode="auto">
            <a:xfrm>
              <a:off x="4512" y="1632"/>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91828" name="Text Box 180"/>
            <p:cNvSpPr txBox="1">
              <a:spLocks noChangeArrowheads="1"/>
            </p:cNvSpPr>
            <p:nvPr/>
          </p:nvSpPr>
          <p:spPr bwMode="auto">
            <a:xfrm>
              <a:off x="4368" y="1632"/>
              <a:ext cx="191" cy="192"/>
            </a:xfrm>
            <a:prstGeom prst="rect">
              <a:avLst/>
            </a:prstGeom>
            <a:noFill/>
            <a:ln w="12700">
              <a:noFill/>
              <a:miter lim="800000"/>
              <a:headEnd/>
              <a:tailEnd/>
            </a:ln>
            <a:effectLst/>
          </p:spPr>
          <p:txBody>
            <a:bodyPr wrap="none">
              <a:spAutoFit/>
            </a:bodyPr>
            <a:lstStyle/>
            <a:p>
              <a:r>
                <a:rPr lang="en-US" sz="1400">
                  <a:solidFill>
                    <a:schemeClr val="tx1"/>
                  </a:solidFill>
                </a:rPr>
                <a:t>V</a:t>
              </a:r>
            </a:p>
          </p:txBody>
        </p:sp>
        <p:sp>
          <p:nvSpPr>
            <p:cNvPr id="1691829" name="Text Box 181"/>
            <p:cNvSpPr txBox="1">
              <a:spLocks noChangeArrowheads="1"/>
            </p:cNvSpPr>
            <p:nvPr/>
          </p:nvSpPr>
          <p:spPr bwMode="auto">
            <a:xfrm>
              <a:off x="4128" y="1776"/>
              <a:ext cx="302"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 253</a:t>
              </a:r>
            </a:p>
            <a:p>
              <a:pPr algn="r">
                <a:lnSpc>
                  <a:spcPct val="110000"/>
                </a:lnSpc>
              </a:pPr>
              <a:r>
                <a:rPr lang="en-US" sz="1200">
                  <a:solidFill>
                    <a:schemeClr val="tx1"/>
                  </a:solidFill>
                </a:rPr>
                <a:t> 254</a:t>
              </a:r>
            </a:p>
            <a:p>
              <a:pPr algn="r">
                <a:lnSpc>
                  <a:spcPct val="110000"/>
                </a:lnSpc>
              </a:pPr>
              <a:r>
                <a:rPr lang="en-US" sz="1200">
                  <a:solidFill>
                    <a:schemeClr val="tx1"/>
                  </a:solidFill>
                </a:rPr>
                <a:t> 255</a:t>
              </a:r>
            </a:p>
          </p:txBody>
        </p:sp>
      </p:grpSp>
      <p:grpSp>
        <p:nvGrpSpPr>
          <p:cNvPr id="7" name="Group 182"/>
          <p:cNvGrpSpPr>
            <a:grpSpLocks/>
          </p:cNvGrpSpPr>
          <p:nvPr/>
        </p:nvGrpSpPr>
        <p:grpSpPr bwMode="auto">
          <a:xfrm>
            <a:off x="2514600" y="2016125"/>
            <a:ext cx="2057400" cy="2135187"/>
            <a:chOff x="4128" y="1632"/>
            <a:chExt cx="1296" cy="1345"/>
          </a:xfrm>
        </p:grpSpPr>
        <p:sp>
          <p:nvSpPr>
            <p:cNvPr id="1691831" name="Freeform 183"/>
            <p:cNvSpPr>
              <a:spLocks/>
            </p:cNvSpPr>
            <p:nvPr/>
          </p:nvSpPr>
          <p:spPr bwMode="auto">
            <a:xfrm>
              <a:off x="4405" y="1829"/>
              <a:ext cx="1019" cy="110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grpSp>
          <p:nvGrpSpPr>
            <p:cNvPr id="8" name="Group 184"/>
            <p:cNvGrpSpPr>
              <a:grpSpLocks/>
            </p:cNvGrpSpPr>
            <p:nvPr/>
          </p:nvGrpSpPr>
          <p:grpSpPr bwMode="auto">
            <a:xfrm>
              <a:off x="4405" y="1925"/>
              <a:ext cx="1019" cy="894"/>
              <a:chOff x="2208" y="1920"/>
              <a:chExt cx="2130" cy="894"/>
            </a:xfrm>
          </p:grpSpPr>
          <p:sp>
            <p:nvSpPr>
              <p:cNvPr id="1691833" name="Freeform 185"/>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91834" name="Freeform 186"/>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91835" name="Line 187"/>
              <p:cNvSpPr>
                <a:spLocks noChangeShapeType="1"/>
              </p:cNvSpPr>
              <p:nvPr/>
            </p:nvSpPr>
            <p:spPr bwMode="auto">
              <a:xfrm flipH="1">
                <a:off x="2208" y="1920"/>
                <a:ext cx="2130" cy="2"/>
              </a:xfrm>
              <a:prstGeom prst="line">
                <a:avLst/>
              </a:prstGeom>
              <a:noFill/>
              <a:ln w="20638">
                <a:solidFill>
                  <a:srgbClr val="000000"/>
                </a:solidFill>
                <a:round/>
                <a:headEnd/>
                <a:tailEnd/>
              </a:ln>
            </p:spPr>
            <p:txBody>
              <a:bodyPr/>
              <a:lstStyle/>
              <a:p>
                <a:endParaRPr lang="en-US"/>
              </a:p>
            </p:txBody>
          </p:sp>
          <p:sp>
            <p:nvSpPr>
              <p:cNvPr id="1691836" name="Line 188"/>
              <p:cNvSpPr>
                <a:spLocks noChangeShapeType="1"/>
              </p:cNvSpPr>
              <p:nvPr/>
            </p:nvSpPr>
            <p:spPr bwMode="auto">
              <a:xfrm flipH="1">
                <a:off x="2208" y="2044"/>
                <a:ext cx="2130" cy="2"/>
              </a:xfrm>
              <a:prstGeom prst="line">
                <a:avLst/>
              </a:prstGeom>
              <a:noFill/>
              <a:ln w="20638">
                <a:solidFill>
                  <a:srgbClr val="000000"/>
                </a:solidFill>
                <a:round/>
                <a:headEnd/>
                <a:tailEnd/>
              </a:ln>
            </p:spPr>
            <p:txBody>
              <a:bodyPr/>
              <a:lstStyle/>
              <a:p>
                <a:endParaRPr lang="en-US"/>
              </a:p>
            </p:txBody>
          </p:sp>
          <p:sp>
            <p:nvSpPr>
              <p:cNvPr id="1691837" name="Line 189"/>
              <p:cNvSpPr>
                <a:spLocks noChangeShapeType="1"/>
              </p:cNvSpPr>
              <p:nvPr/>
            </p:nvSpPr>
            <p:spPr bwMode="auto">
              <a:xfrm flipH="1">
                <a:off x="2208" y="2154"/>
                <a:ext cx="2130" cy="1"/>
              </a:xfrm>
              <a:prstGeom prst="line">
                <a:avLst/>
              </a:prstGeom>
              <a:noFill/>
              <a:ln w="20638">
                <a:solidFill>
                  <a:srgbClr val="000000"/>
                </a:solidFill>
                <a:round/>
                <a:headEnd/>
                <a:tailEnd/>
              </a:ln>
            </p:spPr>
            <p:txBody>
              <a:bodyPr/>
              <a:lstStyle/>
              <a:p>
                <a:endParaRPr lang="en-US"/>
              </a:p>
            </p:txBody>
          </p:sp>
          <p:sp>
            <p:nvSpPr>
              <p:cNvPr id="1691838" name="Line 190"/>
              <p:cNvSpPr>
                <a:spLocks noChangeShapeType="1"/>
              </p:cNvSpPr>
              <p:nvPr/>
            </p:nvSpPr>
            <p:spPr bwMode="auto">
              <a:xfrm flipH="1">
                <a:off x="2208" y="2373"/>
                <a:ext cx="2130" cy="1"/>
              </a:xfrm>
              <a:prstGeom prst="line">
                <a:avLst/>
              </a:prstGeom>
              <a:noFill/>
              <a:ln w="20638">
                <a:solidFill>
                  <a:srgbClr val="000000"/>
                </a:solidFill>
                <a:round/>
                <a:headEnd/>
                <a:tailEnd/>
              </a:ln>
            </p:spPr>
            <p:txBody>
              <a:bodyPr/>
              <a:lstStyle/>
              <a:p>
                <a:endParaRPr lang="en-US"/>
              </a:p>
            </p:txBody>
          </p:sp>
          <p:sp>
            <p:nvSpPr>
              <p:cNvPr id="1691839" name="Line 191"/>
              <p:cNvSpPr>
                <a:spLocks noChangeShapeType="1"/>
              </p:cNvSpPr>
              <p:nvPr/>
            </p:nvSpPr>
            <p:spPr bwMode="auto">
              <a:xfrm flipH="1">
                <a:off x="2208" y="2483"/>
                <a:ext cx="2130" cy="1"/>
              </a:xfrm>
              <a:prstGeom prst="line">
                <a:avLst/>
              </a:prstGeom>
              <a:noFill/>
              <a:ln w="20638">
                <a:solidFill>
                  <a:srgbClr val="000000"/>
                </a:solidFill>
                <a:round/>
                <a:headEnd/>
                <a:tailEnd/>
              </a:ln>
            </p:spPr>
            <p:txBody>
              <a:bodyPr/>
              <a:lstStyle/>
              <a:p>
                <a:endParaRPr lang="en-US"/>
              </a:p>
            </p:txBody>
          </p:sp>
          <p:sp>
            <p:nvSpPr>
              <p:cNvPr id="1691840" name="Line 192"/>
              <p:cNvSpPr>
                <a:spLocks noChangeShapeType="1"/>
              </p:cNvSpPr>
              <p:nvPr/>
            </p:nvSpPr>
            <p:spPr bwMode="auto">
              <a:xfrm flipH="1">
                <a:off x="2208" y="2593"/>
                <a:ext cx="2130" cy="1"/>
              </a:xfrm>
              <a:prstGeom prst="line">
                <a:avLst/>
              </a:prstGeom>
              <a:noFill/>
              <a:ln w="20638">
                <a:solidFill>
                  <a:srgbClr val="000000"/>
                </a:solidFill>
                <a:round/>
                <a:headEnd/>
                <a:tailEnd/>
              </a:ln>
            </p:spPr>
            <p:txBody>
              <a:bodyPr/>
              <a:lstStyle/>
              <a:p>
                <a:endParaRPr lang="en-US"/>
              </a:p>
            </p:txBody>
          </p:sp>
          <p:sp>
            <p:nvSpPr>
              <p:cNvPr id="1691841" name="Line 193"/>
              <p:cNvSpPr>
                <a:spLocks noChangeShapeType="1"/>
              </p:cNvSpPr>
              <p:nvPr/>
            </p:nvSpPr>
            <p:spPr bwMode="auto">
              <a:xfrm flipH="1">
                <a:off x="2208" y="2703"/>
                <a:ext cx="2130" cy="1"/>
              </a:xfrm>
              <a:prstGeom prst="line">
                <a:avLst/>
              </a:prstGeom>
              <a:noFill/>
              <a:ln w="20638">
                <a:solidFill>
                  <a:srgbClr val="000000"/>
                </a:solidFill>
                <a:round/>
                <a:headEnd/>
                <a:tailEnd/>
              </a:ln>
            </p:spPr>
            <p:txBody>
              <a:bodyPr/>
              <a:lstStyle/>
              <a:p>
                <a:endParaRPr lang="en-US"/>
              </a:p>
            </p:txBody>
          </p:sp>
          <p:sp>
            <p:nvSpPr>
              <p:cNvPr id="1691842" name="Line 194"/>
              <p:cNvSpPr>
                <a:spLocks noChangeShapeType="1"/>
              </p:cNvSpPr>
              <p:nvPr/>
            </p:nvSpPr>
            <p:spPr bwMode="auto">
              <a:xfrm flipH="1">
                <a:off x="2208" y="2813"/>
                <a:ext cx="2130" cy="1"/>
              </a:xfrm>
              <a:prstGeom prst="line">
                <a:avLst/>
              </a:prstGeom>
              <a:noFill/>
              <a:ln w="20638">
                <a:solidFill>
                  <a:srgbClr val="000000"/>
                </a:solidFill>
                <a:round/>
                <a:headEnd/>
                <a:tailEnd/>
              </a:ln>
            </p:spPr>
            <p:txBody>
              <a:bodyPr/>
              <a:lstStyle/>
              <a:p>
                <a:endParaRPr lang="en-US"/>
              </a:p>
            </p:txBody>
          </p:sp>
        </p:grpSp>
        <p:sp>
          <p:nvSpPr>
            <p:cNvPr id="1691843" name="Line 195"/>
            <p:cNvSpPr>
              <a:spLocks noChangeShapeType="1"/>
            </p:cNvSpPr>
            <p:nvPr/>
          </p:nvSpPr>
          <p:spPr bwMode="auto">
            <a:xfrm>
              <a:off x="4480" y="1835"/>
              <a:ext cx="4" cy="1100"/>
            </a:xfrm>
            <a:prstGeom prst="line">
              <a:avLst/>
            </a:prstGeom>
            <a:noFill/>
            <a:ln w="20638">
              <a:solidFill>
                <a:srgbClr val="000000"/>
              </a:solidFill>
              <a:round/>
              <a:headEnd/>
              <a:tailEnd/>
            </a:ln>
          </p:spPr>
          <p:txBody>
            <a:bodyPr/>
            <a:lstStyle/>
            <a:p>
              <a:endParaRPr lang="en-US"/>
            </a:p>
          </p:txBody>
        </p:sp>
        <p:sp>
          <p:nvSpPr>
            <p:cNvPr id="1691844" name="Line 196"/>
            <p:cNvSpPr>
              <a:spLocks noChangeShapeType="1"/>
            </p:cNvSpPr>
            <p:nvPr/>
          </p:nvSpPr>
          <p:spPr bwMode="auto">
            <a:xfrm>
              <a:off x="4876" y="1824"/>
              <a:ext cx="1" cy="1106"/>
            </a:xfrm>
            <a:prstGeom prst="line">
              <a:avLst/>
            </a:prstGeom>
            <a:noFill/>
            <a:ln w="20638">
              <a:solidFill>
                <a:srgbClr val="000000"/>
              </a:solidFill>
              <a:round/>
              <a:headEnd/>
              <a:tailEnd/>
            </a:ln>
          </p:spPr>
          <p:txBody>
            <a:bodyPr/>
            <a:lstStyle/>
            <a:p>
              <a:endParaRPr lang="en-US"/>
            </a:p>
          </p:txBody>
        </p:sp>
        <p:sp>
          <p:nvSpPr>
            <p:cNvPr id="1691845" name="Text Box 197"/>
            <p:cNvSpPr txBox="1">
              <a:spLocks noChangeArrowheads="1"/>
            </p:cNvSpPr>
            <p:nvPr/>
          </p:nvSpPr>
          <p:spPr bwMode="auto">
            <a:xfrm>
              <a:off x="4993" y="1637"/>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91846" name="Text Box 198"/>
            <p:cNvSpPr txBox="1">
              <a:spLocks noChangeArrowheads="1"/>
            </p:cNvSpPr>
            <p:nvPr/>
          </p:nvSpPr>
          <p:spPr bwMode="auto">
            <a:xfrm>
              <a:off x="4512" y="1632"/>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91847" name="Text Box 199"/>
            <p:cNvSpPr txBox="1">
              <a:spLocks noChangeArrowheads="1"/>
            </p:cNvSpPr>
            <p:nvPr/>
          </p:nvSpPr>
          <p:spPr bwMode="auto">
            <a:xfrm>
              <a:off x="4368" y="1632"/>
              <a:ext cx="191" cy="192"/>
            </a:xfrm>
            <a:prstGeom prst="rect">
              <a:avLst/>
            </a:prstGeom>
            <a:noFill/>
            <a:ln w="12700">
              <a:noFill/>
              <a:miter lim="800000"/>
              <a:headEnd/>
              <a:tailEnd/>
            </a:ln>
            <a:effectLst/>
          </p:spPr>
          <p:txBody>
            <a:bodyPr wrap="none">
              <a:spAutoFit/>
            </a:bodyPr>
            <a:lstStyle/>
            <a:p>
              <a:r>
                <a:rPr lang="en-US" sz="1400">
                  <a:solidFill>
                    <a:schemeClr val="tx1"/>
                  </a:solidFill>
                </a:rPr>
                <a:t>V</a:t>
              </a:r>
            </a:p>
          </p:txBody>
        </p:sp>
        <p:sp>
          <p:nvSpPr>
            <p:cNvPr id="1691848" name="Text Box 200"/>
            <p:cNvSpPr txBox="1">
              <a:spLocks noChangeArrowheads="1"/>
            </p:cNvSpPr>
            <p:nvPr/>
          </p:nvSpPr>
          <p:spPr bwMode="auto">
            <a:xfrm>
              <a:off x="4128" y="1776"/>
              <a:ext cx="302"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 253</a:t>
              </a:r>
            </a:p>
            <a:p>
              <a:pPr algn="r">
                <a:lnSpc>
                  <a:spcPct val="110000"/>
                </a:lnSpc>
              </a:pPr>
              <a:r>
                <a:rPr lang="en-US" sz="1200">
                  <a:solidFill>
                    <a:schemeClr val="tx1"/>
                  </a:solidFill>
                </a:rPr>
                <a:t> 254</a:t>
              </a:r>
            </a:p>
            <a:p>
              <a:pPr algn="r">
                <a:lnSpc>
                  <a:spcPct val="110000"/>
                </a:lnSpc>
              </a:pPr>
              <a:r>
                <a:rPr lang="en-US" sz="1200">
                  <a:solidFill>
                    <a:schemeClr val="tx1"/>
                  </a:solidFill>
                </a:rPr>
                <a:t> 255</a:t>
              </a:r>
            </a:p>
          </p:txBody>
        </p:sp>
      </p:grpSp>
      <p:grpSp>
        <p:nvGrpSpPr>
          <p:cNvPr id="9" name="Group 258"/>
          <p:cNvGrpSpPr>
            <a:grpSpLocks/>
          </p:cNvGrpSpPr>
          <p:nvPr/>
        </p:nvGrpSpPr>
        <p:grpSpPr bwMode="auto">
          <a:xfrm>
            <a:off x="304800" y="2016125"/>
            <a:ext cx="2286000" cy="2135187"/>
            <a:chOff x="192" y="1632"/>
            <a:chExt cx="1440" cy="1345"/>
          </a:xfrm>
        </p:grpSpPr>
        <p:sp>
          <p:nvSpPr>
            <p:cNvPr id="1691725" name="Text Box 77"/>
            <p:cNvSpPr txBox="1">
              <a:spLocks noChangeArrowheads="1"/>
            </p:cNvSpPr>
            <p:nvPr/>
          </p:nvSpPr>
          <p:spPr bwMode="auto">
            <a:xfrm>
              <a:off x="192" y="1632"/>
              <a:ext cx="451" cy="192"/>
            </a:xfrm>
            <a:prstGeom prst="rect">
              <a:avLst/>
            </a:prstGeom>
            <a:noFill/>
            <a:ln w="12700">
              <a:noFill/>
              <a:miter lim="800000"/>
              <a:headEnd/>
              <a:tailEnd/>
            </a:ln>
            <a:effectLst/>
          </p:spPr>
          <p:txBody>
            <a:bodyPr wrap="none">
              <a:spAutoFit/>
            </a:bodyPr>
            <a:lstStyle/>
            <a:p>
              <a:r>
                <a:rPr lang="en-US" sz="1400">
                  <a:solidFill>
                    <a:schemeClr val="tx1"/>
                  </a:solidFill>
                </a:rPr>
                <a:t>  Index</a:t>
              </a:r>
            </a:p>
          </p:txBody>
        </p:sp>
        <p:grpSp>
          <p:nvGrpSpPr>
            <p:cNvPr id="10" name="Group 201"/>
            <p:cNvGrpSpPr>
              <a:grpSpLocks/>
            </p:cNvGrpSpPr>
            <p:nvPr/>
          </p:nvGrpSpPr>
          <p:grpSpPr bwMode="auto">
            <a:xfrm>
              <a:off x="336" y="1632"/>
              <a:ext cx="1296" cy="1345"/>
              <a:chOff x="4128" y="1632"/>
              <a:chExt cx="1296" cy="1345"/>
            </a:xfrm>
          </p:grpSpPr>
          <p:sp>
            <p:nvSpPr>
              <p:cNvPr id="1691850" name="Freeform 202"/>
              <p:cNvSpPr>
                <a:spLocks/>
              </p:cNvSpPr>
              <p:nvPr/>
            </p:nvSpPr>
            <p:spPr bwMode="auto">
              <a:xfrm>
                <a:off x="4405" y="1829"/>
                <a:ext cx="1019" cy="1103"/>
              </a:xfrm>
              <a:custGeom>
                <a:avLst/>
                <a:gdLst/>
                <a:ahLst/>
                <a:cxnLst>
                  <a:cxn ang="0">
                    <a:pos x="1608" y="1101"/>
                  </a:cxn>
                  <a:cxn ang="0">
                    <a:pos x="1608" y="0"/>
                  </a:cxn>
                  <a:cxn ang="0">
                    <a:pos x="0" y="0"/>
                  </a:cxn>
                  <a:cxn ang="0">
                    <a:pos x="0" y="1103"/>
                  </a:cxn>
                  <a:cxn ang="0">
                    <a:pos x="1608" y="1103"/>
                  </a:cxn>
                  <a:cxn ang="0">
                    <a:pos x="1608" y="1103"/>
                  </a:cxn>
                </a:cxnLst>
                <a:rect l="0" t="0" r="r" b="b"/>
                <a:pathLst>
                  <a:path w="1608" h="1103">
                    <a:moveTo>
                      <a:pt x="1608" y="1101"/>
                    </a:moveTo>
                    <a:lnTo>
                      <a:pt x="1608" y="0"/>
                    </a:lnTo>
                    <a:lnTo>
                      <a:pt x="0" y="0"/>
                    </a:lnTo>
                    <a:lnTo>
                      <a:pt x="0" y="1103"/>
                    </a:lnTo>
                    <a:lnTo>
                      <a:pt x="1608" y="1103"/>
                    </a:lnTo>
                    <a:lnTo>
                      <a:pt x="1608" y="1103"/>
                    </a:lnTo>
                  </a:path>
                </a:pathLst>
              </a:custGeom>
              <a:noFill/>
              <a:ln w="20638">
                <a:solidFill>
                  <a:srgbClr val="000000"/>
                </a:solidFill>
                <a:prstDash val="solid"/>
                <a:round/>
                <a:headEnd/>
                <a:tailEnd/>
              </a:ln>
            </p:spPr>
            <p:txBody>
              <a:bodyPr/>
              <a:lstStyle/>
              <a:p>
                <a:endParaRPr lang="en-US"/>
              </a:p>
            </p:txBody>
          </p:sp>
          <p:grpSp>
            <p:nvGrpSpPr>
              <p:cNvPr id="11" name="Group 203"/>
              <p:cNvGrpSpPr>
                <a:grpSpLocks/>
              </p:cNvGrpSpPr>
              <p:nvPr/>
            </p:nvGrpSpPr>
            <p:grpSpPr bwMode="auto">
              <a:xfrm>
                <a:off x="4405" y="1925"/>
                <a:ext cx="1019" cy="894"/>
                <a:chOff x="2208" y="1920"/>
                <a:chExt cx="2130" cy="894"/>
              </a:xfrm>
            </p:grpSpPr>
            <p:sp>
              <p:nvSpPr>
                <p:cNvPr id="1691852" name="Freeform 204"/>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1691853" name="Freeform 205"/>
                <p:cNvSpPr>
                  <a:spLocks/>
                </p:cNvSpPr>
                <p:nvPr/>
              </p:nvSpPr>
              <p:spPr bwMode="auto">
                <a:xfrm>
                  <a:off x="2208" y="2263"/>
                  <a:ext cx="2130" cy="110"/>
                </a:xfrm>
                <a:custGeom>
                  <a:avLst/>
                  <a:gdLst/>
                  <a:ahLst/>
                  <a:cxnLst>
                    <a:cxn ang="0">
                      <a:pos x="1608" y="110"/>
                    </a:cxn>
                    <a:cxn ang="0">
                      <a:pos x="1608" y="0"/>
                    </a:cxn>
                    <a:cxn ang="0">
                      <a:pos x="0" y="0"/>
                    </a:cxn>
                    <a:cxn ang="0">
                      <a:pos x="0" y="110"/>
                    </a:cxn>
                    <a:cxn ang="0">
                      <a:pos x="1608" y="110"/>
                    </a:cxn>
                    <a:cxn ang="0">
                      <a:pos x="1608" y="110"/>
                    </a:cxn>
                  </a:cxnLst>
                  <a:rect l="0" t="0" r="r" b="b"/>
                  <a:pathLst>
                    <a:path w="1608" h="110">
                      <a:moveTo>
                        <a:pt x="1608" y="110"/>
                      </a:moveTo>
                      <a:lnTo>
                        <a:pt x="1608" y="0"/>
                      </a:lnTo>
                      <a:lnTo>
                        <a:pt x="0" y="0"/>
                      </a:lnTo>
                      <a:lnTo>
                        <a:pt x="0" y="110"/>
                      </a:lnTo>
                      <a:lnTo>
                        <a:pt x="1608" y="110"/>
                      </a:lnTo>
                      <a:lnTo>
                        <a:pt x="1608" y="110"/>
                      </a:lnTo>
                    </a:path>
                  </a:pathLst>
                </a:custGeom>
                <a:noFill/>
                <a:ln w="20638">
                  <a:solidFill>
                    <a:srgbClr val="000000"/>
                  </a:solidFill>
                  <a:prstDash val="solid"/>
                  <a:round/>
                  <a:headEnd/>
                  <a:tailEnd/>
                </a:ln>
              </p:spPr>
              <p:txBody>
                <a:bodyPr/>
                <a:lstStyle/>
                <a:p>
                  <a:endParaRPr lang="en-US"/>
                </a:p>
              </p:txBody>
            </p:sp>
            <p:sp>
              <p:nvSpPr>
                <p:cNvPr id="1691854" name="Line 206"/>
                <p:cNvSpPr>
                  <a:spLocks noChangeShapeType="1"/>
                </p:cNvSpPr>
                <p:nvPr/>
              </p:nvSpPr>
              <p:spPr bwMode="auto">
                <a:xfrm flipH="1">
                  <a:off x="2208" y="1920"/>
                  <a:ext cx="2130" cy="2"/>
                </a:xfrm>
                <a:prstGeom prst="line">
                  <a:avLst/>
                </a:prstGeom>
                <a:noFill/>
                <a:ln w="20638">
                  <a:solidFill>
                    <a:srgbClr val="000000"/>
                  </a:solidFill>
                  <a:round/>
                  <a:headEnd/>
                  <a:tailEnd/>
                </a:ln>
              </p:spPr>
              <p:txBody>
                <a:bodyPr/>
                <a:lstStyle/>
                <a:p>
                  <a:endParaRPr lang="en-US"/>
                </a:p>
              </p:txBody>
            </p:sp>
            <p:sp>
              <p:nvSpPr>
                <p:cNvPr id="1691855" name="Line 207"/>
                <p:cNvSpPr>
                  <a:spLocks noChangeShapeType="1"/>
                </p:cNvSpPr>
                <p:nvPr/>
              </p:nvSpPr>
              <p:spPr bwMode="auto">
                <a:xfrm flipH="1">
                  <a:off x="2208" y="2044"/>
                  <a:ext cx="2130" cy="2"/>
                </a:xfrm>
                <a:prstGeom prst="line">
                  <a:avLst/>
                </a:prstGeom>
                <a:noFill/>
                <a:ln w="20638">
                  <a:solidFill>
                    <a:srgbClr val="000000"/>
                  </a:solidFill>
                  <a:round/>
                  <a:headEnd/>
                  <a:tailEnd/>
                </a:ln>
              </p:spPr>
              <p:txBody>
                <a:bodyPr/>
                <a:lstStyle/>
                <a:p>
                  <a:endParaRPr lang="en-US"/>
                </a:p>
              </p:txBody>
            </p:sp>
            <p:sp>
              <p:nvSpPr>
                <p:cNvPr id="1691856" name="Line 208"/>
                <p:cNvSpPr>
                  <a:spLocks noChangeShapeType="1"/>
                </p:cNvSpPr>
                <p:nvPr/>
              </p:nvSpPr>
              <p:spPr bwMode="auto">
                <a:xfrm flipH="1">
                  <a:off x="2208" y="2154"/>
                  <a:ext cx="2130" cy="1"/>
                </a:xfrm>
                <a:prstGeom prst="line">
                  <a:avLst/>
                </a:prstGeom>
                <a:noFill/>
                <a:ln w="20638">
                  <a:solidFill>
                    <a:srgbClr val="000000"/>
                  </a:solidFill>
                  <a:round/>
                  <a:headEnd/>
                  <a:tailEnd/>
                </a:ln>
              </p:spPr>
              <p:txBody>
                <a:bodyPr/>
                <a:lstStyle/>
                <a:p>
                  <a:endParaRPr lang="en-US"/>
                </a:p>
              </p:txBody>
            </p:sp>
            <p:sp>
              <p:nvSpPr>
                <p:cNvPr id="1691857" name="Line 209"/>
                <p:cNvSpPr>
                  <a:spLocks noChangeShapeType="1"/>
                </p:cNvSpPr>
                <p:nvPr/>
              </p:nvSpPr>
              <p:spPr bwMode="auto">
                <a:xfrm flipH="1">
                  <a:off x="2208" y="2373"/>
                  <a:ext cx="2130" cy="1"/>
                </a:xfrm>
                <a:prstGeom prst="line">
                  <a:avLst/>
                </a:prstGeom>
                <a:noFill/>
                <a:ln w="20638">
                  <a:solidFill>
                    <a:srgbClr val="000000"/>
                  </a:solidFill>
                  <a:round/>
                  <a:headEnd/>
                  <a:tailEnd/>
                </a:ln>
              </p:spPr>
              <p:txBody>
                <a:bodyPr/>
                <a:lstStyle/>
                <a:p>
                  <a:endParaRPr lang="en-US"/>
                </a:p>
              </p:txBody>
            </p:sp>
            <p:sp>
              <p:nvSpPr>
                <p:cNvPr id="1691858" name="Line 210"/>
                <p:cNvSpPr>
                  <a:spLocks noChangeShapeType="1"/>
                </p:cNvSpPr>
                <p:nvPr/>
              </p:nvSpPr>
              <p:spPr bwMode="auto">
                <a:xfrm flipH="1">
                  <a:off x="2208" y="2483"/>
                  <a:ext cx="2130" cy="1"/>
                </a:xfrm>
                <a:prstGeom prst="line">
                  <a:avLst/>
                </a:prstGeom>
                <a:noFill/>
                <a:ln w="20638">
                  <a:solidFill>
                    <a:srgbClr val="000000"/>
                  </a:solidFill>
                  <a:round/>
                  <a:headEnd/>
                  <a:tailEnd/>
                </a:ln>
              </p:spPr>
              <p:txBody>
                <a:bodyPr/>
                <a:lstStyle/>
                <a:p>
                  <a:endParaRPr lang="en-US"/>
                </a:p>
              </p:txBody>
            </p:sp>
            <p:sp>
              <p:nvSpPr>
                <p:cNvPr id="1691859" name="Line 211"/>
                <p:cNvSpPr>
                  <a:spLocks noChangeShapeType="1"/>
                </p:cNvSpPr>
                <p:nvPr/>
              </p:nvSpPr>
              <p:spPr bwMode="auto">
                <a:xfrm flipH="1">
                  <a:off x="2208" y="2593"/>
                  <a:ext cx="2130" cy="1"/>
                </a:xfrm>
                <a:prstGeom prst="line">
                  <a:avLst/>
                </a:prstGeom>
                <a:noFill/>
                <a:ln w="20638">
                  <a:solidFill>
                    <a:srgbClr val="000000"/>
                  </a:solidFill>
                  <a:round/>
                  <a:headEnd/>
                  <a:tailEnd/>
                </a:ln>
              </p:spPr>
              <p:txBody>
                <a:bodyPr/>
                <a:lstStyle/>
                <a:p>
                  <a:endParaRPr lang="en-US"/>
                </a:p>
              </p:txBody>
            </p:sp>
            <p:sp>
              <p:nvSpPr>
                <p:cNvPr id="1691860" name="Line 212"/>
                <p:cNvSpPr>
                  <a:spLocks noChangeShapeType="1"/>
                </p:cNvSpPr>
                <p:nvPr/>
              </p:nvSpPr>
              <p:spPr bwMode="auto">
                <a:xfrm flipH="1">
                  <a:off x="2208" y="2703"/>
                  <a:ext cx="2130" cy="1"/>
                </a:xfrm>
                <a:prstGeom prst="line">
                  <a:avLst/>
                </a:prstGeom>
                <a:noFill/>
                <a:ln w="20638">
                  <a:solidFill>
                    <a:srgbClr val="000000"/>
                  </a:solidFill>
                  <a:round/>
                  <a:headEnd/>
                  <a:tailEnd/>
                </a:ln>
              </p:spPr>
              <p:txBody>
                <a:bodyPr/>
                <a:lstStyle/>
                <a:p>
                  <a:endParaRPr lang="en-US"/>
                </a:p>
              </p:txBody>
            </p:sp>
            <p:sp>
              <p:nvSpPr>
                <p:cNvPr id="1691861" name="Line 213"/>
                <p:cNvSpPr>
                  <a:spLocks noChangeShapeType="1"/>
                </p:cNvSpPr>
                <p:nvPr/>
              </p:nvSpPr>
              <p:spPr bwMode="auto">
                <a:xfrm flipH="1">
                  <a:off x="2208" y="2813"/>
                  <a:ext cx="2130" cy="1"/>
                </a:xfrm>
                <a:prstGeom prst="line">
                  <a:avLst/>
                </a:prstGeom>
                <a:noFill/>
                <a:ln w="20638">
                  <a:solidFill>
                    <a:srgbClr val="000000"/>
                  </a:solidFill>
                  <a:round/>
                  <a:headEnd/>
                  <a:tailEnd/>
                </a:ln>
              </p:spPr>
              <p:txBody>
                <a:bodyPr/>
                <a:lstStyle/>
                <a:p>
                  <a:endParaRPr lang="en-US"/>
                </a:p>
              </p:txBody>
            </p:sp>
          </p:grpSp>
          <p:sp>
            <p:nvSpPr>
              <p:cNvPr id="1691862" name="Line 214"/>
              <p:cNvSpPr>
                <a:spLocks noChangeShapeType="1"/>
              </p:cNvSpPr>
              <p:nvPr/>
            </p:nvSpPr>
            <p:spPr bwMode="auto">
              <a:xfrm>
                <a:off x="4480" y="1835"/>
                <a:ext cx="4" cy="1100"/>
              </a:xfrm>
              <a:prstGeom prst="line">
                <a:avLst/>
              </a:prstGeom>
              <a:noFill/>
              <a:ln w="20638">
                <a:solidFill>
                  <a:srgbClr val="000000"/>
                </a:solidFill>
                <a:round/>
                <a:headEnd/>
                <a:tailEnd/>
              </a:ln>
            </p:spPr>
            <p:txBody>
              <a:bodyPr/>
              <a:lstStyle/>
              <a:p>
                <a:endParaRPr lang="en-US"/>
              </a:p>
            </p:txBody>
          </p:sp>
          <p:sp>
            <p:nvSpPr>
              <p:cNvPr id="1691863" name="Line 215"/>
              <p:cNvSpPr>
                <a:spLocks noChangeShapeType="1"/>
              </p:cNvSpPr>
              <p:nvPr/>
            </p:nvSpPr>
            <p:spPr bwMode="auto">
              <a:xfrm>
                <a:off x="4876" y="1824"/>
                <a:ext cx="1" cy="1106"/>
              </a:xfrm>
              <a:prstGeom prst="line">
                <a:avLst/>
              </a:prstGeom>
              <a:noFill/>
              <a:ln w="20638">
                <a:solidFill>
                  <a:srgbClr val="000000"/>
                </a:solidFill>
                <a:round/>
                <a:headEnd/>
                <a:tailEnd/>
              </a:ln>
            </p:spPr>
            <p:txBody>
              <a:bodyPr/>
              <a:lstStyle/>
              <a:p>
                <a:endParaRPr lang="en-US"/>
              </a:p>
            </p:txBody>
          </p:sp>
          <p:sp>
            <p:nvSpPr>
              <p:cNvPr id="1691864" name="Text Box 216"/>
              <p:cNvSpPr txBox="1">
                <a:spLocks noChangeArrowheads="1"/>
              </p:cNvSpPr>
              <p:nvPr/>
            </p:nvSpPr>
            <p:spPr bwMode="auto">
              <a:xfrm>
                <a:off x="4993" y="1637"/>
                <a:ext cx="352" cy="192"/>
              </a:xfrm>
              <a:prstGeom prst="rect">
                <a:avLst/>
              </a:prstGeom>
              <a:noFill/>
              <a:ln w="12700">
                <a:noFill/>
                <a:miter lim="800000"/>
                <a:headEnd/>
                <a:tailEnd/>
              </a:ln>
              <a:effectLst/>
            </p:spPr>
            <p:txBody>
              <a:bodyPr wrap="none">
                <a:spAutoFit/>
              </a:bodyPr>
              <a:lstStyle/>
              <a:p>
                <a:r>
                  <a:rPr lang="en-US" sz="1400">
                    <a:solidFill>
                      <a:schemeClr val="tx1"/>
                    </a:solidFill>
                  </a:rPr>
                  <a:t>Data</a:t>
                </a:r>
              </a:p>
            </p:txBody>
          </p:sp>
          <p:sp>
            <p:nvSpPr>
              <p:cNvPr id="1691865" name="Text Box 217"/>
              <p:cNvSpPr txBox="1">
                <a:spLocks noChangeArrowheads="1"/>
              </p:cNvSpPr>
              <p:nvPr/>
            </p:nvSpPr>
            <p:spPr bwMode="auto">
              <a:xfrm>
                <a:off x="4512" y="1632"/>
                <a:ext cx="308" cy="192"/>
              </a:xfrm>
              <a:prstGeom prst="rect">
                <a:avLst/>
              </a:prstGeom>
              <a:noFill/>
              <a:ln w="12700">
                <a:noFill/>
                <a:miter lim="800000"/>
                <a:headEnd/>
                <a:tailEnd/>
              </a:ln>
              <a:effectLst/>
            </p:spPr>
            <p:txBody>
              <a:bodyPr wrap="none">
                <a:spAutoFit/>
              </a:bodyPr>
              <a:lstStyle/>
              <a:p>
                <a:r>
                  <a:rPr lang="en-US" sz="1400">
                    <a:solidFill>
                      <a:schemeClr val="tx1"/>
                    </a:solidFill>
                  </a:rPr>
                  <a:t>Tag</a:t>
                </a:r>
              </a:p>
            </p:txBody>
          </p:sp>
          <p:sp>
            <p:nvSpPr>
              <p:cNvPr id="1691866" name="Text Box 218"/>
              <p:cNvSpPr txBox="1">
                <a:spLocks noChangeArrowheads="1"/>
              </p:cNvSpPr>
              <p:nvPr/>
            </p:nvSpPr>
            <p:spPr bwMode="auto">
              <a:xfrm>
                <a:off x="4368" y="1632"/>
                <a:ext cx="191" cy="192"/>
              </a:xfrm>
              <a:prstGeom prst="rect">
                <a:avLst/>
              </a:prstGeom>
              <a:noFill/>
              <a:ln w="12700">
                <a:noFill/>
                <a:miter lim="800000"/>
                <a:headEnd/>
                <a:tailEnd/>
              </a:ln>
              <a:effectLst/>
            </p:spPr>
            <p:txBody>
              <a:bodyPr wrap="none">
                <a:spAutoFit/>
              </a:bodyPr>
              <a:lstStyle/>
              <a:p>
                <a:r>
                  <a:rPr lang="en-US" sz="1400">
                    <a:solidFill>
                      <a:schemeClr val="tx1"/>
                    </a:solidFill>
                  </a:rPr>
                  <a:t>V</a:t>
                </a:r>
              </a:p>
            </p:txBody>
          </p:sp>
          <p:sp>
            <p:nvSpPr>
              <p:cNvPr id="1691867" name="Text Box 219"/>
              <p:cNvSpPr txBox="1">
                <a:spLocks noChangeArrowheads="1"/>
              </p:cNvSpPr>
              <p:nvPr/>
            </p:nvSpPr>
            <p:spPr bwMode="auto">
              <a:xfrm>
                <a:off x="4128" y="1776"/>
                <a:ext cx="302" cy="1201"/>
              </a:xfrm>
              <a:prstGeom prst="rect">
                <a:avLst/>
              </a:prstGeom>
              <a:noFill/>
              <a:ln w="12700">
                <a:noFill/>
                <a:miter lim="800000"/>
                <a:headEnd/>
                <a:tailEnd/>
              </a:ln>
              <a:effectLst/>
            </p:spPr>
            <p:txBody>
              <a:bodyPr wrap="none">
                <a:spAutoFit/>
              </a:bodyPr>
              <a:lstStyle/>
              <a:p>
                <a:pPr algn="r">
                  <a:lnSpc>
                    <a:spcPct val="110000"/>
                  </a:lnSpc>
                </a:pPr>
                <a:r>
                  <a:rPr lang="en-US" sz="1200">
                    <a:solidFill>
                      <a:schemeClr val="tx1"/>
                    </a:solidFill>
                  </a:rPr>
                  <a:t>0</a:t>
                </a:r>
              </a:p>
              <a:p>
                <a:pPr algn="r">
                  <a:lnSpc>
                    <a:spcPct val="110000"/>
                  </a:lnSpc>
                </a:pPr>
                <a:r>
                  <a:rPr lang="en-US" sz="1200">
                    <a:solidFill>
                      <a:schemeClr val="tx1"/>
                    </a:solidFill>
                  </a:rPr>
                  <a:t>1</a:t>
                </a:r>
              </a:p>
              <a:p>
                <a:pPr algn="r">
                  <a:lnSpc>
                    <a:spcPct val="110000"/>
                  </a:lnSpc>
                </a:pPr>
                <a:r>
                  <a:rPr lang="en-US" sz="1200">
                    <a:solidFill>
                      <a:schemeClr val="tx1"/>
                    </a:solidFill>
                  </a:rPr>
                  <a:t>2</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a:t>
                </a:r>
              </a:p>
              <a:p>
                <a:pPr algn="r">
                  <a:lnSpc>
                    <a:spcPct val="110000"/>
                  </a:lnSpc>
                </a:pPr>
                <a:r>
                  <a:rPr lang="en-US" sz="1200">
                    <a:solidFill>
                      <a:schemeClr val="tx1"/>
                    </a:solidFill>
                  </a:rPr>
                  <a:t> 253</a:t>
                </a:r>
              </a:p>
              <a:p>
                <a:pPr algn="r">
                  <a:lnSpc>
                    <a:spcPct val="110000"/>
                  </a:lnSpc>
                </a:pPr>
                <a:r>
                  <a:rPr lang="en-US" sz="1200">
                    <a:solidFill>
                      <a:schemeClr val="tx1"/>
                    </a:solidFill>
                  </a:rPr>
                  <a:t> 254</a:t>
                </a:r>
              </a:p>
              <a:p>
                <a:pPr algn="r">
                  <a:lnSpc>
                    <a:spcPct val="110000"/>
                  </a:lnSpc>
                </a:pPr>
                <a:r>
                  <a:rPr lang="en-US" sz="1200">
                    <a:solidFill>
                      <a:schemeClr val="tx1"/>
                    </a:solidFill>
                  </a:rPr>
                  <a:t> 255</a:t>
                </a:r>
              </a:p>
            </p:txBody>
          </p:sp>
        </p:grpSp>
      </p:grpSp>
      <p:grpSp>
        <p:nvGrpSpPr>
          <p:cNvPr id="12" name="Group 250"/>
          <p:cNvGrpSpPr>
            <a:grpSpLocks/>
          </p:cNvGrpSpPr>
          <p:nvPr/>
        </p:nvGrpSpPr>
        <p:grpSpPr bwMode="auto">
          <a:xfrm>
            <a:off x="533400" y="1357312"/>
            <a:ext cx="5006975" cy="1752600"/>
            <a:chOff x="384" y="1200"/>
            <a:chExt cx="3154" cy="1104"/>
          </a:xfrm>
        </p:grpSpPr>
        <p:sp>
          <p:nvSpPr>
            <p:cNvPr id="1691668" name="Line 20"/>
            <p:cNvSpPr>
              <a:spLocks noChangeShapeType="1"/>
            </p:cNvSpPr>
            <p:nvPr/>
          </p:nvSpPr>
          <p:spPr bwMode="auto">
            <a:xfrm>
              <a:off x="3282" y="1291"/>
              <a:ext cx="148" cy="57"/>
            </a:xfrm>
            <a:prstGeom prst="line">
              <a:avLst/>
            </a:prstGeom>
            <a:noFill/>
            <a:ln w="20638">
              <a:solidFill>
                <a:srgbClr val="000000"/>
              </a:solidFill>
              <a:round/>
              <a:headEnd/>
              <a:tailEnd/>
            </a:ln>
          </p:spPr>
          <p:txBody>
            <a:bodyPr/>
            <a:lstStyle/>
            <a:p>
              <a:endParaRPr lang="en-US"/>
            </a:p>
          </p:txBody>
        </p:sp>
        <p:sp>
          <p:nvSpPr>
            <p:cNvPr id="1691670" name="Text Box 22"/>
            <p:cNvSpPr txBox="1">
              <a:spLocks noChangeArrowheads="1"/>
            </p:cNvSpPr>
            <p:nvPr/>
          </p:nvSpPr>
          <p:spPr bwMode="auto">
            <a:xfrm>
              <a:off x="3360" y="1248"/>
              <a:ext cx="178" cy="192"/>
            </a:xfrm>
            <a:prstGeom prst="rect">
              <a:avLst/>
            </a:prstGeom>
            <a:noFill/>
            <a:ln w="12700">
              <a:noFill/>
              <a:miter lim="800000"/>
              <a:headEnd/>
              <a:tailEnd/>
            </a:ln>
            <a:effectLst/>
          </p:spPr>
          <p:txBody>
            <a:bodyPr wrap="none">
              <a:spAutoFit/>
            </a:bodyPr>
            <a:lstStyle/>
            <a:p>
              <a:r>
                <a:rPr lang="en-US" sz="1400">
                  <a:solidFill>
                    <a:schemeClr val="tx1"/>
                  </a:solidFill>
                </a:rPr>
                <a:t>8</a:t>
              </a:r>
            </a:p>
          </p:txBody>
        </p:sp>
        <p:sp>
          <p:nvSpPr>
            <p:cNvPr id="1691671" name="Text Box 23"/>
            <p:cNvSpPr txBox="1">
              <a:spLocks noChangeArrowheads="1"/>
            </p:cNvSpPr>
            <p:nvPr/>
          </p:nvSpPr>
          <p:spPr bwMode="auto">
            <a:xfrm>
              <a:off x="2754" y="1370"/>
              <a:ext cx="429" cy="212"/>
            </a:xfrm>
            <a:prstGeom prst="rect">
              <a:avLst/>
            </a:prstGeom>
            <a:noFill/>
            <a:ln w="12700">
              <a:noFill/>
              <a:miter lim="800000"/>
              <a:headEnd/>
              <a:tailEnd/>
            </a:ln>
            <a:effectLst/>
          </p:spPr>
          <p:txBody>
            <a:bodyPr wrap="none">
              <a:spAutoFit/>
            </a:bodyPr>
            <a:lstStyle/>
            <a:p>
              <a:r>
                <a:rPr lang="en-US" sz="1600">
                  <a:solidFill>
                    <a:schemeClr val="tx1"/>
                  </a:solidFill>
                </a:rPr>
                <a:t>Index</a:t>
              </a:r>
            </a:p>
          </p:txBody>
        </p:sp>
        <p:sp>
          <p:nvSpPr>
            <p:cNvPr id="1691892" name="Line 244"/>
            <p:cNvSpPr>
              <a:spLocks noChangeShapeType="1"/>
            </p:cNvSpPr>
            <p:nvPr/>
          </p:nvSpPr>
          <p:spPr bwMode="auto">
            <a:xfrm>
              <a:off x="3360" y="1200"/>
              <a:ext cx="0" cy="384"/>
            </a:xfrm>
            <a:prstGeom prst="line">
              <a:avLst/>
            </a:prstGeom>
            <a:noFill/>
            <a:ln w="28575">
              <a:solidFill>
                <a:schemeClr val="tx1"/>
              </a:solidFill>
              <a:round/>
              <a:headEnd/>
              <a:tailEnd/>
            </a:ln>
            <a:effectLst/>
          </p:spPr>
          <p:txBody>
            <a:bodyPr/>
            <a:lstStyle/>
            <a:p>
              <a:endParaRPr lang="en-US"/>
            </a:p>
          </p:txBody>
        </p:sp>
        <p:sp>
          <p:nvSpPr>
            <p:cNvPr id="1691893" name="Line 245"/>
            <p:cNvSpPr>
              <a:spLocks noChangeShapeType="1"/>
            </p:cNvSpPr>
            <p:nvPr/>
          </p:nvSpPr>
          <p:spPr bwMode="auto">
            <a:xfrm>
              <a:off x="384" y="1584"/>
              <a:ext cx="2976" cy="0"/>
            </a:xfrm>
            <a:prstGeom prst="line">
              <a:avLst/>
            </a:prstGeom>
            <a:noFill/>
            <a:ln w="28575">
              <a:solidFill>
                <a:schemeClr val="tx1"/>
              </a:solidFill>
              <a:round/>
              <a:headEnd/>
              <a:tailEnd/>
            </a:ln>
            <a:effectLst/>
          </p:spPr>
          <p:txBody>
            <a:bodyPr/>
            <a:lstStyle/>
            <a:p>
              <a:endParaRPr lang="en-US"/>
            </a:p>
          </p:txBody>
        </p:sp>
        <p:sp>
          <p:nvSpPr>
            <p:cNvPr id="1691894" name="Line 246"/>
            <p:cNvSpPr>
              <a:spLocks noChangeShapeType="1"/>
            </p:cNvSpPr>
            <p:nvPr/>
          </p:nvSpPr>
          <p:spPr bwMode="auto">
            <a:xfrm>
              <a:off x="384" y="1584"/>
              <a:ext cx="0" cy="720"/>
            </a:xfrm>
            <a:prstGeom prst="line">
              <a:avLst/>
            </a:prstGeom>
            <a:noFill/>
            <a:ln w="28575">
              <a:solidFill>
                <a:schemeClr val="tx1"/>
              </a:solidFill>
              <a:round/>
              <a:headEnd/>
              <a:tailEnd/>
            </a:ln>
            <a:effectLst/>
          </p:spPr>
          <p:txBody>
            <a:bodyPr/>
            <a:lstStyle/>
            <a:p>
              <a:endParaRPr lang="en-US"/>
            </a:p>
          </p:txBody>
        </p:sp>
        <p:sp>
          <p:nvSpPr>
            <p:cNvPr id="1691895" name="Line 247"/>
            <p:cNvSpPr>
              <a:spLocks noChangeShapeType="1"/>
            </p:cNvSpPr>
            <p:nvPr/>
          </p:nvSpPr>
          <p:spPr bwMode="auto">
            <a:xfrm>
              <a:off x="384" y="2304"/>
              <a:ext cx="240" cy="0"/>
            </a:xfrm>
            <a:prstGeom prst="line">
              <a:avLst/>
            </a:prstGeom>
            <a:noFill/>
            <a:ln w="28575">
              <a:solidFill>
                <a:schemeClr val="tx1"/>
              </a:solidFill>
              <a:round/>
              <a:headEnd/>
              <a:tailEnd type="triangle" w="med" len="med"/>
            </a:ln>
            <a:effectLst/>
          </p:spPr>
          <p:txBody>
            <a:bodyPr/>
            <a:lstStyle/>
            <a:p>
              <a:endParaRPr lang="en-US"/>
            </a:p>
          </p:txBody>
        </p:sp>
      </p:grpSp>
      <p:grpSp>
        <p:nvGrpSpPr>
          <p:cNvPr id="13" name="Group 284"/>
          <p:cNvGrpSpPr>
            <a:grpSpLocks/>
          </p:cNvGrpSpPr>
          <p:nvPr/>
        </p:nvGrpSpPr>
        <p:grpSpPr bwMode="auto">
          <a:xfrm>
            <a:off x="381000" y="1357312"/>
            <a:ext cx="7194550" cy="3657600"/>
            <a:chOff x="240" y="1056"/>
            <a:chExt cx="4532" cy="2304"/>
          </a:xfrm>
        </p:grpSpPr>
        <p:sp>
          <p:nvSpPr>
            <p:cNvPr id="1691662" name="Text Box 14"/>
            <p:cNvSpPr txBox="1">
              <a:spLocks noChangeArrowheads="1"/>
            </p:cNvSpPr>
            <p:nvPr/>
          </p:nvSpPr>
          <p:spPr bwMode="auto">
            <a:xfrm>
              <a:off x="2592" y="1056"/>
              <a:ext cx="240" cy="192"/>
            </a:xfrm>
            <a:prstGeom prst="rect">
              <a:avLst/>
            </a:prstGeom>
            <a:noFill/>
            <a:ln w="12700">
              <a:noFill/>
              <a:miter lim="800000"/>
              <a:headEnd/>
              <a:tailEnd/>
            </a:ln>
            <a:effectLst/>
          </p:spPr>
          <p:txBody>
            <a:bodyPr wrap="none">
              <a:spAutoFit/>
            </a:bodyPr>
            <a:lstStyle/>
            <a:p>
              <a:r>
                <a:rPr lang="en-US" sz="1400">
                  <a:solidFill>
                    <a:schemeClr val="tx1"/>
                  </a:solidFill>
                </a:rPr>
                <a:t>22</a:t>
              </a:r>
            </a:p>
          </p:txBody>
        </p:sp>
        <p:sp>
          <p:nvSpPr>
            <p:cNvPr id="1691664" name="Line 16"/>
            <p:cNvSpPr>
              <a:spLocks noChangeShapeType="1"/>
            </p:cNvSpPr>
            <p:nvPr/>
          </p:nvSpPr>
          <p:spPr bwMode="auto">
            <a:xfrm>
              <a:off x="2544" y="1152"/>
              <a:ext cx="145" cy="55"/>
            </a:xfrm>
            <a:prstGeom prst="line">
              <a:avLst/>
            </a:prstGeom>
            <a:noFill/>
            <a:ln w="20638">
              <a:solidFill>
                <a:srgbClr val="000000"/>
              </a:solidFill>
              <a:round/>
              <a:headEnd/>
              <a:tailEnd/>
            </a:ln>
          </p:spPr>
          <p:txBody>
            <a:bodyPr/>
            <a:lstStyle/>
            <a:p>
              <a:endParaRPr lang="en-US"/>
            </a:p>
          </p:txBody>
        </p:sp>
        <p:sp>
          <p:nvSpPr>
            <p:cNvPr id="1691666" name="Text Box 18"/>
            <p:cNvSpPr txBox="1">
              <a:spLocks noChangeArrowheads="1"/>
            </p:cNvSpPr>
            <p:nvPr/>
          </p:nvSpPr>
          <p:spPr bwMode="auto">
            <a:xfrm>
              <a:off x="1296" y="1056"/>
              <a:ext cx="336" cy="212"/>
            </a:xfrm>
            <a:prstGeom prst="rect">
              <a:avLst/>
            </a:prstGeom>
            <a:noFill/>
            <a:ln w="12700">
              <a:noFill/>
              <a:miter lim="800000"/>
              <a:headEnd/>
              <a:tailEnd/>
            </a:ln>
            <a:effectLst/>
          </p:spPr>
          <p:txBody>
            <a:bodyPr wrap="none">
              <a:spAutoFit/>
            </a:bodyPr>
            <a:lstStyle/>
            <a:p>
              <a:r>
                <a:rPr lang="en-US" sz="1600">
                  <a:solidFill>
                    <a:schemeClr val="tx1"/>
                  </a:solidFill>
                </a:rPr>
                <a:t>Tag</a:t>
              </a:r>
            </a:p>
          </p:txBody>
        </p:sp>
        <p:grpSp>
          <p:nvGrpSpPr>
            <p:cNvPr id="14" name="Group 259"/>
            <p:cNvGrpSpPr>
              <a:grpSpLocks/>
            </p:cNvGrpSpPr>
            <p:nvPr/>
          </p:nvGrpSpPr>
          <p:grpSpPr bwMode="auto">
            <a:xfrm>
              <a:off x="240" y="1056"/>
              <a:ext cx="4532" cy="2304"/>
              <a:chOff x="240" y="1200"/>
              <a:chExt cx="4532" cy="2304"/>
            </a:xfrm>
          </p:grpSpPr>
          <p:grpSp>
            <p:nvGrpSpPr>
              <p:cNvPr id="15" name="Group 222"/>
              <p:cNvGrpSpPr>
                <a:grpSpLocks/>
              </p:cNvGrpSpPr>
              <p:nvPr/>
            </p:nvGrpSpPr>
            <p:grpSpPr bwMode="auto">
              <a:xfrm>
                <a:off x="624" y="2304"/>
                <a:ext cx="404" cy="1200"/>
                <a:chOff x="624" y="2304"/>
                <a:chExt cx="404" cy="1200"/>
              </a:xfrm>
            </p:grpSpPr>
            <p:sp>
              <p:nvSpPr>
                <p:cNvPr id="1691653" name="Freeform 5"/>
                <p:cNvSpPr>
                  <a:spLocks/>
                </p:cNvSpPr>
                <p:nvPr/>
              </p:nvSpPr>
              <p:spPr bwMode="auto">
                <a:xfrm>
                  <a:off x="624" y="3342"/>
                  <a:ext cx="158" cy="16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91654" name="Line 6"/>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lstStyle/>
                <a:p>
                  <a:endParaRPr lang="en-US"/>
                </a:p>
              </p:txBody>
            </p:sp>
            <p:sp>
              <p:nvSpPr>
                <p:cNvPr id="1691655" name="Freeform 7"/>
                <p:cNvSpPr>
                  <a:spLocks/>
                </p:cNvSpPr>
                <p:nvPr/>
              </p:nvSpPr>
              <p:spPr bwMode="auto">
                <a:xfrm>
                  <a:off x="739" y="3218"/>
                  <a:ext cx="180" cy="113"/>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91659" name="Freeform 11"/>
                <p:cNvSpPr>
                  <a:spLocks/>
                </p:cNvSpPr>
                <p:nvPr/>
              </p:nvSpPr>
              <p:spPr bwMode="auto">
                <a:xfrm>
                  <a:off x="808" y="3069"/>
                  <a:ext cx="220" cy="149"/>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91660" name="Freeform 12"/>
                <p:cNvSpPr>
                  <a:spLocks noEditPoints="1"/>
                </p:cNvSpPr>
                <p:nvPr/>
              </p:nvSpPr>
              <p:spPr bwMode="auto">
                <a:xfrm>
                  <a:off x="886" y="3134"/>
                  <a:ext cx="65" cy="22"/>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sp>
              <p:nvSpPr>
                <p:cNvPr id="1691700" name="Line 52"/>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lstStyle/>
                <a:p>
                  <a:endParaRPr lang="en-US"/>
                </a:p>
              </p:txBody>
            </p:sp>
          </p:grpSp>
          <p:grpSp>
            <p:nvGrpSpPr>
              <p:cNvPr id="16" name="Group 223"/>
              <p:cNvGrpSpPr>
                <a:grpSpLocks/>
              </p:cNvGrpSpPr>
              <p:nvPr/>
            </p:nvGrpSpPr>
            <p:grpSpPr bwMode="auto">
              <a:xfrm>
                <a:off x="1872" y="2304"/>
                <a:ext cx="404" cy="1200"/>
                <a:chOff x="624" y="2304"/>
                <a:chExt cx="404" cy="1200"/>
              </a:xfrm>
            </p:grpSpPr>
            <p:sp>
              <p:nvSpPr>
                <p:cNvPr id="1691872" name="Freeform 224"/>
                <p:cNvSpPr>
                  <a:spLocks/>
                </p:cNvSpPr>
                <p:nvPr/>
              </p:nvSpPr>
              <p:spPr bwMode="auto">
                <a:xfrm>
                  <a:off x="624" y="3342"/>
                  <a:ext cx="158" cy="16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91873" name="Line 225"/>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lstStyle/>
                <a:p>
                  <a:endParaRPr lang="en-US"/>
                </a:p>
              </p:txBody>
            </p:sp>
            <p:sp>
              <p:nvSpPr>
                <p:cNvPr id="1691874" name="Freeform 226"/>
                <p:cNvSpPr>
                  <a:spLocks/>
                </p:cNvSpPr>
                <p:nvPr/>
              </p:nvSpPr>
              <p:spPr bwMode="auto">
                <a:xfrm>
                  <a:off x="739" y="3218"/>
                  <a:ext cx="180" cy="113"/>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91875" name="Freeform 227"/>
                <p:cNvSpPr>
                  <a:spLocks/>
                </p:cNvSpPr>
                <p:nvPr/>
              </p:nvSpPr>
              <p:spPr bwMode="auto">
                <a:xfrm>
                  <a:off x="808" y="3069"/>
                  <a:ext cx="220" cy="149"/>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91876" name="Freeform 228"/>
                <p:cNvSpPr>
                  <a:spLocks noEditPoints="1"/>
                </p:cNvSpPr>
                <p:nvPr/>
              </p:nvSpPr>
              <p:spPr bwMode="auto">
                <a:xfrm>
                  <a:off x="886" y="3134"/>
                  <a:ext cx="65" cy="22"/>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sp>
              <p:nvSpPr>
                <p:cNvPr id="1691877" name="Line 229"/>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lstStyle/>
                <a:p>
                  <a:endParaRPr lang="en-US"/>
                </a:p>
              </p:txBody>
            </p:sp>
          </p:grpSp>
          <p:grpSp>
            <p:nvGrpSpPr>
              <p:cNvPr id="17" name="Group 230"/>
              <p:cNvGrpSpPr>
                <a:grpSpLocks/>
              </p:cNvGrpSpPr>
              <p:nvPr/>
            </p:nvGrpSpPr>
            <p:grpSpPr bwMode="auto">
              <a:xfrm>
                <a:off x="3120" y="2304"/>
                <a:ext cx="404" cy="1200"/>
                <a:chOff x="624" y="2304"/>
                <a:chExt cx="404" cy="1200"/>
              </a:xfrm>
            </p:grpSpPr>
            <p:sp>
              <p:nvSpPr>
                <p:cNvPr id="1691879" name="Freeform 231"/>
                <p:cNvSpPr>
                  <a:spLocks/>
                </p:cNvSpPr>
                <p:nvPr/>
              </p:nvSpPr>
              <p:spPr bwMode="auto">
                <a:xfrm>
                  <a:off x="624" y="3342"/>
                  <a:ext cx="158" cy="16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91880" name="Line 232"/>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lstStyle/>
                <a:p>
                  <a:endParaRPr lang="en-US"/>
                </a:p>
              </p:txBody>
            </p:sp>
            <p:sp>
              <p:nvSpPr>
                <p:cNvPr id="1691881" name="Freeform 233"/>
                <p:cNvSpPr>
                  <a:spLocks/>
                </p:cNvSpPr>
                <p:nvPr/>
              </p:nvSpPr>
              <p:spPr bwMode="auto">
                <a:xfrm>
                  <a:off x="739" y="3218"/>
                  <a:ext cx="180" cy="113"/>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91882" name="Freeform 234"/>
                <p:cNvSpPr>
                  <a:spLocks/>
                </p:cNvSpPr>
                <p:nvPr/>
              </p:nvSpPr>
              <p:spPr bwMode="auto">
                <a:xfrm>
                  <a:off x="808" y="3069"/>
                  <a:ext cx="220" cy="149"/>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91883" name="Freeform 235"/>
                <p:cNvSpPr>
                  <a:spLocks noEditPoints="1"/>
                </p:cNvSpPr>
                <p:nvPr/>
              </p:nvSpPr>
              <p:spPr bwMode="auto">
                <a:xfrm>
                  <a:off x="886" y="3134"/>
                  <a:ext cx="65" cy="22"/>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sp>
              <p:nvSpPr>
                <p:cNvPr id="1691884" name="Line 236"/>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lstStyle/>
                <a:p>
                  <a:endParaRPr lang="en-US"/>
                </a:p>
              </p:txBody>
            </p:sp>
          </p:grpSp>
          <p:grpSp>
            <p:nvGrpSpPr>
              <p:cNvPr id="18" name="Group 237"/>
              <p:cNvGrpSpPr>
                <a:grpSpLocks/>
              </p:cNvGrpSpPr>
              <p:nvPr/>
            </p:nvGrpSpPr>
            <p:grpSpPr bwMode="auto">
              <a:xfrm>
                <a:off x="4368" y="2304"/>
                <a:ext cx="404" cy="1200"/>
                <a:chOff x="624" y="2304"/>
                <a:chExt cx="404" cy="1200"/>
              </a:xfrm>
            </p:grpSpPr>
            <p:sp>
              <p:nvSpPr>
                <p:cNvPr id="1691886" name="Freeform 238"/>
                <p:cNvSpPr>
                  <a:spLocks/>
                </p:cNvSpPr>
                <p:nvPr/>
              </p:nvSpPr>
              <p:spPr bwMode="auto">
                <a:xfrm>
                  <a:off x="624" y="3342"/>
                  <a:ext cx="158" cy="162"/>
                </a:xfrm>
                <a:custGeom>
                  <a:avLst/>
                  <a:gdLst/>
                  <a:ahLst/>
                  <a:cxnLst>
                    <a:cxn ang="0">
                      <a:pos x="0" y="101"/>
                    </a:cxn>
                    <a:cxn ang="0">
                      <a:pos x="3" y="114"/>
                    </a:cxn>
                    <a:cxn ang="0">
                      <a:pos x="7" y="125"/>
                    </a:cxn>
                    <a:cxn ang="0">
                      <a:pos x="13" y="134"/>
                    </a:cxn>
                    <a:cxn ang="0">
                      <a:pos x="23" y="143"/>
                    </a:cxn>
                    <a:cxn ang="0">
                      <a:pos x="33" y="152"/>
                    </a:cxn>
                    <a:cxn ang="0">
                      <a:pos x="47" y="158"/>
                    </a:cxn>
                    <a:cxn ang="0">
                      <a:pos x="60" y="165"/>
                    </a:cxn>
                    <a:cxn ang="0">
                      <a:pos x="77" y="169"/>
                    </a:cxn>
                    <a:cxn ang="0">
                      <a:pos x="94" y="172"/>
                    </a:cxn>
                    <a:cxn ang="0">
                      <a:pos x="111" y="172"/>
                    </a:cxn>
                    <a:cxn ang="0">
                      <a:pos x="131" y="172"/>
                    </a:cxn>
                    <a:cxn ang="0">
                      <a:pos x="148" y="169"/>
                    </a:cxn>
                    <a:cxn ang="0">
                      <a:pos x="161" y="165"/>
                    </a:cxn>
                    <a:cxn ang="0">
                      <a:pos x="178" y="158"/>
                    </a:cxn>
                    <a:cxn ang="0">
                      <a:pos x="188" y="152"/>
                    </a:cxn>
                    <a:cxn ang="0">
                      <a:pos x="202" y="143"/>
                    </a:cxn>
                    <a:cxn ang="0">
                      <a:pos x="208" y="134"/>
                    </a:cxn>
                    <a:cxn ang="0">
                      <a:pos x="215" y="125"/>
                    </a:cxn>
                    <a:cxn ang="0">
                      <a:pos x="222" y="114"/>
                    </a:cxn>
                    <a:cxn ang="0">
                      <a:pos x="222" y="104"/>
                    </a:cxn>
                    <a:cxn ang="0">
                      <a:pos x="222" y="0"/>
                    </a:cxn>
                    <a:cxn ang="0">
                      <a:pos x="3" y="0"/>
                    </a:cxn>
                    <a:cxn ang="0">
                      <a:pos x="3" y="104"/>
                    </a:cxn>
                    <a:cxn ang="0">
                      <a:pos x="3" y="104"/>
                    </a:cxn>
                  </a:cxnLst>
                  <a:rect l="0" t="0" r="r" b="b"/>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lnTo>
                        <a:pt x="3" y="104"/>
                      </a:lnTo>
                    </a:path>
                  </a:pathLst>
                </a:custGeom>
                <a:noFill/>
                <a:ln w="20638">
                  <a:solidFill>
                    <a:srgbClr val="000000"/>
                  </a:solidFill>
                  <a:prstDash val="solid"/>
                  <a:round/>
                  <a:headEnd/>
                  <a:tailEnd/>
                </a:ln>
              </p:spPr>
              <p:txBody>
                <a:bodyPr/>
                <a:lstStyle/>
                <a:p>
                  <a:endParaRPr lang="en-US"/>
                </a:p>
              </p:txBody>
            </p:sp>
            <p:sp>
              <p:nvSpPr>
                <p:cNvPr id="1691887" name="Line 239"/>
                <p:cNvSpPr>
                  <a:spLocks noChangeShapeType="1"/>
                </p:cNvSpPr>
                <p:nvPr/>
              </p:nvSpPr>
              <p:spPr bwMode="auto">
                <a:xfrm>
                  <a:off x="651" y="2304"/>
                  <a:ext cx="6" cy="1036"/>
                </a:xfrm>
                <a:prstGeom prst="line">
                  <a:avLst/>
                </a:prstGeom>
                <a:noFill/>
                <a:ln w="20701">
                  <a:solidFill>
                    <a:srgbClr val="000000"/>
                  </a:solidFill>
                  <a:round/>
                  <a:headEnd type="oval" w="sm" len="sm"/>
                  <a:tailEnd/>
                </a:ln>
              </p:spPr>
              <p:txBody>
                <a:bodyPr/>
                <a:lstStyle/>
                <a:p>
                  <a:endParaRPr lang="en-US"/>
                </a:p>
              </p:txBody>
            </p:sp>
            <p:sp>
              <p:nvSpPr>
                <p:cNvPr id="1691888" name="Freeform 240"/>
                <p:cNvSpPr>
                  <a:spLocks/>
                </p:cNvSpPr>
                <p:nvPr/>
              </p:nvSpPr>
              <p:spPr bwMode="auto">
                <a:xfrm>
                  <a:off x="739" y="3218"/>
                  <a:ext cx="180" cy="113"/>
                </a:xfrm>
                <a:custGeom>
                  <a:avLst/>
                  <a:gdLst/>
                  <a:ahLst/>
                  <a:cxnLst>
                    <a:cxn ang="0">
                      <a:pos x="248" y="0"/>
                    </a:cxn>
                    <a:cxn ang="0">
                      <a:pos x="252" y="68"/>
                    </a:cxn>
                    <a:cxn ang="0">
                      <a:pos x="0" y="68"/>
                    </a:cxn>
                    <a:cxn ang="0">
                      <a:pos x="0" y="136"/>
                    </a:cxn>
                  </a:cxnLst>
                  <a:rect l="0" t="0" r="r" b="b"/>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1691889" name="Freeform 241"/>
                <p:cNvSpPr>
                  <a:spLocks/>
                </p:cNvSpPr>
                <p:nvPr/>
              </p:nvSpPr>
              <p:spPr bwMode="auto">
                <a:xfrm>
                  <a:off x="808" y="3069"/>
                  <a:ext cx="220" cy="149"/>
                </a:xfrm>
                <a:custGeom>
                  <a:avLst/>
                  <a:gdLst/>
                  <a:ahLst/>
                  <a:cxnLst>
                    <a:cxn ang="0">
                      <a:pos x="125" y="162"/>
                    </a:cxn>
                    <a:cxn ang="0">
                      <a:pos x="145" y="162"/>
                    </a:cxn>
                    <a:cxn ang="0">
                      <a:pos x="165" y="160"/>
                    </a:cxn>
                    <a:cxn ang="0">
                      <a:pos x="182" y="154"/>
                    </a:cxn>
                    <a:cxn ang="0">
                      <a:pos x="199" y="147"/>
                    </a:cxn>
                    <a:cxn ang="0">
                      <a:pos x="216" y="140"/>
                    </a:cxn>
                    <a:cxn ang="0">
                      <a:pos x="226" y="130"/>
                    </a:cxn>
                    <a:cxn ang="0">
                      <a:pos x="236" y="121"/>
                    </a:cxn>
                    <a:cxn ang="0">
                      <a:pos x="246" y="108"/>
                    </a:cxn>
                    <a:cxn ang="0">
                      <a:pos x="249" y="94"/>
                    </a:cxn>
                    <a:cxn ang="0">
                      <a:pos x="249" y="81"/>
                    </a:cxn>
                    <a:cxn ang="0">
                      <a:pos x="249" y="68"/>
                    </a:cxn>
                    <a:cxn ang="0">
                      <a:pos x="246" y="57"/>
                    </a:cxn>
                    <a:cxn ang="0">
                      <a:pos x="236" y="44"/>
                    </a:cxn>
                    <a:cxn ang="0">
                      <a:pos x="226" y="35"/>
                    </a:cxn>
                    <a:cxn ang="0">
                      <a:pos x="216" y="24"/>
                    </a:cxn>
                    <a:cxn ang="0">
                      <a:pos x="199" y="15"/>
                    </a:cxn>
                    <a:cxn ang="0">
                      <a:pos x="182" y="9"/>
                    </a:cxn>
                    <a:cxn ang="0">
                      <a:pos x="165" y="4"/>
                    </a:cxn>
                    <a:cxn ang="0">
                      <a:pos x="145" y="2"/>
                    </a:cxn>
                    <a:cxn ang="0">
                      <a:pos x="125" y="0"/>
                    </a:cxn>
                    <a:cxn ang="0">
                      <a:pos x="105" y="2"/>
                    </a:cxn>
                    <a:cxn ang="0">
                      <a:pos x="88" y="4"/>
                    </a:cxn>
                    <a:cxn ang="0">
                      <a:pos x="68" y="9"/>
                    </a:cxn>
                    <a:cxn ang="0">
                      <a:pos x="51" y="15"/>
                    </a:cxn>
                    <a:cxn ang="0">
                      <a:pos x="37" y="24"/>
                    </a:cxn>
                    <a:cxn ang="0">
                      <a:pos x="24" y="35"/>
                    </a:cxn>
                    <a:cxn ang="0">
                      <a:pos x="14" y="44"/>
                    </a:cxn>
                    <a:cxn ang="0">
                      <a:pos x="7" y="57"/>
                    </a:cxn>
                    <a:cxn ang="0">
                      <a:pos x="4" y="68"/>
                    </a:cxn>
                    <a:cxn ang="0">
                      <a:pos x="0" y="81"/>
                    </a:cxn>
                    <a:cxn ang="0">
                      <a:pos x="4" y="94"/>
                    </a:cxn>
                    <a:cxn ang="0">
                      <a:pos x="7" y="108"/>
                    </a:cxn>
                    <a:cxn ang="0">
                      <a:pos x="14" y="121"/>
                    </a:cxn>
                    <a:cxn ang="0">
                      <a:pos x="24" y="130"/>
                    </a:cxn>
                    <a:cxn ang="0">
                      <a:pos x="37" y="140"/>
                    </a:cxn>
                    <a:cxn ang="0">
                      <a:pos x="51" y="147"/>
                    </a:cxn>
                    <a:cxn ang="0">
                      <a:pos x="68" y="154"/>
                    </a:cxn>
                    <a:cxn ang="0">
                      <a:pos x="88" y="160"/>
                    </a:cxn>
                    <a:cxn ang="0">
                      <a:pos x="105" y="162"/>
                    </a:cxn>
                    <a:cxn ang="0">
                      <a:pos x="125" y="165"/>
                    </a:cxn>
                    <a:cxn ang="0">
                      <a:pos x="125" y="165"/>
                    </a:cxn>
                  </a:cxnLst>
                  <a:rect l="0" t="0" r="r" b="b"/>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lnTo>
                        <a:pt x="125" y="165"/>
                      </a:lnTo>
                    </a:path>
                  </a:pathLst>
                </a:custGeom>
                <a:noFill/>
                <a:ln w="20638">
                  <a:solidFill>
                    <a:srgbClr val="000000"/>
                  </a:solidFill>
                  <a:prstDash val="solid"/>
                  <a:round/>
                  <a:headEnd/>
                  <a:tailEnd/>
                </a:ln>
              </p:spPr>
              <p:txBody>
                <a:bodyPr/>
                <a:lstStyle/>
                <a:p>
                  <a:endParaRPr lang="en-US"/>
                </a:p>
              </p:txBody>
            </p:sp>
            <p:sp>
              <p:nvSpPr>
                <p:cNvPr id="1691890" name="Freeform 242"/>
                <p:cNvSpPr>
                  <a:spLocks noEditPoints="1"/>
                </p:cNvSpPr>
                <p:nvPr/>
              </p:nvSpPr>
              <p:spPr bwMode="auto">
                <a:xfrm>
                  <a:off x="886" y="3134"/>
                  <a:ext cx="65" cy="22"/>
                </a:xfrm>
                <a:custGeom>
                  <a:avLst/>
                  <a:gdLst/>
                  <a:ahLst/>
                  <a:cxnLst>
                    <a:cxn ang="0">
                      <a:pos x="0" y="0"/>
                    </a:cxn>
                    <a:cxn ang="0">
                      <a:pos x="74" y="0"/>
                    </a:cxn>
                    <a:cxn ang="0">
                      <a:pos x="74" y="7"/>
                    </a:cxn>
                    <a:cxn ang="0">
                      <a:pos x="3" y="7"/>
                    </a:cxn>
                    <a:cxn ang="0">
                      <a:pos x="3" y="0"/>
                    </a:cxn>
                    <a:cxn ang="0">
                      <a:pos x="3" y="0"/>
                    </a:cxn>
                    <a:cxn ang="0">
                      <a:pos x="0" y="0"/>
                    </a:cxn>
                    <a:cxn ang="0">
                      <a:pos x="3" y="18"/>
                    </a:cxn>
                    <a:cxn ang="0">
                      <a:pos x="74" y="18"/>
                    </a:cxn>
                    <a:cxn ang="0">
                      <a:pos x="74" y="25"/>
                    </a:cxn>
                    <a:cxn ang="0">
                      <a:pos x="3" y="25"/>
                    </a:cxn>
                    <a:cxn ang="0">
                      <a:pos x="3" y="18"/>
                    </a:cxn>
                    <a:cxn ang="0">
                      <a:pos x="3" y="18"/>
                    </a:cxn>
                  </a:cxnLst>
                  <a:rect l="0" t="0" r="r" b="b"/>
                  <a:pathLst>
                    <a:path w="74" h="25">
                      <a:moveTo>
                        <a:pt x="0" y="0"/>
                      </a:moveTo>
                      <a:lnTo>
                        <a:pt x="74" y="0"/>
                      </a:lnTo>
                      <a:lnTo>
                        <a:pt x="74" y="7"/>
                      </a:lnTo>
                      <a:lnTo>
                        <a:pt x="3" y="7"/>
                      </a:lnTo>
                      <a:lnTo>
                        <a:pt x="3" y="0"/>
                      </a:lnTo>
                      <a:lnTo>
                        <a:pt x="3" y="0"/>
                      </a:lnTo>
                      <a:lnTo>
                        <a:pt x="0" y="0"/>
                      </a:lnTo>
                      <a:close/>
                      <a:moveTo>
                        <a:pt x="3" y="18"/>
                      </a:moveTo>
                      <a:lnTo>
                        <a:pt x="74" y="18"/>
                      </a:lnTo>
                      <a:lnTo>
                        <a:pt x="74" y="25"/>
                      </a:lnTo>
                      <a:lnTo>
                        <a:pt x="3" y="25"/>
                      </a:lnTo>
                      <a:lnTo>
                        <a:pt x="3" y="18"/>
                      </a:lnTo>
                      <a:lnTo>
                        <a:pt x="3" y="18"/>
                      </a:lnTo>
                      <a:close/>
                    </a:path>
                  </a:pathLst>
                </a:custGeom>
                <a:solidFill>
                  <a:srgbClr val="000000"/>
                </a:solidFill>
                <a:ln w="9525">
                  <a:noFill/>
                  <a:round/>
                  <a:headEnd/>
                  <a:tailEnd/>
                </a:ln>
              </p:spPr>
              <p:txBody>
                <a:bodyPr/>
                <a:lstStyle/>
                <a:p>
                  <a:endParaRPr lang="en-US"/>
                </a:p>
              </p:txBody>
            </p:sp>
            <p:sp>
              <p:nvSpPr>
                <p:cNvPr id="1691891" name="Line 243"/>
                <p:cNvSpPr>
                  <a:spLocks noChangeShapeType="1"/>
                </p:cNvSpPr>
                <p:nvPr/>
              </p:nvSpPr>
              <p:spPr bwMode="auto">
                <a:xfrm>
                  <a:off x="912" y="2304"/>
                  <a:ext cx="0" cy="768"/>
                </a:xfrm>
                <a:prstGeom prst="line">
                  <a:avLst/>
                </a:prstGeom>
                <a:noFill/>
                <a:ln w="38100">
                  <a:solidFill>
                    <a:srgbClr val="000000"/>
                  </a:solidFill>
                  <a:round/>
                  <a:headEnd type="oval" w="sm" len="sm"/>
                  <a:tailEnd type="triangle" w="med" len="med"/>
                </a:ln>
              </p:spPr>
              <p:txBody>
                <a:bodyPr/>
                <a:lstStyle/>
                <a:p>
                  <a:endParaRPr lang="en-US"/>
                </a:p>
              </p:txBody>
            </p:sp>
          </p:grpSp>
          <p:sp>
            <p:nvSpPr>
              <p:cNvPr id="1691899" name="Line 251"/>
              <p:cNvSpPr>
                <a:spLocks noChangeShapeType="1"/>
              </p:cNvSpPr>
              <p:nvPr/>
            </p:nvSpPr>
            <p:spPr bwMode="auto">
              <a:xfrm>
                <a:off x="2592" y="1200"/>
                <a:ext cx="0" cy="192"/>
              </a:xfrm>
              <a:prstGeom prst="line">
                <a:avLst/>
              </a:prstGeom>
              <a:noFill/>
              <a:ln w="28575">
                <a:solidFill>
                  <a:schemeClr val="tx1"/>
                </a:solidFill>
                <a:round/>
                <a:headEnd/>
                <a:tailEnd/>
              </a:ln>
              <a:effectLst/>
            </p:spPr>
            <p:txBody>
              <a:bodyPr/>
              <a:lstStyle/>
              <a:p>
                <a:endParaRPr lang="en-US"/>
              </a:p>
            </p:txBody>
          </p:sp>
          <p:sp>
            <p:nvSpPr>
              <p:cNvPr id="1691900" name="Line 252"/>
              <p:cNvSpPr>
                <a:spLocks noChangeShapeType="1"/>
              </p:cNvSpPr>
              <p:nvPr/>
            </p:nvSpPr>
            <p:spPr bwMode="auto">
              <a:xfrm>
                <a:off x="240" y="1392"/>
                <a:ext cx="2352" cy="0"/>
              </a:xfrm>
              <a:prstGeom prst="line">
                <a:avLst/>
              </a:prstGeom>
              <a:noFill/>
              <a:ln w="28575">
                <a:solidFill>
                  <a:schemeClr val="tx1"/>
                </a:solidFill>
                <a:round/>
                <a:headEnd/>
                <a:tailEnd/>
              </a:ln>
              <a:effectLst/>
            </p:spPr>
            <p:txBody>
              <a:bodyPr/>
              <a:lstStyle/>
              <a:p>
                <a:endParaRPr lang="en-US"/>
              </a:p>
            </p:txBody>
          </p:sp>
          <p:sp>
            <p:nvSpPr>
              <p:cNvPr id="1691901" name="Line 253"/>
              <p:cNvSpPr>
                <a:spLocks noChangeShapeType="1"/>
              </p:cNvSpPr>
              <p:nvPr/>
            </p:nvSpPr>
            <p:spPr bwMode="auto">
              <a:xfrm>
                <a:off x="240" y="1392"/>
                <a:ext cx="0" cy="1728"/>
              </a:xfrm>
              <a:prstGeom prst="line">
                <a:avLst/>
              </a:prstGeom>
              <a:noFill/>
              <a:ln w="28575">
                <a:solidFill>
                  <a:schemeClr val="tx1"/>
                </a:solidFill>
                <a:round/>
                <a:headEnd/>
                <a:tailEnd/>
              </a:ln>
              <a:effectLst/>
            </p:spPr>
            <p:txBody>
              <a:bodyPr/>
              <a:lstStyle/>
              <a:p>
                <a:endParaRPr lang="en-US"/>
              </a:p>
            </p:txBody>
          </p:sp>
          <p:sp>
            <p:nvSpPr>
              <p:cNvPr id="1691902" name="Line 254"/>
              <p:cNvSpPr>
                <a:spLocks noChangeShapeType="1"/>
              </p:cNvSpPr>
              <p:nvPr/>
            </p:nvSpPr>
            <p:spPr bwMode="auto">
              <a:xfrm>
                <a:off x="240" y="3120"/>
                <a:ext cx="576" cy="0"/>
              </a:xfrm>
              <a:prstGeom prst="line">
                <a:avLst/>
              </a:prstGeom>
              <a:noFill/>
              <a:ln w="28575">
                <a:solidFill>
                  <a:schemeClr val="tx1"/>
                </a:solidFill>
                <a:round/>
                <a:headEnd/>
                <a:tailEnd type="triangle" w="med" len="med"/>
              </a:ln>
              <a:effectLst/>
            </p:spPr>
            <p:txBody>
              <a:bodyPr/>
              <a:lstStyle/>
              <a:p>
                <a:endParaRPr lang="en-US"/>
              </a:p>
            </p:txBody>
          </p:sp>
          <p:sp>
            <p:nvSpPr>
              <p:cNvPr id="1691903" name="Line 255"/>
              <p:cNvSpPr>
                <a:spLocks noChangeShapeType="1"/>
              </p:cNvSpPr>
              <p:nvPr/>
            </p:nvSpPr>
            <p:spPr bwMode="auto">
              <a:xfrm>
                <a:off x="1008" y="3120"/>
                <a:ext cx="1056" cy="0"/>
              </a:xfrm>
              <a:prstGeom prst="line">
                <a:avLst/>
              </a:prstGeom>
              <a:noFill/>
              <a:ln w="28575">
                <a:solidFill>
                  <a:schemeClr val="tx1"/>
                </a:solidFill>
                <a:round/>
                <a:headEnd/>
                <a:tailEnd type="triangle" w="med" len="med"/>
              </a:ln>
              <a:effectLst/>
            </p:spPr>
            <p:txBody>
              <a:bodyPr/>
              <a:lstStyle/>
              <a:p>
                <a:endParaRPr lang="en-US"/>
              </a:p>
            </p:txBody>
          </p:sp>
          <p:sp>
            <p:nvSpPr>
              <p:cNvPr id="1691904" name="Line 256"/>
              <p:cNvSpPr>
                <a:spLocks noChangeShapeType="1"/>
              </p:cNvSpPr>
              <p:nvPr/>
            </p:nvSpPr>
            <p:spPr bwMode="auto">
              <a:xfrm>
                <a:off x="2256" y="3120"/>
                <a:ext cx="1056" cy="0"/>
              </a:xfrm>
              <a:prstGeom prst="line">
                <a:avLst/>
              </a:prstGeom>
              <a:noFill/>
              <a:ln w="28575">
                <a:solidFill>
                  <a:schemeClr val="tx1"/>
                </a:solidFill>
                <a:round/>
                <a:headEnd/>
                <a:tailEnd type="triangle" w="med" len="med"/>
              </a:ln>
              <a:effectLst/>
            </p:spPr>
            <p:txBody>
              <a:bodyPr/>
              <a:lstStyle/>
              <a:p>
                <a:endParaRPr lang="en-US"/>
              </a:p>
            </p:txBody>
          </p:sp>
          <p:sp>
            <p:nvSpPr>
              <p:cNvPr id="1691905" name="Line 257"/>
              <p:cNvSpPr>
                <a:spLocks noChangeShapeType="1"/>
              </p:cNvSpPr>
              <p:nvPr/>
            </p:nvSpPr>
            <p:spPr bwMode="auto">
              <a:xfrm>
                <a:off x="3504" y="3120"/>
                <a:ext cx="1056" cy="0"/>
              </a:xfrm>
              <a:prstGeom prst="line">
                <a:avLst/>
              </a:prstGeom>
              <a:noFill/>
              <a:ln w="28575">
                <a:solidFill>
                  <a:schemeClr val="tx1"/>
                </a:solidFill>
                <a:round/>
                <a:headEnd/>
                <a:tailEnd type="triangle" w="med" len="med"/>
              </a:ln>
              <a:effectLst/>
            </p:spPr>
            <p:txBody>
              <a:bodyPr/>
              <a:lstStyle/>
              <a:p>
                <a:endParaRPr lang="en-US"/>
              </a:p>
            </p:txBody>
          </p:sp>
        </p:grpSp>
      </p:grpSp>
      <p:grpSp>
        <p:nvGrpSpPr>
          <p:cNvPr id="19" name="Group 300"/>
          <p:cNvGrpSpPr>
            <a:grpSpLocks/>
          </p:cNvGrpSpPr>
          <p:nvPr/>
        </p:nvGrpSpPr>
        <p:grpSpPr bwMode="auto">
          <a:xfrm>
            <a:off x="1143000" y="3084512"/>
            <a:ext cx="7467600" cy="3392488"/>
            <a:chOff x="720" y="2017"/>
            <a:chExt cx="4704" cy="2184"/>
          </a:xfrm>
        </p:grpSpPr>
        <p:sp>
          <p:nvSpPr>
            <p:cNvPr id="1691911" name="Line 263"/>
            <p:cNvSpPr>
              <a:spLocks noChangeShapeType="1"/>
            </p:cNvSpPr>
            <p:nvPr/>
          </p:nvSpPr>
          <p:spPr bwMode="auto">
            <a:xfrm>
              <a:off x="5136" y="2017"/>
              <a:ext cx="0" cy="1583"/>
            </a:xfrm>
            <a:prstGeom prst="line">
              <a:avLst/>
            </a:prstGeom>
            <a:noFill/>
            <a:ln w="38100">
              <a:solidFill>
                <a:srgbClr val="000000"/>
              </a:solidFill>
              <a:round/>
              <a:headEnd type="oval" w="sm" len="sm"/>
              <a:tailEnd/>
            </a:ln>
          </p:spPr>
          <p:txBody>
            <a:bodyPr/>
            <a:lstStyle/>
            <a:p>
              <a:endParaRPr lang="en-US"/>
            </a:p>
          </p:txBody>
        </p:sp>
        <p:sp>
          <p:nvSpPr>
            <p:cNvPr id="1691913" name="Line 265"/>
            <p:cNvSpPr>
              <a:spLocks noChangeShapeType="1"/>
            </p:cNvSpPr>
            <p:nvPr/>
          </p:nvSpPr>
          <p:spPr bwMode="auto">
            <a:xfrm>
              <a:off x="3840" y="2017"/>
              <a:ext cx="0" cy="1679"/>
            </a:xfrm>
            <a:prstGeom prst="line">
              <a:avLst/>
            </a:prstGeom>
            <a:noFill/>
            <a:ln w="38100">
              <a:solidFill>
                <a:srgbClr val="000000"/>
              </a:solidFill>
              <a:round/>
              <a:headEnd type="oval" w="sm" len="sm"/>
              <a:tailEnd/>
            </a:ln>
          </p:spPr>
          <p:txBody>
            <a:bodyPr/>
            <a:lstStyle/>
            <a:p>
              <a:endParaRPr lang="en-US"/>
            </a:p>
          </p:txBody>
        </p:sp>
        <p:sp>
          <p:nvSpPr>
            <p:cNvPr id="1691914" name="Line 266"/>
            <p:cNvSpPr>
              <a:spLocks noChangeShapeType="1"/>
            </p:cNvSpPr>
            <p:nvPr/>
          </p:nvSpPr>
          <p:spPr bwMode="auto">
            <a:xfrm>
              <a:off x="2592" y="2017"/>
              <a:ext cx="0" cy="1295"/>
            </a:xfrm>
            <a:prstGeom prst="line">
              <a:avLst/>
            </a:prstGeom>
            <a:noFill/>
            <a:ln w="38100">
              <a:solidFill>
                <a:srgbClr val="000000"/>
              </a:solidFill>
              <a:round/>
              <a:headEnd type="oval" w="sm" len="sm"/>
              <a:tailEnd/>
            </a:ln>
          </p:spPr>
          <p:txBody>
            <a:bodyPr/>
            <a:lstStyle/>
            <a:p>
              <a:endParaRPr lang="en-US"/>
            </a:p>
          </p:txBody>
        </p:sp>
        <p:sp>
          <p:nvSpPr>
            <p:cNvPr id="1691915" name="Line 267"/>
            <p:cNvSpPr>
              <a:spLocks noChangeShapeType="1"/>
            </p:cNvSpPr>
            <p:nvPr/>
          </p:nvSpPr>
          <p:spPr bwMode="auto">
            <a:xfrm>
              <a:off x="1344" y="2017"/>
              <a:ext cx="0" cy="1391"/>
            </a:xfrm>
            <a:prstGeom prst="line">
              <a:avLst/>
            </a:prstGeom>
            <a:noFill/>
            <a:ln w="38100">
              <a:solidFill>
                <a:srgbClr val="000000"/>
              </a:solidFill>
              <a:round/>
              <a:headEnd type="oval" w="sm" len="sm"/>
              <a:tailEnd/>
            </a:ln>
          </p:spPr>
          <p:txBody>
            <a:bodyPr/>
            <a:lstStyle/>
            <a:p>
              <a:endParaRPr lang="en-US"/>
            </a:p>
          </p:txBody>
        </p:sp>
        <p:grpSp>
          <p:nvGrpSpPr>
            <p:cNvPr id="20" name="Group 299"/>
            <p:cNvGrpSpPr>
              <a:grpSpLocks/>
            </p:cNvGrpSpPr>
            <p:nvPr/>
          </p:nvGrpSpPr>
          <p:grpSpPr bwMode="auto">
            <a:xfrm>
              <a:off x="720" y="3229"/>
              <a:ext cx="4704" cy="972"/>
              <a:chOff x="720" y="3229"/>
              <a:chExt cx="4704" cy="972"/>
            </a:xfrm>
          </p:grpSpPr>
          <p:sp>
            <p:nvSpPr>
              <p:cNvPr id="1691657" name="Text Box 9"/>
              <p:cNvSpPr txBox="1">
                <a:spLocks noChangeArrowheads="1"/>
              </p:cNvSpPr>
              <p:nvPr/>
            </p:nvSpPr>
            <p:spPr bwMode="auto">
              <a:xfrm>
                <a:off x="2064" y="3984"/>
                <a:ext cx="272" cy="217"/>
              </a:xfrm>
              <a:prstGeom prst="rect">
                <a:avLst/>
              </a:prstGeom>
              <a:noFill/>
              <a:ln w="12700">
                <a:noFill/>
                <a:miter lim="800000"/>
                <a:headEnd/>
                <a:tailEnd/>
              </a:ln>
              <a:effectLst/>
            </p:spPr>
            <p:txBody>
              <a:bodyPr wrap="none">
                <a:spAutoFit/>
              </a:bodyPr>
              <a:lstStyle/>
              <a:p>
                <a:r>
                  <a:rPr lang="en-US" sz="1600">
                    <a:solidFill>
                      <a:schemeClr val="tx1"/>
                    </a:solidFill>
                  </a:rPr>
                  <a:t>Hit</a:t>
                </a:r>
              </a:p>
            </p:txBody>
          </p:sp>
          <p:sp>
            <p:nvSpPr>
              <p:cNvPr id="1691704" name="Line 56"/>
              <p:cNvSpPr>
                <a:spLocks noChangeShapeType="1"/>
              </p:cNvSpPr>
              <p:nvPr/>
            </p:nvSpPr>
            <p:spPr bwMode="auto">
              <a:xfrm>
                <a:off x="5040" y="3325"/>
                <a:ext cx="192" cy="57"/>
              </a:xfrm>
              <a:prstGeom prst="line">
                <a:avLst/>
              </a:prstGeom>
              <a:noFill/>
              <a:ln w="20638">
                <a:solidFill>
                  <a:srgbClr val="000000"/>
                </a:solidFill>
                <a:round/>
                <a:headEnd/>
                <a:tailEnd/>
              </a:ln>
            </p:spPr>
            <p:txBody>
              <a:bodyPr/>
              <a:lstStyle/>
              <a:p>
                <a:endParaRPr lang="en-US"/>
              </a:p>
            </p:txBody>
          </p:sp>
          <p:sp>
            <p:nvSpPr>
              <p:cNvPr id="1691705" name="Text Box 57"/>
              <p:cNvSpPr txBox="1">
                <a:spLocks noChangeArrowheads="1"/>
              </p:cNvSpPr>
              <p:nvPr/>
            </p:nvSpPr>
            <p:spPr bwMode="auto">
              <a:xfrm>
                <a:off x="3456" y="3984"/>
                <a:ext cx="386" cy="217"/>
              </a:xfrm>
              <a:prstGeom prst="rect">
                <a:avLst/>
              </a:prstGeom>
              <a:noFill/>
              <a:ln w="12700">
                <a:noFill/>
                <a:miter lim="800000"/>
                <a:headEnd/>
                <a:tailEnd/>
              </a:ln>
              <a:effectLst/>
            </p:spPr>
            <p:txBody>
              <a:bodyPr wrap="none">
                <a:spAutoFit/>
              </a:bodyPr>
              <a:lstStyle/>
              <a:p>
                <a:r>
                  <a:rPr lang="en-US" sz="1600">
                    <a:solidFill>
                      <a:schemeClr val="tx1"/>
                    </a:solidFill>
                  </a:rPr>
                  <a:t>Data</a:t>
                </a:r>
              </a:p>
            </p:txBody>
          </p:sp>
          <p:sp>
            <p:nvSpPr>
              <p:cNvPr id="1691706" name="Text Box 58"/>
              <p:cNvSpPr txBox="1">
                <a:spLocks noChangeArrowheads="1"/>
              </p:cNvSpPr>
              <p:nvPr/>
            </p:nvSpPr>
            <p:spPr bwMode="auto">
              <a:xfrm>
                <a:off x="5184" y="3229"/>
                <a:ext cx="240" cy="196"/>
              </a:xfrm>
              <a:prstGeom prst="rect">
                <a:avLst/>
              </a:prstGeom>
              <a:noFill/>
              <a:ln w="12700">
                <a:noFill/>
                <a:miter lim="800000"/>
                <a:headEnd/>
                <a:tailEnd/>
              </a:ln>
              <a:effectLst/>
            </p:spPr>
            <p:txBody>
              <a:bodyPr wrap="none">
                <a:spAutoFit/>
              </a:bodyPr>
              <a:lstStyle/>
              <a:p>
                <a:r>
                  <a:rPr lang="en-US" sz="1400">
                    <a:solidFill>
                      <a:schemeClr val="tx1"/>
                    </a:solidFill>
                  </a:rPr>
                  <a:t>32</a:t>
                </a:r>
              </a:p>
            </p:txBody>
          </p:sp>
          <p:sp>
            <p:nvSpPr>
              <p:cNvPr id="1691908" name="AutoShape 260"/>
              <p:cNvSpPr>
                <a:spLocks noChangeArrowheads="1"/>
              </p:cNvSpPr>
              <p:nvPr/>
            </p:nvSpPr>
            <p:spPr bwMode="auto">
              <a:xfrm rot="-5400000">
                <a:off x="1872" y="3648"/>
                <a:ext cx="288" cy="384"/>
              </a:xfrm>
              <a:prstGeom prst="moon">
                <a:avLst>
                  <a:gd name="adj" fmla="val 81944"/>
                </a:avLst>
              </a:prstGeom>
              <a:noFill/>
              <a:ln w="12700">
                <a:solidFill>
                  <a:schemeClr val="tx1"/>
                </a:solidFill>
                <a:miter lim="800000"/>
                <a:headEnd/>
                <a:tailEnd/>
              </a:ln>
              <a:effectLst/>
            </p:spPr>
            <p:txBody>
              <a:bodyPr wrap="none" anchor="ctr"/>
              <a:lstStyle/>
              <a:p>
                <a:endParaRPr lang="en-US"/>
              </a:p>
            </p:txBody>
          </p:sp>
          <p:sp>
            <p:nvSpPr>
              <p:cNvPr id="1691909" name="AutoShape 261"/>
              <p:cNvSpPr>
                <a:spLocks noChangeArrowheads="1"/>
              </p:cNvSpPr>
              <p:nvPr/>
            </p:nvSpPr>
            <p:spPr bwMode="auto">
              <a:xfrm>
                <a:off x="3120" y="3709"/>
                <a:ext cx="1104" cy="19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headEnd/>
                <a:tailEnd/>
              </a:ln>
              <a:effectLst/>
            </p:spPr>
            <p:txBody>
              <a:bodyPr wrap="none" anchor="ctr"/>
              <a:lstStyle/>
              <a:p>
                <a:endParaRPr lang="en-US"/>
              </a:p>
            </p:txBody>
          </p:sp>
          <p:sp>
            <p:nvSpPr>
              <p:cNvPr id="1691910" name="Text Box 262"/>
              <p:cNvSpPr txBox="1">
                <a:spLocks noChangeArrowheads="1"/>
              </p:cNvSpPr>
              <p:nvPr/>
            </p:nvSpPr>
            <p:spPr bwMode="auto">
              <a:xfrm>
                <a:off x="3312" y="3709"/>
                <a:ext cx="692" cy="217"/>
              </a:xfrm>
              <a:prstGeom prst="rect">
                <a:avLst/>
              </a:prstGeom>
              <a:noFill/>
              <a:ln w="12700">
                <a:noFill/>
                <a:miter lim="800000"/>
                <a:headEnd/>
                <a:tailEnd/>
              </a:ln>
              <a:effectLst/>
            </p:spPr>
            <p:txBody>
              <a:bodyPr wrap="none">
                <a:spAutoFit/>
              </a:bodyPr>
              <a:lstStyle/>
              <a:p>
                <a:r>
                  <a:rPr lang="en-US" sz="1600">
                    <a:solidFill>
                      <a:schemeClr val="tx1"/>
                    </a:solidFill>
                  </a:rPr>
                  <a:t>4x1 select</a:t>
                </a:r>
              </a:p>
            </p:txBody>
          </p:sp>
          <p:sp>
            <p:nvSpPr>
              <p:cNvPr id="1691912" name="Line 264"/>
              <p:cNvSpPr>
                <a:spLocks noChangeShapeType="1"/>
              </p:cNvSpPr>
              <p:nvPr/>
            </p:nvSpPr>
            <p:spPr bwMode="auto">
              <a:xfrm>
                <a:off x="4080" y="3613"/>
                <a:ext cx="1056" cy="0"/>
              </a:xfrm>
              <a:prstGeom prst="line">
                <a:avLst/>
              </a:prstGeom>
              <a:noFill/>
              <a:ln w="28575">
                <a:solidFill>
                  <a:schemeClr val="tx1"/>
                </a:solidFill>
                <a:round/>
                <a:headEnd/>
                <a:tailEnd/>
              </a:ln>
              <a:effectLst/>
            </p:spPr>
            <p:txBody>
              <a:bodyPr/>
              <a:lstStyle/>
              <a:p>
                <a:endParaRPr lang="en-US"/>
              </a:p>
            </p:txBody>
          </p:sp>
          <p:sp>
            <p:nvSpPr>
              <p:cNvPr id="1691916" name="Line 268"/>
              <p:cNvSpPr>
                <a:spLocks noChangeShapeType="1"/>
              </p:cNvSpPr>
              <p:nvPr/>
            </p:nvSpPr>
            <p:spPr bwMode="auto">
              <a:xfrm>
                <a:off x="720" y="3277"/>
                <a:ext cx="0" cy="192"/>
              </a:xfrm>
              <a:prstGeom prst="line">
                <a:avLst/>
              </a:prstGeom>
              <a:noFill/>
              <a:ln w="12700">
                <a:solidFill>
                  <a:schemeClr val="tx1"/>
                </a:solidFill>
                <a:round/>
                <a:headEnd/>
                <a:tailEnd/>
              </a:ln>
              <a:effectLst/>
            </p:spPr>
            <p:txBody>
              <a:bodyPr/>
              <a:lstStyle/>
              <a:p>
                <a:endParaRPr lang="en-US"/>
              </a:p>
            </p:txBody>
          </p:sp>
          <p:sp>
            <p:nvSpPr>
              <p:cNvPr id="1691917" name="Line 269"/>
              <p:cNvSpPr>
                <a:spLocks noChangeShapeType="1"/>
              </p:cNvSpPr>
              <p:nvPr/>
            </p:nvSpPr>
            <p:spPr bwMode="auto">
              <a:xfrm>
                <a:off x="1968" y="3277"/>
                <a:ext cx="0" cy="467"/>
              </a:xfrm>
              <a:prstGeom prst="line">
                <a:avLst/>
              </a:prstGeom>
              <a:noFill/>
              <a:ln w="12700">
                <a:solidFill>
                  <a:schemeClr val="tx1"/>
                </a:solidFill>
                <a:round/>
                <a:headEnd/>
                <a:tailEnd/>
              </a:ln>
              <a:effectLst/>
            </p:spPr>
            <p:txBody>
              <a:bodyPr/>
              <a:lstStyle/>
              <a:p>
                <a:endParaRPr lang="en-US"/>
              </a:p>
            </p:txBody>
          </p:sp>
          <p:sp>
            <p:nvSpPr>
              <p:cNvPr id="1691918" name="Line 270"/>
              <p:cNvSpPr>
                <a:spLocks noChangeShapeType="1"/>
              </p:cNvSpPr>
              <p:nvPr/>
            </p:nvSpPr>
            <p:spPr bwMode="auto">
              <a:xfrm>
                <a:off x="3216" y="3277"/>
                <a:ext cx="0" cy="96"/>
              </a:xfrm>
              <a:prstGeom prst="line">
                <a:avLst/>
              </a:prstGeom>
              <a:noFill/>
              <a:ln w="12700">
                <a:solidFill>
                  <a:schemeClr val="tx1"/>
                </a:solidFill>
                <a:round/>
                <a:headEnd/>
                <a:tailEnd/>
              </a:ln>
              <a:effectLst/>
            </p:spPr>
            <p:txBody>
              <a:bodyPr/>
              <a:lstStyle/>
              <a:p>
                <a:endParaRPr lang="en-US"/>
              </a:p>
            </p:txBody>
          </p:sp>
          <p:sp>
            <p:nvSpPr>
              <p:cNvPr id="1691919" name="Line 271"/>
              <p:cNvSpPr>
                <a:spLocks noChangeShapeType="1"/>
              </p:cNvSpPr>
              <p:nvPr/>
            </p:nvSpPr>
            <p:spPr bwMode="auto">
              <a:xfrm>
                <a:off x="4464" y="3277"/>
                <a:ext cx="0" cy="192"/>
              </a:xfrm>
              <a:prstGeom prst="line">
                <a:avLst/>
              </a:prstGeom>
              <a:noFill/>
              <a:ln w="12700">
                <a:solidFill>
                  <a:schemeClr val="tx1"/>
                </a:solidFill>
                <a:round/>
                <a:headEnd/>
                <a:tailEnd/>
              </a:ln>
              <a:effectLst/>
            </p:spPr>
            <p:txBody>
              <a:bodyPr/>
              <a:lstStyle/>
              <a:p>
                <a:endParaRPr lang="en-US"/>
              </a:p>
            </p:txBody>
          </p:sp>
          <p:sp>
            <p:nvSpPr>
              <p:cNvPr id="1691920" name="Line 272"/>
              <p:cNvSpPr>
                <a:spLocks noChangeShapeType="1"/>
              </p:cNvSpPr>
              <p:nvPr/>
            </p:nvSpPr>
            <p:spPr bwMode="auto">
              <a:xfrm>
                <a:off x="720" y="3469"/>
                <a:ext cx="1152" cy="0"/>
              </a:xfrm>
              <a:prstGeom prst="line">
                <a:avLst/>
              </a:prstGeom>
              <a:noFill/>
              <a:ln w="12700">
                <a:solidFill>
                  <a:schemeClr val="tx1"/>
                </a:solidFill>
                <a:round/>
                <a:headEnd/>
                <a:tailEnd/>
              </a:ln>
              <a:effectLst/>
            </p:spPr>
            <p:txBody>
              <a:bodyPr/>
              <a:lstStyle/>
              <a:p>
                <a:endParaRPr lang="en-US"/>
              </a:p>
            </p:txBody>
          </p:sp>
          <p:sp>
            <p:nvSpPr>
              <p:cNvPr id="1691921" name="Line 273"/>
              <p:cNvSpPr>
                <a:spLocks noChangeShapeType="1"/>
              </p:cNvSpPr>
              <p:nvPr/>
            </p:nvSpPr>
            <p:spPr bwMode="auto">
              <a:xfrm>
                <a:off x="1872" y="3469"/>
                <a:ext cx="0" cy="227"/>
              </a:xfrm>
              <a:prstGeom prst="line">
                <a:avLst/>
              </a:prstGeom>
              <a:noFill/>
              <a:ln w="12700">
                <a:solidFill>
                  <a:schemeClr val="tx1"/>
                </a:solidFill>
                <a:round/>
                <a:headEnd/>
                <a:tailEnd/>
              </a:ln>
              <a:effectLst/>
            </p:spPr>
            <p:txBody>
              <a:bodyPr/>
              <a:lstStyle/>
              <a:p>
                <a:endParaRPr lang="en-US"/>
              </a:p>
            </p:txBody>
          </p:sp>
          <p:sp>
            <p:nvSpPr>
              <p:cNvPr id="1691922" name="Line 274"/>
              <p:cNvSpPr>
                <a:spLocks noChangeShapeType="1"/>
              </p:cNvSpPr>
              <p:nvPr/>
            </p:nvSpPr>
            <p:spPr bwMode="auto">
              <a:xfrm>
                <a:off x="2160" y="3469"/>
                <a:ext cx="0" cy="227"/>
              </a:xfrm>
              <a:prstGeom prst="line">
                <a:avLst/>
              </a:prstGeom>
              <a:noFill/>
              <a:ln w="12700">
                <a:solidFill>
                  <a:schemeClr val="tx1"/>
                </a:solidFill>
                <a:round/>
                <a:headEnd/>
                <a:tailEnd/>
              </a:ln>
              <a:effectLst/>
            </p:spPr>
            <p:txBody>
              <a:bodyPr/>
              <a:lstStyle/>
              <a:p>
                <a:endParaRPr lang="en-US"/>
              </a:p>
            </p:txBody>
          </p:sp>
          <p:sp>
            <p:nvSpPr>
              <p:cNvPr id="1691923" name="Line 275"/>
              <p:cNvSpPr>
                <a:spLocks noChangeShapeType="1"/>
              </p:cNvSpPr>
              <p:nvPr/>
            </p:nvSpPr>
            <p:spPr bwMode="auto">
              <a:xfrm>
                <a:off x="2064" y="3373"/>
                <a:ext cx="0" cy="371"/>
              </a:xfrm>
              <a:prstGeom prst="line">
                <a:avLst/>
              </a:prstGeom>
              <a:noFill/>
              <a:ln w="12700">
                <a:solidFill>
                  <a:schemeClr val="tx1"/>
                </a:solidFill>
                <a:round/>
                <a:headEnd/>
                <a:tailEnd/>
              </a:ln>
              <a:effectLst/>
            </p:spPr>
            <p:txBody>
              <a:bodyPr/>
              <a:lstStyle/>
              <a:p>
                <a:endParaRPr lang="en-US"/>
              </a:p>
            </p:txBody>
          </p:sp>
          <p:sp>
            <p:nvSpPr>
              <p:cNvPr id="1691924" name="Line 276"/>
              <p:cNvSpPr>
                <a:spLocks noChangeShapeType="1"/>
              </p:cNvSpPr>
              <p:nvPr/>
            </p:nvSpPr>
            <p:spPr bwMode="auto">
              <a:xfrm>
                <a:off x="2064" y="3373"/>
                <a:ext cx="1152" cy="0"/>
              </a:xfrm>
              <a:prstGeom prst="line">
                <a:avLst/>
              </a:prstGeom>
              <a:noFill/>
              <a:ln w="12700">
                <a:solidFill>
                  <a:schemeClr val="tx1"/>
                </a:solidFill>
                <a:round/>
                <a:headEnd/>
                <a:tailEnd/>
              </a:ln>
              <a:effectLst/>
            </p:spPr>
            <p:txBody>
              <a:bodyPr/>
              <a:lstStyle/>
              <a:p>
                <a:endParaRPr lang="en-US"/>
              </a:p>
            </p:txBody>
          </p:sp>
          <p:sp>
            <p:nvSpPr>
              <p:cNvPr id="1691925" name="Line 277"/>
              <p:cNvSpPr>
                <a:spLocks noChangeShapeType="1"/>
              </p:cNvSpPr>
              <p:nvPr/>
            </p:nvSpPr>
            <p:spPr bwMode="auto">
              <a:xfrm>
                <a:off x="2160" y="3469"/>
                <a:ext cx="2304" cy="0"/>
              </a:xfrm>
              <a:prstGeom prst="line">
                <a:avLst/>
              </a:prstGeom>
              <a:noFill/>
              <a:ln w="12700">
                <a:solidFill>
                  <a:schemeClr val="tx1"/>
                </a:solidFill>
                <a:round/>
                <a:headEnd/>
                <a:tailEnd/>
              </a:ln>
              <a:effectLst/>
            </p:spPr>
            <p:txBody>
              <a:bodyPr/>
              <a:lstStyle/>
              <a:p>
                <a:endParaRPr lang="en-US"/>
              </a:p>
            </p:txBody>
          </p:sp>
          <p:sp>
            <p:nvSpPr>
              <p:cNvPr id="1691926" name="Line 278"/>
              <p:cNvSpPr>
                <a:spLocks noChangeShapeType="1"/>
              </p:cNvSpPr>
              <p:nvPr/>
            </p:nvSpPr>
            <p:spPr bwMode="auto">
              <a:xfrm>
                <a:off x="4080" y="3613"/>
                <a:ext cx="0" cy="96"/>
              </a:xfrm>
              <a:prstGeom prst="line">
                <a:avLst/>
              </a:prstGeom>
              <a:noFill/>
              <a:ln w="28575">
                <a:solidFill>
                  <a:schemeClr val="tx1"/>
                </a:solidFill>
                <a:round/>
                <a:headEnd/>
                <a:tailEnd/>
              </a:ln>
              <a:effectLst/>
            </p:spPr>
            <p:txBody>
              <a:bodyPr/>
              <a:lstStyle/>
              <a:p>
                <a:endParaRPr lang="en-US"/>
              </a:p>
            </p:txBody>
          </p:sp>
          <p:sp>
            <p:nvSpPr>
              <p:cNvPr id="1691927" name="Line 279"/>
              <p:cNvSpPr>
                <a:spLocks noChangeShapeType="1"/>
              </p:cNvSpPr>
              <p:nvPr/>
            </p:nvSpPr>
            <p:spPr bwMode="auto">
              <a:xfrm>
                <a:off x="3600" y="3325"/>
                <a:ext cx="0" cy="384"/>
              </a:xfrm>
              <a:prstGeom prst="line">
                <a:avLst/>
              </a:prstGeom>
              <a:noFill/>
              <a:ln w="28575">
                <a:solidFill>
                  <a:schemeClr val="tx1"/>
                </a:solidFill>
                <a:round/>
                <a:headEnd/>
                <a:tailEnd/>
              </a:ln>
              <a:effectLst/>
            </p:spPr>
            <p:txBody>
              <a:bodyPr/>
              <a:lstStyle/>
              <a:p>
                <a:endParaRPr lang="en-US"/>
              </a:p>
            </p:txBody>
          </p:sp>
          <p:sp>
            <p:nvSpPr>
              <p:cNvPr id="1691928" name="Line 280"/>
              <p:cNvSpPr>
                <a:spLocks noChangeShapeType="1"/>
              </p:cNvSpPr>
              <p:nvPr/>
            </p:nvSpPr>
            <p:spPr bwMode="auto">
              <a:xfrm>
                <a:off x="3312" y="3421"/>
                <a:ext cx="0" cy="288"/>
              </a:xfrm>
              <a:prstGeom prst="line">
                <a:avLst/>
              </a:prstGeom>
              <a:noFill/>
              <a:ln w="28575">
                <a:solidFill>
                  <a:schemeClr val="tx1"/>
                </a:solidFill>
                <a:round/>
                <a:headEnd/>
                <a:tailEnd/>
              </a:ln>
              <a:effectLst/>
            </p:spPr>
            <p:txBody>
              <a:bodyPr/>
              <a:lstStyle/>
              <a:p>
                <a:endParaRPr lang="en-US"/>
              </a:p>
            </p:txBody>
          </p:sp>
          <p:sp>
            <p:nvSpPr>
              <p:cNvPr id="1691929" name="Line 281"/>
              <p:cNvSpPr>
                <a:spLocks noChangeShapeType="1"/>
              </p:cNvSpPr>
              <p:nvPr/>
            </p:nvSpPr>
            <p:spPr bwMode="auto">
              <a:xfrm>
                <a:off x="2592" y="3325"/>
                <a:ext cx="1008" cy="0"/>
              </a:xfrm>
              <a:prstGeom prst="line">
                <a:avLst/>
              </a:prstGeom>
              <a:noFill/>
              <a:ln w="28575">
                <a:solidFill>
                  <a:schemeClr val="tx1"/>
                </a:solidFill>
                <a:round/>
                <a:headEnd/>
                <a:tailEnd/>
              </a:ln>
              <a:effectLst/>
            </p:spPr>
            <p:txBody>
              <a:bodyPr/>
              <a:lstStyle/>
              <a:p>
                <a:endParaRPr lang="en-US"/>
              </a:p>
            </p:txBody>
          </p:sp>
          <p:sp>
            <p:nvSpPr>
              <p:cNvPr id="1691930" name="Line 282"/>
              <p:cNvSpPr>
                <a:spLocks noChangeShapeType="1"/>
              </p:cNvSpPr>
              <p:nvPr/>
            </p:nvSpPr>
            <p:spPr bwMode="auto">
              <a:xfrm>
                <a:off x="1344" y="3421"/>
                <a:ext cx="1968" cy="0"/>
              </a:xfrm>
              <a:prstGeom prst="line">
                <a:avLst/>
              </a:prstGeom>
              <a:noFill/>
              <a:ln w="28575">
                <a:solidFill>
                  <a:schemeClr val="tx1"/>
                </a:solidFill>
                <a:round/>
                <a:headEnd/>
                <a:tailEnd/>
              </a:ln>
              <a:effectLst/>
            </p:spPr>
            <p:txBody>
              <a:bodyPr/>
              <a:lstStyle/>
              <a:p>
                <a:endParaRPr lang="en-US"/>
              </a:p>
            </p:txBody>
          </p:sp>
          <p:sp>
            <p:nvSpPr>
              <p:cNvPr id="1691931" name="Line 283"/>
              <p:cNvSpPr>
                <a:spLocks noChangeShapeType="1"/>
              </p:cNvSpPr>
              <p:nvPr/>
            </p:nvSpPr>
            <p:spPr bwMode="auto">
              <a:xfrm>
                <a:off x="3648" y="3901"/>
                <a:ext cx="0" cy="144"/>
              </a:xfrm>
              <a:prstGeom prst="line">
                <a:avLst/>
              </a:prstGeom>
              <a:noFill/>
              <a:ln w="28575">
                <a:solidFill>
                  <a:schemeClr val="tx1"/>
                </a:solidFill>
                <a:round/>
                <a:headEnd/>
                <a:tailEnd type="triangle" w="med" len="med"/>
              </a:ln>
              <a:effectLst/>
            </p:spPr>
            <p:txBody>
              <a:bodyPr/>
              <a:lstStyle/>
              <a:p>
                <a:endParaRPr lang="en-US"/>
              </a:p>
            </p:txBody>
          </p:sp>
          <p:sp>
            <p:nvSpPr>
              <p:cNvPr id="1691933" name="Line 285"/>
              <p:cNvSpPr>
                <a:spLocks noChangeShapeType="1"/>
              </p:cNvSpPr>
              <p:nvPr/>
            </p:nvSpPr>
            <p:spPr bwMode="auto">
              <a:xfrm>
                <a:off x="2016" y="3984"/>
                <a:ext cx="0" cy="204"/>
              </a:xfrm>
              <a:prstGeom prst="line">
                <a:avLst/>
              </a:prstGeom>
              <a:noFill/>
              <a:ln w="12700">
                <a:solidFill>
                  <a:schemeClr val="tx1"/>
                </a:solidFill>
                <a:round/>
                <a:headEnd/>
                <a:tailEnd type="triangle" w="med" len="med"/>
              </a:ln>
              <a:effectLst/>
            </p:spPr>
            <p:txBody>
              <a:bodyPr/>
              <a:lstStyle/>
              <a:p>
                <a:endParaRPr lang="en-US"/>
              </a:p>
            </p:txBody>
          </p:sp>
          <p:sp>
            <p:nvSpPr>
              <p:cNvPr id="1691935" name="Line 287"/>
              <p:cNvSpPr>
                <a:spLocks noChangeShapeType="1"/>
              </p:cNvSpPr>
              <p:nvPr/>
            </p:nvSpPr>
            <p:spPr bwMode="auto">
              <a:xfrm>
                <a:off x="3024" y="3741"/>
                <a:ext cx="144" cy="0"/>
              </a:xfrm>
              <a:prstGeom prst="line">
                <a:avLst/>
              </a:prstGeom>
              <a:noFill/>
              <a:ln w="12700">
                <a:solidFill>
                  <a:schemeClr val="tx1"/>
                </a:solidFill>
                <a:round/>
                <a:headEnd/>
                <a:tailEnd/>
              </a:ln>
              <a:effectLst/>
            </p:spPr>
            <p:txBody>
              <a:bodyPr/>
              <a:lstStyle/>
              <a:p>
                <a:endParaRPr lang="en-US"/>
              </a:p>
            </p:txBody>
          </p:sp>
          <p:sp>
            <p:nvSpPr>
              <p:cNvPr id="1691938" name="Line 290"/>
              <p:cNvSpPr>
                <a:spLocks noChangeShapeType="1"/>
              </p:cNvSpPr>
              <p:nvPr/>
            </p:nvSpPr>
            <p:spPr bwMode="auto">
              <a:xfrm>
                <a:off x="3024" y="3453"/>
                <a:ext cx="0" cy="288"/>
              </a:xfrm>
              <a:prstGeom prst="line">
                <a:avLst/>
              </a:prstGeom>
              <a:noFill/>
              <a:ln w="12700">
                <a:solidFill>
                  <a:schemeClr val="tx1"/>
                </a:solidFill>
                <a:round/>
                <a:headEnd/>
                <a:tailEnd/>
              </a:ln>
              <a:effectLst/>
            </p:spPr>
            <p:txBody>
              <a:bodyPr/>
              <a:lstStyle/>
              <a:p>
                <a:endParaRPr lang="en-US"/>
              </a:p>
            </p:txBody>
          </p:sp>
          <p:sp>
            <p:nvSpPr>
              <p:cNvPr id="1691939" name="Line 291"/>
              <p:cNvSpPr>
                <a:spLocks noChangeShapeType="1"/>
              </p:cNvSpPr>
              <p:nvPr/>
            </p:nvSpPr>
            <p:spPr bwMode="auto">
              <a:xfrm>
                <a:off x="2928" y="3789"/>
                <a:ext cx="288" cy="0"/>
              </a:xfrm>
              <a:prstGeom prst="line">
                <a:avLst/>
              </a:prstGeom>
              <a:noFill/>
              <a:ln w="12700">
                <a:solidFill>
                  <a:schemeClr val="tx1"/>
                </a:solidFill>
                <a:round/>
                <a:headEnd/>
                <a:tailEnd/>
              </a:ln>
              <a:effectLst/>
            </p:spPr>
            <p:txBody>
              <a:bodyPr/>
              <a:lstStyle/>
              <a:p>
                <a:endParaRPr lang="en-US"/>
              </a:p>
            </p:txBody>
          </p:sp>
          <p:sp>
            <p:nvSpPr>
              <p:cNvPr id="1691940" name="Line 292"/>
              <p:cNvSpPr>
                <a:spLocks noChangeShapeType="1"/>
              </p:cNvSpPr>
              <p:nvPr/>
            </p:nvSpPr>
            <p:spPr bwMode="auto">
              <a:xfrm>
                <a:off x="2928" y="3357"/>
                <a:ext cx="0" cy="432"/>
              </a:xfrm>
              <a:prstGeom prst="line">
                <a:avLst/>
              </a:prstGeom>
              <a:noFill/>
              <a:ln w="12700">
                <a:solidFill>
                  <a:schemeClr val="tx1"/>
                </a:solidFill>
                <a:round/>
                <a:headEnd/>
                <a:tailEnd/>
              </a:ln>
              <a:effectLst/>
            </p:spPr>
            <p:txBody>
              <a:bodyPr/>
              <a:lstStyle/>
              <a:p>
                <a:endParaRPr lang="en-US"/>
              </a:p>
            </p:txBody>
          </p:sp>
          <p:sp>
            <p:nvSpPr>
              <p:cNvPr id="1691941" name="Line 293"/>
              <p:cNvSpPr>
                <a:spLocks noChangeShapeType="1"/>
              </p:cNvSpPr>
              <p:nvPr/>
            </p:nvSpPr>
            <p:spPr bwMode="auto">
              <a:xfrm flipV="1">
                <a:off x="2448" y="3837"/>
                <a:ext cx="864" cy="3"/>
              </a:xfrm>
              <a:prstGeom prst="line">
                <a:avLst/>
              </a:prstGeom>
              <a:noFill/>
              <a:ln w="12700">
                <a:solidFill>
                  <a:schemeClr val="tx1"/>
                </a:solidFill>
                <a:round/>
                <a:headEnd/>
                <a:tailEnd/>
              </a:ln>
              <a:effectLst/>
            </p:spPr>
            <p:txBody>
              <a:bodyPr/>
              <a:lstStyle/>
              <a:p>
                <a:endParaRPr lang="en-US"/>
              </a:p>
            </p:txBody>
          </p:sp>
          <p:sp>
            <p:nvSpPr>
              <p:cNvPr id="1691942" name="Line 294"/>
              <p:cNvSpPr>
                <a:spLocks noChangeShapeType="1"/>
              </p:cNvSpPr>
              <p:nvPr/>
            </p:nvSpPr>
            <p:spPr bwMode="auto">
              <a:xfrm flipV="1">
                <a:off x="2352" y="3885"/>
                <a:ext cx="1008" cy="3"/>
              </a:xfrm>
              <a:prstGeom prst="line">
                <a:avLst/>
              </a:prstGeom>
              <a:noFill/>
              <a:ln w="12700">
                <a:solidFill>
                  <a:schemeClr val="tx1"/>
                </a:solidFill>
                <a:round/>
                <a:headEnd/>
                <a:tailEnd/>
              </a:ln>
              <a:effectLst/>
            </p:spPr>
            <p:txBody>
              <a:bodyPr/>
              <a:lstStyle/>
              <a:p>
                <a:endParaRPr lang="en-US"/>
              </a:p>
            </p:txBody>
          </p:sp>
          <p:sp>
            <p:nvSpPr>
              <p:cNvPr id="1691943" name="Line 295"/>
              <p:cNvSpPr>
                <a:spLocks noChangeShapeType="1"/>
              </p:cNvSpPr>
              <p:nvPr/>
            </p:nvSpPr>
            <p:spPr bwMode="auto">
              <a:xfrm>
                <a:off x="1872" y="3648"/>
                <a:ext cx="480" cy="0"/>
              </a:xfrm>
              <a:prstGeom prst="line">
                <a:avLst/>
              </a:prstGeom>
              <a:noFill/>
              <a:ln w="12700">
                <a:solidFill>
                  <a:schemeClr val="tx1"/>
                </a:solidFill>
                <a:round/>
                <a:headEnd/>
                <a:tailEnd/>
              </a:ln>
              <a:effectLst/>
            </p:spPr>
            <p:txBody>
              <a:bodyPr/>
              <a:lstStyle/>
              <a:p>
                <a:endParaRPr lang="en-US"/>
              </a:p>
            </p:txBody>
          </p:sp>
          <p:sp>
            <p:nvSpPr>
              <p:cNvPr id="1691944" name="Line 296"/>
              <p:cNvSpPr>
                <a:spLocks noChangeShapeType="1"/>
              </p:cNvSpPr>
              <p:nvPr/>
            </p:nvSpPr>
            <p:spPr bwMode="auto">
              <a:xfrm>
                <a:off x="1968" y="3600"/>
                <a:ext cx="480" cy="0"/>
              </a:xfrm>
              <a:prstGeom prst="line">
                <a:avLst/>
              </a:prstGeom>
              <a:noFill/>
              <a:ln w="12700">
                <a:solidFill>
                  <a:schemeClr val="tx1"/>
                </a:solidFill>
                <a:round/>
                <a:headEnd/>
                <a:tailEnd/>
              </a:ln>
              <a:effectLst/>
            </p:spPr>
            <p:txBody>
              <a:bodyPr/>
              <a:lstStyle/>
              <a:p>
                <a:endParaRPr lang="en-US"/>
              </a:p>
            </p:txBody>
          </p:sp>
          <p:sp>
            <p:nvSpPr>
              <p:cNvPr id="1691945" name="Line 297"/>
              <p:cNvSpPr>
                <a:spLocks noChangeShapeType="1"/>
              </p:cNvSpPr>
              <p:nvPr/>
            </p:nvSpPr>
            <p:spPr bwMode="auto">
              <a:xfrm>
                <a:off x="2352" y="3648"/>
                <a:ext cx="0" cy="240"/>
              </a:xfrm>
              <a:prstGeom prst="line">
                <a:avLst/>
              </a:prstGeom>
              <a:noFill/>
              <a:ln w="12700">
                <a:solidFill>
                  <a:schemeClr val="tx1"/>
                </a:solidFill>
                <a:round/>
                <a:headEnd/>
                <a:tailEnd/>
              </a:ln>
              <a:effectLst/>
            </p:spPr>
            <p:txBody>
              <a:bodyPr/>
              <a:lstStyle/>
              <a:p>
                <a:endParaRPr lang="en-US"/>
              </a:p>
            </p:txBody>
          </p:sp>
          <p:sp>
            <p:nvSpPr>
              <p:cNvPr id="1691946" name="Line 298"/>
              <p:cNvSpPr>
                <a:spLocks noChangeShapeType="1"/>
              </p:cNvSpPr>
              <p:nvPr/>
            </p:nvSpPr>
            <p:spPr bwMode="auto">
              <a:xfrm>
                <a:off x="2448" y="3600"/>
                <a:ext cx="0" cy="240"/>
              </a:xfrm>
              <a:prstGeom prst="line">
                <a:avLst/>
              </a:prstGeom>
              <a:noFill/>
              <a:ln w="12700">
                <a:solidFill>
                  <a:schemeClr val="tx1"/>
                </a:solidFill>
                <a:round/>
                <a:headEnd/>
                <a:tailEnd/>
              </a:ln>
              <a:effectLst/>
            </p:spPr>
            <p:txBody>
              <a:bodyPr/>
              <a:lstStyle/>
              <a:p>
                <a:endParaRPr lang="en-US"/>
              </a:p>
            </p:txBody>
          </p:sp>
        </p:grpSp>
      </p:grpSp>
      <p:sp>
        <p:nvSpPr>
          <p:cNvPr id="178" name="TextBox 177"/>
          <p:cNvSpPr txBox="1"/>
          <p:nvPr/>
        </p:nvSpPr>
        <p:spPr>
          <a:xfrm>
            <a:off x="1295400" y="2474912"/>
            <a:ext cx="901337" cy="400110"/>
          </a:xfrm>
          <a:prstGeom prst="rect">
            <a:avLst/>
          </a:prstGeom>
          <a:noFill/>
        </p:spPr>
        <p:txBody>
          <a:bodyPr wrap="none" rtlCol="0">
            <a:spAutoFit/>
          </a:bodyPr>
          <a:lstStyle/>
          <a:p>
            <a:r>
              <a:rPr lang="en-US" sz="2000" dirty="0" smtClean="0"/>
              <a:t>Way 0</a:t>
            </a:r>
            <a:endParaRPr lang="en-US" sz="2000" dirty="0"/>
          </a:p>
        </p:txBody>
      </p:sp>
      <p:sp>
        <p:nvSpPr>
          <p:cNvPr id="179" name="TextBox 178"/>
          <p:cNvSpPr txBox="1"/>
          <p:nvPr/>
        </p:nvSpPr>
        <p:spPr>
          <a:xfrm>
            <a:off x="3352800" y="2474912"/>
            <a:ext cx="901337" cy="400110"/>
          </a:xfrm>
          <a:prstGeom prst="rect">
            <a:avLst/>
          </a:prstGeom>
          <a:noFill/>
        </p:spPr>
        <p:txBody>
          <a:bodyPr wrap="none" rtlCol="0">
            <a:spAutoFit/>
          </a:bodyPr>
          <a:lstStyle/>
          <a:p>
            <a:r>
              <a:rPr lang="en-US" sz="2000" dirty="0" smtClean="0"/>
              <a:t>Way 1</a:t>
            </a:r>
            <a:endParaRPr lang="en-US" sz="2000" dirty="0"/>
          </a:p>
        </p:txBody>
      </p:sp>
      <p:sp>
        <p:nvSpPr>
          <p:cNvPr id="180" name="TextBox 179"/>
          <p:cNvSpPr txBox="1"/>
          <p:nvPr/>
        </p:nvSpPr>
        <p:spPr>
          <a:xfrm>
            <a:off x="5334000" y="2474912"/>
            <a:ext cx="901337" cy="400110"/>
          </a:xfrm>
          <a:prstGeom prst="rect">
            <a:avLst/>
          </a:prstGeom>
          <a:noFill/>
        </p:spPr>
        <p:txBody>
          <a:bodyPr wrap="none" rtlCol="0">
            <a:spAutoFit/>
          </a:bodyPr>
          <a:lstStyle/>
          <a:p>
            <a:r>
              <a:rPr lang="en-US" sz="2000" dirty="0" smtClean="0"/>
              <a:t>Way 2</a:t>
            </a:r>
            <a:endParaRPr lang="en-US" sz="2000" dirty="0"/>
          </a:p>
        </p:txBody>
      </p:sp>
      <p:sp>
        <p:nvSpPr>
          <p:cNvPr id="181" name="TextBox 180"/>
          <p:cNvSpPr txBox="1"/>
          <p:nvPr/>
        </p:nvSpPr>
        <p:spPr>
          <a:xfrm>
            <a:off x="7315200" y="2474912"/>
            <a:ext cx="901337" cy="400110"/>
          </a:xfrm>
          <a:prstGeom prst="rect">
            <a:avLst/>
          </a:prstGeom>
          <a:noFill/>
        </p:spPr>
        <p:txBody>
          <a:bodyPr wrap="none" rtlCol="0">
            <a:spAutoFit/>
          </a:bodyPr>
          <a:lstStyle/>
          <a:p>
            <a:r>
              <a:rPr lang="en-US" sz="2000" dirty="0" smtClean="0"/>
              <a:t>Way 3</a:t>
            </a:r>
            <a:endParaRPr lang="en-US" sz="2000" dirty="0"/>
          </a:p>
        </p:txBody>
      </p:sp>
    </p:spTree>
    <p:extLst>
      <p:ext uri="{BB962C8B-B14F-4D97-AF65-F5344CB8AC3E}">
        <p14:creationId xmlns:p14="http://schemas.microsoft.com/office/powerpoint/2010/main" val="167258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Rectangle 2"/>
          <p:cNvSpPr>
            <a:spLocks noGrp="1" noChangeArrowheads="1"/>
          </p:cNvSpPr>
          <p:nvPr>
            <p:ph type="title"/>
          </p:nvPr>
        </p:nvSpPr>
        <p:spPr>
          <a:xfrm>
            <a:off x="457200" y="274638"/>
            <a:ext cx="8229600" cy="487362"/>
          </a:xfrm>
        </p:spPr>
        <p:txBody>
          <a:bodyPr>
            <a:normAutofit fontScale="90000"/>
          </a:bodyPr>
          <a:lstStyle/>
          <a:p>
            <a:r>
              <a:rPr lang="en-US" dirty="0" err="1" smtClean="0"/>
              <a:t>Bố</a:t>
            </a:r>
            <a:r>
              <a:rPr lang="en-US" dirty="0" smtClean="0"/>
              <a:t> </a:t>
            </a:r>
            <a:r>
              <a:rPr lang="en-US" dirty="0" err="1" smtClean="0"/>
              <a:t>trí</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toàn</a:t>
            </a:r>
            <a:r>
              <a:rPr lang="en-US" dirty="0" smtClean="0"/>
              <a:t> </a:t>
            </a:r>
            <a:r>
              <a:rPr lang="en-US" dirty="0" err="1" smtClean="0"/>
              <a:t>phần</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toàn</a:t>
            </a:r>
            <a:r>
              <a:rPr lang="en-US" dirty="0" smtClean="0"/>
              <a:t> </a:t>
            </a:r>
            <a:r>
              <a:rPr lang="en-US" dirty="0" err="1" smtClean="0"/>
              <a:t>phần</a:t>
            </a:r>
            <a:r>
              <a:rPr lang="en-US" dirty="0" smtClean="0"/>
              <a:t>  </a:t>
            </a:r>
            <a:endParaRPr lang="en-US" dirty="0"/>
          </a:p>
        </p:txBody>
      </p:sp>
      <p:sp>
        <p:nvSpPr>
          <p:cNvPr id="1696771" name="Rectangle 3"/>
          <p:cNvSpPr>
            <a:spLocks noGrp="1" noChangeArrowheads="1"/>
          </p:cNvSpPr>
          <p:nvPr>
            <p:ph idx="1"/>
          </p:nvPr>
        </p:nvSpPr>
        <p:spPr>
          <a:xfrm>
            <a:off x="533400" y="1143000"/>
            <a:ext cx="8153400" cy="1380891"/>
          </a:xfrm>
        </p:spPr>
        <p:txBody>
          <a:bodyPr>
            <a:normAutofit fontScale="77500" lnSpcReduction="20000"/>
          </a:bodyPr>
          <a:lstStyle/>
          <a:p>
            <a:r>
              <a:rPr lang="en-US" dirty="0" err="1" smtClean="0"/>
              <a:t>Với</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cố</a:t>
            </a:r>
            <a:r>
              <a:rPr lang="en-US" dirty="0" smtClean="0"/>
              <a:t> </a:t>
            </a:r>
            <a:r>
              <a:rPr lang="en-US" dirty="0" err="1" smtClean="0"/>
              <a:t>định</a:t>
            </a:r>
            <a:r>
              <a:rPr lang="en-US" dirty="0" smtClean="0"/>
              <a:t>, </a:t>
            </a:r>
            <a:r>
              <a:rPr lang="en-US" dirty="0" err="1" smtClean="0"/>
              <a:t>tăng</a:t>
            </a:r>
            <a:r>
              <a:rPr lang="en-US" dirty="0" smtClean="0"/>
              <a:t> </a:t>
            </a:r>
            <a:r>
              <a:rPr lang="en-US" dirty="0" err="1" smtClean="0"/>
              <a:t>độ</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theo</a:t>
            </a:r>
            <a:r>
              <a:rPr lang="en-US" dirty="0" smtClean="0"/>
              <a:t> </a:t>
            </a:r>
            <a:r>
              <a:rPr lang="en-US" dirty="0" err="1" smtClean="0"/>
              <a:t>hệ</a:t>
            </a:r>
            <a:r>
              <a:rPr lang="en-US" dirty="0" smtClean="0"/>
              <a:t> </a:t>
            </a:r>
            <a:r>
              <a:rPr lang="en-US" dirty="0" err="1" smtClean="0"/>
              <a:t>số</a:t>
            </a:r>
            <a:r>
              <a:rPr lang="en-US" dirty="0" smtClean="0"/>
              <a:t> 2 </a:t>
            </a:r>
            <a:r>
              <a:rPr lang="en-US" dirty="0" err="1" smtClean="0"/>
              <a:t>sẽ</a:t>
            </a:r>
            <a:r>
              <a:rPr lang="en-US" dirty="0" smtClean="0"/>
              <a:t> </a:t>
            </a:r>
            <a:r>
              <a:rPr lang="en-US" dirty="0" err="1" smtClean="0"/>
              <a:t>tăng</a:t>
            </a:r>
            <a:r>
              <a:rPr lang="en-US" dirty="0" smtClean="0"/>
              <a:t> </a:t>
            </a:r>
            <a:r>
              <a:rPr lang="en-US" dirty="0" err="1" smtClean="0"/>
              <a:t>số</a:t>
            </a:r>
            <a:r>
              <a:rPr lang="en-US" dirty="0" smtClean="0"/>
              <a:t> </a:t>
            </a:r>
            <a:r>
              <a:rPr lang="en-US" dirty="0" err="1" smtClean="0"/>
              <a:t>khối</a:t>
            </a:r>
            <a:r>
              <a:rPr lang="en-US" dirty="0" smtClean="0"/>
              <a:t> trong </a:t>
            </a:r>
            <a:r>
              <a:rPr lang="en-US" dirty="0" err="1" smtClean="0"/>
              <a:t>mỗi</a:t>
            </a:r>
            <a:r>
              <a:rPr lang="en-US" dirty="0" smtClean="0"/>
              <a:t> </a:t>
            </a:r>
            <a:r>
              <a:rPr lang="en-US" dirty="0" err="1" smtClean="0"/>
              <a:t>tập</a:t>
            </a:r>
            <a:r>
              <a:rPr lang="en-US" dirty="0" smtClean="0"/>
              <a:t> (</a:t>
            </a:r>
            <a:r>
              <a:rPr lang="en-US" dirty="0" err="1" smtClean="0"/>
              <a:t>tăng</a:t>
            </a:r>
            <a:r>
              <a:rPr lang="en-US" dirty="0" smtClean="0"/>
              <a:t> </a:t>
            </a:r>
            <a:r>
              <a:rPr lang="en-US" dirty="0" err="1" smtClean="0"/>
              <a:t>số</a:t>
            </a:r>
            <a:r>
              <a:rPr lang="en-US" dirty="0" smtClean="0"/>
              <a:t> </a:t>
            </a:r>
            <a:r>
              <a:rPr lang="en-US" dirty="0" err="1" smtClean="0"/>
              <a:t>đường</a:t>
            </a:r>
            <a:r>
              <a:rPr lang="en-US" dirty="0" smtClean="0"/>
              <a:t>) </a:t>
            </a:r>
            <a:r>
              <a:rPr lang="en-US" dirty="0" err="1" smtClean="0"/>
              <a:t>và</a:t>
            </a:r>
            <a:r>
              <a:rPr lang="en-US" dirty="0" smtClean="0"/>
              <a:t> </a:t>
            </a:r>
            <a:r>
              <a:rPr lang="en-US" dirty="0" err="1" smtClean="0"/>
              <a:t>giảm</a:t>
            </a:r>
            <a:r>
              <a:rPr lang="en-US" dirty="0" smtClean="0"/>
              <a:t> </a:t>
            </a:r>
            <a:r>
              <a:rPr lang="en-US" dirty="0" err="1" smtClean="0"/>
              <a:t>số</a:t>
            </a:r>
            <a:r>
              <a:rPr lang="en-US" dirty="0" smtClean="0"/>
              <a:t> </a:t>
            </a:r>
            <a:r>
              <a:rPr lang="en-US" dirty="0" err="1" smtClean="0"/>
              <a:t>tập</a:t>
            </a:r>
            <a:r>
              <a:rPr lang="en-US" dirty="0" smtClean="0"/>
              <a:t> – </a:t>
            </a:r>
            <a:r>
              <a:rPr lang="en-US" dirty="0" err="1" smtClean="0"/>
              <a:t>giảm</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trường</a:t>
            </a:r>
            <a:r>
              <a:rPr lang="en-US" dirty="0" smtClean="0"/>
              <a:t> index 1 </a:t>
            </a:r>
            <a:r>
              <a:rPr lang="en-US" dirty="0" err="1" smtClean="0"/>
              <a:t>bít</a:t>
            </a:r>
            <a:r>
              <a:rPr lang="en-US" dirty="0" smtClean="0"/>
              <a:t> </a:t>
            </a:r>
            <a:r>
              <a:rPr lang="en-US" dirty="0" err="1" smtClean="0"/>
              <a:t>và</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trường</a:t>
            </a:r>
            <a:r>
              <a:rPr lang="en-US" dirty="0" smtClean="0"/>
              <a:t> tag 1 bit</a:t>
            </a:r>
            <a:endParaRPr lang="en-US" dirty="0"/>
          </a:p>
        </p:txBody>
      </p:sp>
      <p:sp>
        <p:nvSpPr>
          <p:cNvPr id="38" name="Slide Number Placeholder 37"/>
          <p:cNvSpPr>
            <a:spLocks noGrp="1"/>
          </p:cNvSpPr>
          <p:nvPr>
            <p:ph type="sldNum" sz="quarter" idx="12"/>
          </p:nvPr>
        </p:nvSpPr>
        <p:spPr/>
        <p:txBody>
          <a:bodyPr/>
          <a:lstStyle/>
          <a:p>
            <a:fld id="{8D331AE5-AED7-4B82-8202-0D708C34F101}" type="slidenum">
              <a:rPr lang="en-US" smtClean="0"/>
              <a:pPr/>
              <a:t>51</a:t>
            </a:fld>
            <a:endParaRPr lang="en-US" dirty="0"/>
          </a:p>
        </p:txBody>
      </p:sp>
      <p:sp>
        <p:nvSpPr>
          <p:cNvPr id="1696772" name="Rectangle 4"/>
          <p:cNvSpPr>
            <a:spLocks noChangeArrowheads="1"/>
          </p:cNvSpPr>
          <p:nvPr/>
        </p:nvSpPr>
        <p:spPr bwMode="auto">
          <a:xfrm>
            <a:off x="762000" y="3048000"/>
            <a:ext cx="6831013" cy="304800"/>
          </a:xfrm>
          <a:prstGeom prst="rect">
            <a:avLst/>
          </a:prstGeom>
          <a:noFill/>
          <a:ln w="12700">
            <a:solidFill>
              <a:schemeClr val="tx1"/>
            </a:solidFill>
            <a:miter lim="800000"/>
            <a:headEnd/>
            <a:tailEnd/>
          </a:ln>
          <a:effectLst/>
        </p:spPr>
        <p:txBody>
          <a:bodyPr wrap="none" anchor="ctr"/>
          <a:lstStyle/>
          <a:p>
            <a:endParaRPr lang="en-US"/>
          </a:p>
        </p:txBody>
      </p:sp>
      <p:sp>
        <p:nvSpPr>
          <p:cNvPr id="1696773" name="Line 5"/>
          <p:cNvSpPr>
            <a:spLocks noChangeShapeType="1"/>
          </p:cNvSpPr>
          <p:nvPr/>
        </p:nvSpPr>
        <p:spPr bwMode="auto">
          <a:xfrm>
            <a:off x="5916613" y="3048000"/>
            <a:ext cx="0" cy="304800"/>
          </a:xfrm>
          <a:prstGeom prst="line">
            <a:avLst/>
          </a:prstGeom>
          <a:noFill/>
          <a:ln w="12700">
            <a:solidFill>
              <a:schemeClr val="tx1"/>
            </a:solidFill>
            <a:round/>
            <a:headEnd/>
            <a:tailEnd/>
          </a:ln>
          <a:effectLst/>
        </p:spPr>
        <p:txBody>
          <a:bodyPr/>
          <a:lstStyle/>
          <a:p>
            <a:endParaRPr lang="en-US"/>
          </a:p>
        </p:txBody>
      </p:sp>
      <p:sp>
        <p:nvSpPr>
          <p:cNvPr id="1696774" name="Line 6"/>
          <p:cNvSpPr>
            <a:spLocks noChangeShapeType="1"/>
          </p:cNvSpPr>
          <p:nvPr/>
        </p:nvSpPr>
        <p:spPr bwMode="auto">
          <a:xfrm>
            <a:off x="3859213" y="3048000"/>
            <a:ext cx="0" cy="304800"/>
          </a:xfrm>
          <a:prstGeom prst="line">
            <a:avLst/>
          </a:prstGeom>
          <a:noFill/>
          <a:ln w="12700">
            <a:solidFill>
              <a:schemeClr val="tx1"/>
            </a:solidFill>
            <a:round/>
            <a:headEnd/>
            <a:tailEnd/>
          </a:ln>
          <a:effectLst/>
        </p:spPr>
        <p:txBody>
          <a:bodyPr/>
          <a:lstStyle/>
          <a:p>
            <a:endParaRPr lang="en-US"/>
          </a:p>
        </p:txBody>
      </p:sp>
      <p:sp>
        <p:nvSpPr>
          <p:cNvPr id="1696775" name="Line 7"/>
          <p:cNvSpPr>
            <a:spLocks noChangeShapeType="1"/>
          </p:cNvSpPr>
          <p:nvPr/>
        </p:nvSpPr>
        <p:spPr bwMode="auto">
          <a:xfrm>
            <a:off x="7135813" y="3048000"/>
            <a:ext cx="0" cy="304800"/>
          </a:xfrm>
          <a:prstGeom prst="line">
            <a:avLst/>
          </a:prstGeom>
          <a:noFill/>
          <a:ln w="12700">
            <a:solidFill>
              <a:schemeClr val="tx1"/>
            </a:solidFill>
            <a:round/>
            <a:headEnd/>
            <a:tailEnd/>
          </a:ln>
          <a:effectLst/>
        </p:spPr>
        <p:txBody>
          <a:bodyPr/>
          <a:lstStyle/>
          <a:p>
            <a:endParaRPr lang="en-US"/>
          </a:p>
        </p:txBody>
      </p:sp>
      <p:sp>
        <p:nvSpPr>
          <p:cNvPr id="1696776" name="Text Box 8"/>
          <p:cNvSpPr txBox="1">
            <a:spLocks noChangeArrowheads="1"/>
          </p:cNvSpPr>
          <p:nvPr/>
        </p:nvSpPr>
        <p:spPr bwMode="auto">
          <a:xfrm>
            <a:off x="5916613" y="3048000"/>
            <a:ext cx="1235075" cy="336550"/>
          </a:xfrm>
          <a:prstGeom prst="rect">
            <a:avLst/>
          </a:prstGeom>
          <a:noFill/>
          <a:ln w="12700">
            <a:noFill/>
            <a:miter lim="800000"/>
            <a:headEnd/>
            <a:tailEnd/>
          </a:ln>
          <a:effectLst/>
        </p:spPr>
        <p:txBody>
          <a:bodyPr wrap="none">
            <a:spAutoFit/>
          </a:bodyPr>
          <a:lstStyle/>
          <a:p>
            <a:r>
              <a:rPr lang="en-US" sz="1600">
                <a:solidFill>
                  <a:schemeClr val="tx1"/>
                </a:solidFill>
              </a:rPr>
              <a:t>Block offset</a:t>
            </a:r>
          </a:p>
        </p:txBody>
      </p:sp>
      <p:sp>
        <p:nvSpPr>
          <p:cNvPr id="1696777" name="Text Box 9"/>
          <p:cNvSpPr txBox="1">
            <a:spLocks noChangeArrowheads="1"/>
          </p:cNvSpPr>
          <p:nvPr/>
        </p:nvSpPr>
        <p:spPr bwMode="auto">
          <a:xfrm>
            <a:off x="7059613" y="3048000"/>
            <a:ext cx="1146175" cy="336550"/>
          </a:xfrm>
          <a:prstGeom prst="rect">
            <a:avLst/>
          </a:prstGeom>
          <a:noFill/>
          <a:ln w="12700">
            <a:noFill/>
            <a:miter lim="800000"/>
            <a:headEnd/>
            <a:tailEnd/>
          </a:ln>
          <a:effectLst/>
        </p:spPr>
        <p:txBody>
          <a:bodyPr wrap="none">
            <a:spAutoFit/>
          </a:bodyPr>
          <a:lstStyle/>
          <a:p>
            <a:r>
              <a:rPr lang="en-US" sz="1600">
                <a:solidFill>
                  <a:schemeClr val="tx1"/>
                </a:solidFill>
              </a:rPr>
              <a:t>Byte offset</a:t>
            </a:r>
          </a:p>
        </p:txBody>
      </p:sp>
      <p:sp>
        <p:nvSpPr>
          <p:cNvPr id="1696778" name="Text Box 10"/>
          <p:cNvSpPr txBox="1">
            <a:spLocks noChangeArrowheads="1"/>
          </p:cNvSpPr>
          <p:nvPr/>
        </p:nvSpPr>
        <p:spPr bwMode="auto">
          <a:xfrm>
            <a:off x="4549775" y="3048000"/>
            <a:ext cx="681038" cy="336550"/>
          </a:xfrm>
          <a:prstGeom prst="rect">
            <a:avLst/>
          </a:prstGeom>
          <a:noFill/>
          <a:ln w="12700">
            <a:noFill/>
            <a:miter lim="800000"/>
            <a:headEnd/>
            <a:tailEnd/>
          </a:ln>
          <a:effectLst/>
        </p:spPr>
        <p:txBody>
          <a:bodyPr wrap="none">
            <a:spAutoFit/>
          </a:bodyPr>
          <a:lstStyle/>
          <a:p>
            <a:r>
              <a:rPr lang="en-US" sz="1600">
                <a:solidFill>
                  <a:schemeClr val="tx1"/>
                </a:solidFill>
              </a:rPr>
              <a:t>Index</a:t>
            </a:r>
          </a:p>
        </p:txBody>
      </p:sp>
      <p:sp>
        <p:nvSpPr>
          <p:cNvPr id="1696779" name="Text Box 11"/>
          <p:cNvSpPr txBox="1">
            <a:spLocks noChangeArrowheads="1"/>
          </p:cNvSpPr>
          <p:nvPr/>
        </p:nvSpPr>
        <p:spPr bwMode="auto">
          <a:xfrm>
            <a:off x="2182813" y="3048000"/>
            <a:ext cx="533400" cy="336550"/>
          </a:xfrm>
          <a:prstGeom prst="rect">
            <a:avLst/>
          </a:prstGeom>
          <a:noFill/>
          <a:ln w="12700">
            <a:noFill/>
            <a:miter lim="800000"/>
            <a:headEnd/>
            <a:tailEnd/>
          </a:ln>
          <a:effectLst/>
        </p:spPr>
        <p:txBody>
          <a:bodyPr wrap="none">
            <a:spAutoFit/>
          </a:bodyPr>
          <a:lstStyle/>
          <a:p>
            <a:r>
              <a:rPr lang="en-US" sz="1600">
                <a:solidFill>
                  <a:schemeClr val="tx1"/>
                </a:solidFill>
              </a:rPr>
              <a:t>Tag</a:t>
            </a:r>
          </a:p>
        </p:txBody>
      </p:sp>
      <p:grpSp>
        <p:nvGrpSpPr>
          <p:cNvPr id="2" name="Group 12"/>
          <p:cNvGrpSpPr>
            <a:grpSpLocks/>
          </p:cNvGrpSpPr>
          <p:nvPr/>
        </p:nvGrpSpPr>
        <p:grpSpPr bwMode="auto">
          <a:xfrm>
            <a:off x="1589088" y="3698885"/>
            <a:ext cx="2270125" cy="415926"/>
            <a:chOff x="1114" y="2522"/>
            <a:chExt cx="1430" cy="262"/>
          </a:xfrm>
        </p:grpSpPr>
        <p:sp>
          <p:nvSpPr>
            <p:cNvPr id="1696781" name="Line 13"/>
            <p:cNvSpPr>
              <a:spLocks noChangeShapeType="1"/>
            </p:cNvSpPr>
            <p:nvPr/>
          </p:nvSpPr>
          <p:spPr bwMode="auto">
            <a:xfrm>
              <a:off x="2544" y="2544"/>
              <a:ext cx="0" cy="240"/>
            </a:xfrm>
            <a:prstGeom prst="line">
              <a:avLst/>
            </a:prstGeom>
            <a:noFill/>
            <a:ln w="12700">
              <a:solidFill>
                <a:schemeClr val="tx1"/>
              </a:solidFill>
              <a:round/>
              <a:headEnd/>
              <a:tailEnd/>
            </a:ln>
            <a:effectLst/>
          </p:spPr>
          <p:txBody>
            <a:bodyPr/>
            <a:lstStyle/>
            <a:p>
              <a:endParaRPr lang="en-US"/>
            </a:p>
          </p:txBody>
        </p:sp>
        <p:sp>
          <p:nvSpPr>
            <p:cNvPr id="1696782"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a:effectLst/>
          </p:spPr>
          <p:txBody>
            <a:bodyPr/>
            <a:lstStyle/>
            <a:p>
              <a:endParaRPr lang="en-US"/>
            </a:p>
          </p:txBody>
        </p:sp>
        <p:sp>
          <p:nvSpPr>
            <p:cNvPr id="1696783" name="Text Box 15"/>
            <p:cNvSpPr txBox="1">
              <a:spLocks noChangeArrowheads="1"/>
            </p:cNvSpPr>
            <p:nvPr/>
          </p:nvSpPr>
          <p:spPr bwMode="auto">
            <a:xfrm>
              <a:off x="1114" y="2522"/>
              <a:ext cx="1197" cy="233"/>
            </a:xfrm>
            <a:prstGeom prst="rect">
              <a:avLst/>
            </a:prstGeom>
            <a:noFill/>
            <a:ln w="12700">
              <a:noFill/>
              <a:miter lim="800000"/>
              <a:headEnd/>
              <a:tailEnd/>
            </a:ln>
            <a:effectLst/>
          </p:spPr>
          <p:txBody>
            <a:bodyPr wrap="none">
              <a:spAutoFit/>
            </a:bodyPr>
            <a:lstStyle/>
            <a:p>
              <a:r>
                <a:rPr lang="en-US" dirty="0" err="1" smtClean="0">
                  <a:solidFill>
                    <a:schemeClr val="tx1"/>
                  </a:solidFill>
                </a:rPr>
                <a:t>Giảm</a:t>
              </a:r>
              <a:r>
                <a:rPr lang="en-US" dirty="0" smtClean="0">
                  <a:solidFill>
                    <a:schemeClr val="tx1"/>
                  </a:solidFill>
                </a:rPr>
                <a:t> </a:t>
              </a:r>
              <a:r>
                <a:rPr lang="en-US" dirty="0" err="1" smtClean="0">
                  <a:solidFill>
                    <a:schemeClr val="tx1"/>
                  </a:solidFill>
                </a:rPr>
                <a:t>độ</a:t>
              </a:r>
              <a:r>
                <a:rPr lang="en-US" dirty="0" smtClean="0">
                  <a:solidFill>
                    <a:schemeClr val="tx1"/>
                  </a:solidFill>
                </a:rPr>
                <a:t> </a:t>
              </a:r>
              <a:r>
                <a:rPr lang="en-US" dirty="0" err="1" smtClean="0">
                  <a:solidFill>
                    <a:schemeClr val="tx1"/>
                  </a:solidFill>
                </a:rPr>
                <a:t>kết</a:t>
              </a:r>
              <a:r>
                <a:rPr lang="en-US" dirty="0" smtClean="0">
                  <a:solidFill>
                    <a:schemeClr val="tx1"/>
                  </a:solidFill>
                </a:rPr>
                <a:t> </a:t>
              </a:r>
              <a:r>
                <a:rPr lang="en-US" dirty="0" err="1" smtClean="0">
                  <a:solidFill>
                    <a:schemeClr val="tx1"/>
                  </a:solidFill>
                </a:rPr>
                <a:t>hợp</a:t>
              </a:r>
              <a:endParaRPr lang="en-US" dirty="0">
                <a:solidFill>
                  <a:schemeClr val="tx1"/>
                </a:solidFill>
              </a:endParaRPr>
            </a:p>
          </p:txBody>
        </p:sp>
      </p:grpSp>
      <p:grpSp>
        <p:nvGrpSpPr>
          <p:cNvPr id="3" name="Group 16"/>
          <p:cNvGrpSpPr>
            <a:grpSpLocks/>
          </p:cNvGrpSpPr>
          <p:nvPr/>
        </p:nvGrpSpPr>
        <p:grpSpPr bwMode="auto">
          <a:xfrm>
            <a:off x="3859213" y="4067175"/>
            <a:ext cx="5146684" cy="1200150"/>
            <a:chOff x="2544" y="2832"/>
            <a:chExt cx="3242" cy="756"/>
          </a:xfrm>
        </p:grpSpPr>
        <p:sp>
          <p:nvSpPr>
            <p:cNvPr id="1696785"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a:effectLst/>
          </p:spPr>
          <p:txBody>
            <a:bodyPr/>
            <a:lstStyle/>
            <a:p>
              <a:endParaRPr lang="en-US"/>
            </a:p>
          </p:txBody>
        </p:sp>
        <p:sp>
          <p:nvSpPr>
            <p:cNvPr id="1696786" name="Line 18"/>
            <p:cNvSpPr>
              <a:spLocks noChangeShapeType="1"/>
            </p:cNvSpPr>
            <p:nvPr/>
          </p:nvSpPr>
          <p:spPr bwMode="auto">
            <a:xfrm>
              <a:off x="3840" y="2832"/>
              <a:ext cx="0" cy="288"/>
            </a:xfrm>
            <a:prstGeom prst="line">
              <a:avLst/>
            </a:prstGeom>
            <a:noFill/>
            <a:ln w="12700">
              <a:solidFill>
                <a:schemeClr val="tx1"/>
              </a:solidFill>
              <a:round/>
              <a:headEnd/>
              <a:tailEnd/>
            </a:ln>
            <a:effectLst/>
          </p:spPr>
          <p:txBody>
            <a:bodyPr/>
            <a:lstStyle/>
            <a:p>
              <a:endParaRPr lang="en-US"/>
            </a:p>
          </p:txBody>
        </p:sp>
        <p:sp>
          <p:nvSpPr>
            <p:cNvPr id="1696787" name="Text Box 19"/>
            <p:cNvSpPr txBox="1">
              <a:spLocks noChangeArrowheads="1"/>
            </p:cNvSpPr>
            <p:nvPr/>
          </p:nvSpPr>
          <p:spPr bwMode="auto">
            <a:xfrm>
              <a:off x="3828" y="2832"/>
              <a:ext cx="1958" cy="756"/>
            </a:xfrm>
            <a:prstGeom prst="rect">
              <a:avLst/>
            </a:prstGeom>
            <a:noFill/>
            <a:ln w="12700">
              <a:noFill/>
              <a:miter lim="800000"/>
              <a:headEnd/>
              <a:tailEnd/>
            </a:ln>
            <a:effectLst/>
          </p:spPr>
          <p:txBody>
            <a:bodyPr wrap="none">
              <a:spAutoFit/>
            </a:bodyPr>
            <a:lstStyle/>
            <a:p>
              <a:r>
                <a:rPr lang="en-US" dirty="0" err="1" smtClean="0">
                  <a:solidFill>
                    <a:schemeClr val="tx1"/>
                  </a:solidFill>
                </a:rPr>
                <a:t>Kết</a:t>
              </a:r>
              <a:r>
                <a:rPr lang="en-US" dirty="0" smtClean="0">
                  <a:solidFill>
                    <a:schemeClr val="tx1"/>
                  </a:solidFill>
                </a:rPr>
                <a:t> </a:t>
              </a:r>
              <a:r>
                <a:rPr lang="en-US" dirty="0" err="1" smtClean="0">
                  <a:solidFill>
                    <a:schemeClr val="tx1"/>
                  </a:solidFill>
                </a:rPr>
                <a:t>hợp</a:t>
              </a:r>
              <a:r>
                <a:rPr lang="en-US" dirty="0" smtClean="0">
                  <a:solidFill>
                    <a:schemeClr val="tx1"/>
                  </a:solidFill>
                </a:rPr>
                <a:t> </a:t>
              </a:r>
              <a:r>
                <a:rPr lang="en-US" dirty="0" err="1" smtClean="0">
                  <a:solidFill>
                    <a:schemeClr val="tx1"/>
                  </a:solidFill>
                </a:rPr>
                <a:t>toàn</a:t>
              </a:r>
              <a:r>
                <a:rPr lang="en-US" dirty="0" smtClean="0">
                  <a:solidFill>
                    <a:schemeClr val="tx1"/>
                  </a:solidFill>
                </a:rPr>
                <a:t> </a:t>
              </a:r>
              <a:r>
                <a:rPr lang="en-US" dirty="0" err="1" smtClean="0">
                  <a:solidFill>
                    <a:schemeClr val="tx1"/>
                  </a:solidFill>
                </a:rPr>
                <a:t>phần</a:t>
              </a:r>
              <a:endParaRPr lang="en-US" dirty="0">
                <a:solidFill>
                  <a:schemeClr val="tx1"/>
                </a:solidFill>
              </a:endParaRPr>
            </a:p>
            <a:p>
              <a:r>
                <a:rPr lang="en-US" dirty="0" smtClean="0">
                  <a:solidFill>
                    <a:schemeClr val="tx1"/>
                  </a:solidFill>
                </a:rPr>
                <a:t>(</a:t>
              </a:r>
              <a:r>
                <a:rPr lang="en-US" dirty="0" err="1" smtClean="0">
                  <a:solidFill>
                    <a:schemeClr val="tx1"/>
                  </a:solidFill>
                </a:rPr>
                <a:t>chỉ</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t>một</a:t>
              </a:r>
              <a:r>
                <a:rPr lang="en-US" dirty="0" smtClean="0"/>
                <a:t> </a:t>
              </a:r>
              <a:r>
                <a:rPr lang="en-US" dirty="0" err="1" smtClean="0"/>
                <a:t>tập</a:t>
              </a:r>
              <a:r>
                <a:rPr lang="en-US" dirty="0" smtClean="0">
                  <a:solidFill>
                    <a:schemeClr val="tx1"/>
                  </a:solidFill>
                </a:rPr>
                <a:t>)</a:t>
              </a:r>
              <a:endParaRPr lang="en-US" dirty="0">
                <a:solidFill>
                  <a:schemeClr val="tx1"/>
                </a:solidFill>
              </a:endParaRPr>
            </a:p>
            <a:p>
              <a:r>
                <a:rPr lang="en-US" dirty="0" smtClean="0">
                  <a:solidFill>
                    <a:schemeClr val="tx1"/>
                  </a:solidFill>
                </a:rPr>
                <a:t>Tag </a:t>
              </a:r>
              <a:r>
                <a:rPr lang="en-US" dirty="0" err="1" smtClean="0">
                  <a:solidFill>
                    <a:schemeClr val="tx1"/>
                  </a:solidFill>
                </a:rPr>
                <a:t>gồm</a:t>
              </a:r>
              <a:r>
                <a:rPr lang="en-US" dirty="0" smtClean="0">
                  <a:solidFill>
                    <a:schemeClr val="tx1"/>
                  </a:solidFill>
                </a:rPr>
                <a:t> </a:t>
              </a:r>
              <a:r>
                <a:rPr lang="en-US" dirty="0" err="1" smtClean="0">
                  <a:solidFill>
                    <a:schemeClr val="tx1"/>
                  </a:solidFill>
                </a:rPr>
                <a:t>tất</a:t>
              </a:r>
              <a:r>
                <a:rPr lang="en-US" dirty="0" smtClean="0">
                  <a:solidFill>
                    <a:schemeClr val="tx1"/>
                  </a:solidFill>
                </a:rPr>
                <a:t> </a:t>
              </a:r>
              <a:r>
                <a:rPr lang="en-US" dirty="0" err="1" smtClean="0">
                  <a:solidFill>
                    <a:schemeClr val="tx1"/>
                  </a:solidFill>
                </a:rPr>
                <a:t>cả</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bít</a:t>
              </a:r>
              <a:r>
                <a:rPr lang="en-US" dirty="0" smtClean="0">
                  <a:solidFill>
                    <a:schemeClr val="tx1"/>
                  </a:solidFill>
                </a:rPr>
                <a:t> </a:t>
              </a:r>
              <a:r>
                <a:rPr lang="en-US" dirty="0" err="1" smtClean="0">
                  <a:solidFill>
                    <a:schemeClr val="tx1"/>
                  </a:solidFill>
                </a:rPr>
                <a:t>trừ</a:t>
              </a:r>
              <a:r>
                <a:rPr lang="en-US" dirty="0" smtClean="0">
                  <a:solidFill>
                    <a:schemeClr val="tx1"/>
                  </a:solidFill>
                </a:rPr>
                <a:t> bit</a:t>
              </a:r>
              <a:endParaRPr lang="en-US" dirty="0">
                <a:solidFill>
                  <a:schemeClr val="tx1"/>
                </a:solidFill>
              </a:endParaRPr>
            </a:p>
            <a:p>
              <a:r>
                <a:rPr lang="en-US" dirty="0" smtClean="0">
                  <a:solidFill>
                    <a:schemeClr val="tx1"/>
                  </a:solidFill>
                </a:rPr>
                <a:t>offset </a:t>
              </a:r>
              <a:r>
                <a:rPr lang="en-US" dirty="0" err="1" smtClean="0">
                  <a:solidFill>
                    <a:schemeClr val="tx1"/>
                  </a:solidFill>
                </a:rPr>
                <a:t>của</a:t>
              </a:r>
              <a:r>
                <a:rPr lang="en-US" dirty="0" smtClean="0">
                  <a:solidFill>
                    <a:schemeClr val="tx1"/>
                  </a:solidFill>
                </a:rPr>
                <a:t> </a:t>
              </a:r>
              <a:r>
                <a:rPr lang="en-US" dirty="0" err="1" smtClean="0">
                  <a:solidFill>
                    <a:schemeClr val="tx1"/>
                  </a:solidFill>
                </a:rPr>
                <a:t>khối</a:t>
              </a:r>
              <a:r>
                <a:rPr lang="en-US" dirty="0" smtClean="0">
                  <a:solidFill>
                    <a:schemeClr val="tx1"/>
                  </a:solidFill>
                </a:rPr>
                <a:t> </a:t>
              </a:r>
              <a:r>
                <a:rPr lang="en-US" dirty="0" err="1" smtClean="0">
                  <a:solidFill>
                    <a:schemeClr val="tx1"/>
                  </a:solidFill>
                </a:rPr>
                <a:t>và</a:t>
              </a:r>
              <a:r>
                <a:rPr lang="en-US" dirty="0" smtClean="0">
                  <a:solidFill>
                    <a:schemeClr val="tx1"/>
                  </a:solidFill>
                </a:rPr>
                <a:t> byte</a:t>
              </a:r>
              <a:endParaRPr lang="en-US" dirty="0">
                <a:solidFill>
                  <a:schemeClr val="tx1"/>
                </a:solidFill>
              </a:endParaRPr>
            </a:p>
          </p:txBody>
        </p:sp>
      </p:grpSp>
      <p:grpSp>
        <p:nvGrpSpPr>
          <p:cNvPr id="4" name="Group 20"/>
          <p:cNvGrpSpPr>
            <a:grpSpLocks/>
          </p:cNvGrpSpPr>
          <p:nvPr/>
        </p:nvGrpSpPr>
        <p:grpSpPr bwMode="auto">
          <a:xfrm>
            <a:off x="1420813" y="4265612"/>
            <a:ext cx="2438403" cy="1276349"/>
            <a:chOff x="960" y="3168"/>
            <a:chExt cx="1536" cy="804"/>
          </a:xfrm>
        </p:grpSpPr>
        <p:sp>
          <p:nvSpPr>
            <p:cNvPr id="1696789" name="Line 21"/>
            <p:cNvSpPr>
              <a:spLocks noChangeShapeType="1"/>
            </p:cNvSpPr>
            <p:nvPr/>
          </p:nvSpPr>
          <p:spPr bwMode="auto">
            <a:xfrm flipH="1">
              <a:off x="2064" y="3312"/>
              <a:ext cx="432" cy="0"/>
            </a:xfrm>
            <a:prstGeom prst="line">
              <a:avLst/>
            </a:prstGeom>
            <a:noFill/>
            <a:ln w="12700">
              <a:solidFill>
                <a:schemeClr val="tx1"/>
              </a:solidFill>
              <a:round/>
              <a:headEnd/>
              <a:tailEnd type="triangle" w="med" len="med"/>
            </a:ln>
            <a:effectLst/>
          </p:spPr>
          <p:txBody>
            <a:bodyPr/>
            <a:lstStyle/>
            <a:p>
              <a:endParaRPr lang="en-US"/>
            </a:p>
          </p:txBody>
        </p:sp>
        <p:sp>
          <p:nvSpPr>
            <p:cNvPr id="1696790" name="Line 22"/>
            <p:cNvSpPr>
              <a:spLocks noChangeShapeType="1"/>
            </p:cNvSpPr>
            <p:nvPr/>
          </p:nvSpPr>
          <p:spPr bwMode="auto">
            <a:xfrm>
              <a:off x="2064" y="3168"/>
              <a:ext cx="0" cy="288"/>
            </a:xfrm>
            <a:prstGeom prst="line">
              <a:avLst/>
            </a:prstGeom>
            <a:noFill/>
            <a:ln w="12700">
              <a:solidFill>
                <a:schemeClr val="tx1"/>
              </a:solidFill>
              <a:round/>
              <a:headEnd/>
              <a:tailEnd/>
            </a:ln>
            <a:effectLst/>
          </p:spPr>
          <p:txBody>
            <a:bodyPr/>
            <a:lstStyle/>
            <a:p>
              <a:endParaRPr lang="en-US"/>
            </a:p>
          </p:txBody>
        </p:sp>
        <p:sp>
          <p:nvSpPr>
            <p:cNvPr id="1696791" name="Text Box 23"/>
            <p:cNvSpPr txBox="1">
              <a:spLocks noChangeArrowheads="1"/>
            </p:cNvSpPr>
            <p:nvPr/>
          </p:nvSpPr>
          <p:spPr bwMode="auto">
            <a:xfrm>
              <a:off x="960" y="3216"/>
              <a:ext cx="1505" cy="756"/>
            </a:xfrm>
            <a:prstGeom prst="rect">
              <a:avLst/>
            </a:prstGeom>
            <a:noFill/>
            <a:ln w="12700">
              <a:noFill/>
              <a:miter lim="800000"/>
              <a:headEnd/>
              <a:tailEnd/>
            </a:ln>
            <a:effectLst/>
          </p:spPr>
          <p:txBody>
            <a:bodyPr wrap="square">
              <a:spAutoFit/>
            </a:bodyPr>
            <a:lstStyle/>
            <a:p>
              <a:r>
                <a:rPr lang="en-US" dirty="0" err="1" smtClean="0">
                  <a:solidFill>
                    <a:schemeClr val="tx1"/>
                  </a:solidFill>
                </a:rPr>
                <a:t>Ánh</a:t>
              </a:r>
              <a:r>
                <a:rPr lang="en-US" dirty="0" smtClean="0">
                  <a:solidFill>
                    <a:schemeClr val="tx1"/>
                  </a:solidFill>
                </a:rPr>
                <a:t> </a:t>
              </a:r>
              <a:r>
                <a:rPr lang="en-US" dirty="0" err="1" smtClean="0">
                  <a:solidFill>
                    <a:schemeClr val="tx1"/>
                  </a:solidFill>
                </a:rPr>
                <a:t>xạ</a:t>
              </a:r>
              <a:r>
                <a:rPr lang="en-US" dirty="0" smtClean="0">
                  <a:solidFill>
                    <a:schemeClr val="tx1"/>
                  </a:solidFill>
                </a:rPr>
                <a:t> </a:t>
              </a:r>
              <a:r>
                <a:rPr lang="en-US" dirty="0" err="1" smtClean="0">
                  <a:solidFill>
                    <a:schemeClr val="tx1"/>
                  </a:solidFill>
                </a:rPr>
                <a:t>trực</a:t>
              </a:r>
              <a:r>
                <a:rPr lang="en-US" dirty="0" smtClean="0">
                  <a:solidFill>
                    <a:schemeClr val="tx1"/>
                  </a:solidFill>
                </a:rPr>
                <a:t> </a:t>
              </a:r>
              <a:r>
                <a:rPr lang="en-US" dirty="0" err="1" smtClean="0">
                  <a:solidFill>
                    <a:schemeClr val="tx1"/>
                  </a:solidFill>
                </a:rPr>
                <a:t>tiếp</a:t>
              </a:r>
              <a:endParaRPr lang="en-US" dirty="0">
                <a:solidFill>
                  <a:schemeClr val="tx1"/>
                </a:solidFill>
              </a:endParaRPr>
            </a:p>
            <a:p>
              <a:r>
                <a:rPr lang="en-US" dirty="0" smtClean="0">
                  <a:solidFill>
                    <a:schemeClr val="tx1"/>
                  </a:solidFill>
                </a:rPr>
                <a:t>(</a:t>
              </a:r>
              <a:r>
                <a:rPr lang="en-US" dirty="0" err="1" smtClean="0">
                  <a:solidFill>
                    <a:schemeClr val="tx1"/>
                  </a:solidFill>
                </a:rPr>
                <a:t>chỉ</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t>một</a:t>
              </a:r>
              <a:r>
                <a:rPr lang="en-US" dirty="0" smtClean="0"/>
                <a:t> </a:t>
              </a:r>
              <a:r>
                <a:rPr lang="en-US" dirty="0" err="1" smtClean="0"/>
                <a:t>đường</a:t>
              </a:r>
              <a:r>
                <a:rPr lang="en-US" dirty="0" smtClean="0">
                  <a:solidFill>
                    <a:schemeClr val="tx1"/>
                  </a:solidFill>
                </a:rPr>
                <a:t>)</a:t>
              </a:r>
              <a:endParaRPr lang="en-US" dirty="0">
                <a:solidFill>
                  <a:schemeClr val="tx1"/>
                </a:solidFill>
              </a:endParaRPr>
            </a:p>
            <a:p>
              <a:r>
                <a:rPr lang="en-US" dirty="0" smtClean="0">
                  <a:solidFill>
                    <a:schemeClr val="tx1"/>
                  </a:solidFill>
                </a:rPr>
                <a:t>Tag </a:t>
              </a:r>
              <a:r>
                <a:rPr lang="en-US" dirty="0" err="1" smtClean="0">
                  <a:solidFill>
                    <a:schemeClr val="tx1"/>
                  </a:solidFill>
                </a:rPr>
                <a:t>nhỏ</a:t>
              </a:r>
              <a:r>
                <a:rPr lang="en-US" dirty="0" smtClean="0">
                  <a:solidFill>
                    <a:schemeClr val="tx1"/>
                  </a:solidFill>
                </a:rPr>
                <a:t> </a:t>
              </a:r>
              <a:r>
                <a:rPr lang="en-US" dirty="0" err="1" smtClean="0">
                  <a:solidFill>
                    <a:schemeClr val="tx1"/>
                  </a:solidFill>
                </a:rPr>
                <a:t>hơn</a:t>
              </a:r>
              <a:r>
                <a:rPr lang="en-US" dirty="0" smtClean="0">
                  <a:solidFill>
                    <a:schemeClr val="tx1"/>
                  </a:solidFill>
                </a:rPr>
                <a:t>, </a:t>
              </a:r>
              <a:r>
                <a:rPr lang="en-US" dirty="0" err="1" smtClean="0">
                  <a:solidFill>
                    <a:schemeClr val="tx1"/>
                  </a:solidFill>
                </a:rPr>
                <a:t>chỉ</a:t>
              </a:r>
              <a:r>
                <a:rPr lang="en-US" dirty="0" smtClean="0">
                  <a:solidFill>
                    <a:schemeClr val="tx1"/>
                  </a:solidFill>
                </a:rPr>
                <a:t> </a:t>
              </a:r>
              <a:r>
                <a:rPr lang="en-US" dirty="0" err="1" smtClean="0">
                  <a:solidFill>
                    <a:schemeClr val="tx1"/>
                  </a:solidFill>
                </a:rPr>
                <a:t>có</a:t>
              </a:r>
              <a:r>
                <a:rPr lang="en-US" dirty="0" smtClean="0">
                  <a:solidFill>
                    <a:schemeClr val="tx1"/>
                  </a:solidFill>
                </a:rPr>
                <a:t> 1 </a:t>
              </a:r>
              <a:r>
                <a:rPr lang="en-US" dirty="0" err="1" smtClean="0">
                  <a:solidFill>
                    <a:schemeClr val="tx1"/>
                  </a:solidFill>
                </a:rPr>
                <a:t>khối</a:t>
              </a:r>
              <a:r>
                <a:rPr lang="en-US" dirty="0" smtClean="0">
                  <a:solidFill>
                    <a:schemeClr val="tx1"/>
                  </a:solidFill>
                </a:rPr>
                <a:t> so </a:t>
              </a:r>
              <a:r>
                <a:rPr lang="en-US" dirty="0" err="1" smtClean="0">
                  <a:solidFill>
                    <a:schemeClr val="tx1"/>
                  </a:solidFill>
                </a:rPr>
                <a:t>sánh</a:t>
              </a:r>
              <a:endParaRPr lang="en-US" dirty="0">
                <a:solidFill>
                  <a:schemeClr val="tx1"/>
                </a:solidFill>
              </a:endParaRPr>
            </a:p>
          </p:txBody>
        </p:sp>
      </p:grpSp>
      <p:grpSp>
        <p:nvGrpSpPr>
          <p:cNvPr id="5" name="Group 24"/>
          <p:cNvGrpSpPr>
            <a:grpSpLocks/>
          </p:cNvGrpSpPr>
          <p:nvPr/>
        </p:nvGrpSpPr>
        <p:grpSpPr bwMode="auto">
          <a:xfrm>
            <a:off x="3859222" y="3429000"/>
            <a:ext cx="2255843" cy="457200"/>
            <a:chOff x="2544" y="2256"/>
            <a:chExt cx="1421" cy="288"/>
          </a:xfrm>
        </p:grpSpPr>
        <p:sp>
          <p:nvSpPr>
            <p:cNvPr id="1696793"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a:effectLst/>
          </p:spPr>
          <p:txBody>
            <a:bodyPr/>
            <a:lstStyle/>
            <a:p>
              <a:endParaRPr lang="en-US"/>
            </a:p>
          </p:txBody>
        </p:sp>
        <p:sp>
          <p:nvSpPr>
            <p:cNvPr id="1696794" name="Text Box 26"/>
            <p:cNvSpPr txBox="1">
              <a:spLocks noChangeArrowheads="1"/>
            </p:cNvSpPr>
            <p:nvPr/>
          </p:nvSpPr>
          <p:spPr bwMode="auto">
            <a:xfrm>
              <a:off x="2784" y="2304"/>
              <a:ext cx="1181" cy="233"/>
            </a:xfrm>
            <a:prstGeom prst="rect">
              <a:avLst/>
            </a:prstGeom>
            <a:noFill/>
            <a:ln w="12700">
              <a:noFill/>
              <a:miter lim="800000"/>
              <a:headEnd/>
              <a:tailEnd/>
            </a:ln>
            <a:effectLst/>
          </p:spPr>
          <p:txBody>
            <a:bodyPr wrap="none">
              <a:spAutoFit/>
            </a:bodyPr>
            <a:lstStyle/>
            <a:p>
              <a:r>
                <a:rPr lang="en-US" dirty="0" err="1" smtClean="0">
                  <a:solidFill>
                    <a:schemeClr val="tx1"/>
                  </a:solidFill>
                </a:rPr>
                <a:t>Tăng</a:t>
              </a:r>
              <a:r>
                <a:rPr lang="en-US" dirty="0" smtClean="0">
                  <a:solidFill>
                    <a:schemeClr val="tx1"/>
                  </a:solidFill>
                </a:rPr>
                <a:t> </a:t>
              </a:r>
              <a:r>
                <a:rPr lang="en-US" dirty="0" err="1" smtClean="0">
                  <a:solidFill>
                    <a:schemeClr val="tx1"/>
                  </a:solidFill>
                </a:rPr>
                <a:t>độ</a:t>
              </a:r>
              <a:r>
                <a:rPr lang="en-US" dirty="0" smtClean="0">
                  <a:solidFill>
                    <a:schemeClr val="tx1"/>
                  </a:solidFill>
                </a:rPr>
                <a:t> </a:t>
              </a:r>
              <a:r>
                <a:rPr lang="en-US" dirty="0" err="1" smtClean="0">
                  <a:solidFill>
                    <a:schemeClr val="tx1"/>
                  </a:solidFill>
                </a:rPr>
                <a:t>kết</a:t>
              </a:r>
              <a:r>
                <a:rPr lang="en-US" dirty="0" smtClean="0">
                  <a:solidFill>
                    <a:schemeClr val="tx1"/>
                  </a:solidFill>
                </a:rPr>
                <a:t> </a:t>
              </a:r>
              <a:r>
                <a:rPr lang="en-US" dirty="0" err="1" smtClean="0">
                  <a:solidFill>
                    <a:schemeClr val="tx1"/>
                  </a:solidFill>
                </a:rPr>
                <a:t>hợp</a:t>
              </a:r>
              <a:endParaRPr lang="en-US" dirty="0">
                <a:solidFill>
                  <a:schemeClr val="tx1"/>
                </a:solidFill>
              </a:endParaRPr>
            </a:p>
          </p:txBody>
        </p:sp>
        <p:sp>
          <p:nvSpPr>
            <p:cNvPr id="1696795" name="Line 27"/>
            <p:cNvSpPr>
              <a:spLocks noChangeShapeType="1"/>
            </p:cNvSpPr>
            <p:nvPr/>
          </p:nvSpPr>
          <p:spPr bwMode="auto">
            <a:xfrm>
              <a:off x="2544" y="2256"/>
              <a:ext cx="0" cy="288"/>
            </a:xfrm>
            <a:prstGeom prst="line">
              <a:avLst/>
            </a:prstGeom>
            <a:noFill/>
            <a:ln w="12700">
              <a:solidFill>
                <a:schemeClr val="tx1"/>
              </a:solidFill>
              <a:round/>
              <a:headEnd/>
              <a:tailEnd/>
            </a:ln>
            <a:effectLst/>
          </p:spPr>
          <p:txBody>
            <a:bodyPr/>
            <a:lstStyle/>
            <a:p>
              <a:endParaRPr lang="en-US"/>
            </a:p>
          </p:txBody>
        </p:sp>
      </p:grpSp>
      <p:grpSp>
        <p:nvGrpSpPr>
          <p:cNvPr id="6" name="Group 37"/>
          <p:cNvGrpSpPr>
            <a:grpSpLocks/>
          </p:cNvGrpSpPr>
          <p:nvPr/>
        </p:nvGrpSpPr>
        <p:grpSpPr bwMode="auto">
          <a:xfrm>
            <a:off x="4343406" y="2362200"/>
            <a:ext cx="1016001" cy="793750"/>
            <a:chOff x="2561" y="1968"/>
            <a:chExt cx="640" cy="500"/>
          </a:xfrm>
        </p:grpSpPr>
        <p:sp>
          <p:nvSpPr>
            <p:cNvPr id="1696797"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a:effectLst/>
          </p:spPr>
          <p:txBody>
            <a:bodyPr/>
            <a:lstStyle/>
            <a:p>
              <a:endParaRPr lang="en-US"/>
            </a:p>
          </p:txBody>
        </p:sp>
        <p:sp>
          <p:nvSpPr>
            <p:cNvPr id="1696798" name="Text Box 30"/>
            <p:cNvSpPr txBox="1">
              <a:spLocks noChangeArrowheads="1"/>
            </p:cNvSpPr>
            <p:nvPr/>
          </p:nvSpPr>
          <p:spPr bwMode="auto">
            <a:xfrm>
              <a:off x="2561" y="1968"/>
              <a:ext cx="640" cy="213"/>
            </a:xfrm>
            <a:prstGeom prst="rect">
              <a:avLst/>
            </a:prstGeom>
            <a:noFill/>
            <a:ln w="12700">
              <a:noFill/>
              <a:miter lim="800000"/>
              <a:headEnd/>
              <a:tailEnd/>
            </a:ln>
            <a:effectLst/>
          </p:spPr>
          <p:txBody>
            <a:bodyPr wrap="none">
              <a:spAutoFit/>
            </a:bodyPr>
            <a:lstStyle/>
            <a:p>
              <a:r>
                <a:rPr lang="en-US" sz="1600" dirty="0" err="1" smtClean="0">
                  <a:solidFill>
                    <a:schemeClr val="tx1"/>
                  </a:solidFill>
                </a:rPr>
                <a:t>Chọn</a:t>
              </a:r>
              <a:r>
                <a:rPr lang="en-US" sz="1600" dirty="0" smtClean="0">
                  <a:solidFill>
                    <a:schemeClr val="tx1"/>
                  </a:solidFill>
                </a:rPr>
                <a:t> </a:t>
              </a:r>
              <a:r>
                <a:rPr lang="en-US" sz="1600" dirty="0" err="1" smtClean="0">
                  <a:solidFill>
                    <a:schemeClr val="tx1"/>
                  </a:solidFill>
                </a:rPr>
                <a:t>tập</a:t>
              </a:r>
              <a:endParaRPr lang="en-US" sz="1600" dirty="0">
                <a:solidFill>
                  <a:schemeClr val="tx1"/>
                </a:solidFill>
              </a:endParaRPr>
            </a:p>
          </p:txBody>
        </p:sp>
      </p:grpSp>
      <p:grpSp>
        <p:nvGrpSpPr>
          <p:cNvPr id="7" name="Group 38"/>
          <p:cNvGrpSpPr>
            <a:grpSpLocks/>
          </p:cNvGrpSpPr>
          <p:nvPr/>
        </p:nvGrpSpPr>
        <p:grpSpPr bwMode="auto">
          <a:xfrm>
            <a:off x="1828800" y="2362200"/>
            <a:ext cx="1279526" cy="793750"/>
            <a:chOff x="1200" y="1968"/>
            <a:chExt cx="806" cy="500"/>
          </a:xfrm>
        </p:grpSpPr>
        <p:sp>
          <p:nvSpPr>
            <p:cNvPr id="1696799" name="Text Box 31"/>
            <p:cNvSpPr txBox="1">
              <a:spLocks noChangeArrowheads="1"/>
            </p:cNvSpPr>
            <p:nvPr/>
          </p:nvSpPr>
          <p:spPr bwMode="auto">
            <a:xfrm>
              <a:off x="1200" y="1968"/>
              <a:ext cx="806" cy="213"/>
            </a:xfrm>
            <a:prstGeom prst="rect">
              <a:avLst/>
            </a:prstGeom>
            <a:noFill/>
            <a:ln w="12700">
              <a:noFill/>
              <a:miter lim="800000"/>
              <a:headEnd/>
              <a:tailEnd/>
            </a:ln>
            <a:effectLst/>
          </p:spPr>
          <p:txBody>
            <a:bodyPr wrap="none">
              <a:spAutoFit/>
            </a:bodyPr>
            <a:lstStyle/>
            <a:p>
              <a:r>
                <a:rPr lang="en-US" sz="1600" dirty="0" smtClean="0">
                  <a:solidFill>
                    <a:schemeClr val="tx1"/>
                  </a:solidFill>
                </a:rPr>
                <a:t>So </a:t>
              </a:r>
              <a:r>
                <a:rPr lang="en-US" sz="1600" dirty="0" err="1" smtClean="0">
                  <a:solidFill>
                    <a:schemeClr val="tx1"/>
                  </a:solidFill>
                </a:rPr>
                <a:t>sánh</a:t>
              </a:r>
              <a:r>
                <a:rPr lang="en-US" sz="1600" dirty="0" smtClean="0">
                  <a:solidFill>
                    <a:schemeClr val="tx1"/>
                  </a:solidFill>
                </a:rPr>
                <a:t> </a:t>
              </a:r>
              <a:r>
                <a:rPr lang="en-US" sz="1600" dirty="0" err="1" smtClean="0">
                  <a:solidFill>
                    <a:schemeClr val="tx1"/>
                  </a:solidFill>
                </a:rPr>
                <a:t>thẻ</a:t>
              </a:r>
              <a:endParaRPr lang="en-US" sz="1600" dirty="0">
                <a:solidFill>
                  <a:schemeClr val="tx1"/>
                </a:solidFill>
              </a:endParaRPr>
            </a:p>
          </p:txBody>
        </p:sp>
        <p:sp>
          <p:nvSpPr>
            <p:cNvPr id="1696800"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a:effectLst/>
          </p:spPr>
          <p:txBody>
            <a:bodyPr/>
            <a:lstStyle/>
            <a:p>
              <a:endParaRPr lang="en-US"/>
            </a:p>
          </p:txBody>
        </p:sp>
      </p:grpSp>
      <p:grpSp>
        <p:nvGrpSpPr>
          <p:cNvPr id="8" name="Group 36"/>
          <p:cNvGrpSpPr>
            <a:grpSpLocks/>
          </p:cNvGrpSpPr>
          <p:nvPr/>
        </p:nvGrpSpPr>
        <p:grpSpPr bwMode="auto">
          <a:xfrm>
            <a:off x="5562615" y="2362200"/>
            <a:ext cx="1885955" cy="793750"/>
            <a:chOff x="3329" y="1968"/>
            <a:chExt cx="1188" cy="500"/>
          </a:xfrm>
        </p:grpSpPr>
        <p:sp>
          <p:nvSpPr>
            <p:cNvPr id="1696801" name="Line 33"/>
            <p:cNvSpPr>
              <a:spLocks noChangeShapeType="1"/>
            </p:cNvSpPr>
            <p:nvPr/>
          </p:nvSpPr>
          <p:spPr bwMode="auto">
            <a:xfrm flipV="1">
              <a:off x="3936" y="2180"/>
              <a:ext cx="0" cy="288"/>
            </a:xfrm>
            <a:prstGeom prst="line">
              <a:avLst/>
            </a:prstGeom>
            <a:noFill/>
            <a:ln w="12700">
              <a:solidFill>
                <a:schemeClr val="tx1"/>
              </a:solidFill>
              <a:round/>
              <a:headEnd/>
              <a:tailEnd type="triangle" w="med" len="med"/>
            </a:ln>
            <a:effectLst/>
          </p:spPr>
          <p:txBody>
            <a:bodyPr/>
            <a:lstStyle/>
            <a:p>
              <a:endParaRPr lang="en-US"/>
            </a:p>
          </p:txBody>
        </p:sp>
        <p:sp>
          <p:nvSpPr>
            <p:cNvPr id="1696802" name="Text Box 34"/>
            <p:cNvSpPr txBox="1">
              <a:spLocks noChangeArrowheads="1"/>
            </p:cNvSpPr>
            <p:nvPr/>
          </p:nvSpPr>
          <p:spPr bwMode="auto">
            <a:xfrm>
              <a:off x="3329" y="1968"/>
              <a:ext cx="1188" cy="213"/>
            </a:xfrm>
            <a:prstGeom prst="rect">
              <a:avLst/>
            </a:prstGeom>
            <a:noFill/>
            <a:ln w="12700">
              <a:noFill/>
              <a:miter lim="800000"/>
              <a:headEnd/>
              <a:tailEnd/>
            </a:ln>
            <a:effectLst/>
          </p:spPr>
          <p:txBody>
            <a:bodyPr wrap="none">
              <a:spAutoFit/>
            </a:bodyPr>
            <a:lstStyle/>
            <a:p>
              <a:r>
                <a:rPr lang="en-US" sz="1600" dirty="0" err="1" smtClean="0">
                  <a:solidFill>
                    <a:schemeClr val="tx1"/>
                  </a:solidFill>
                </a:rPr>
                <a:t>Chọn</a:t>
              </a:r>
              <a:r>
                <a:rPr lang="en-US" sz="1600" dirty="0" smtClean="0">
                  <a:solidFill>
                    <a:schemeClr val="tx1"/>
                  </a:solidFill>
                </a:rPr>
                <a:t> </a:t>
              </a:r>
              <a:r>
                <a:rPr lang="en-US" sz="1600" dirty="0" err="1" smtClean="0">
                  <a:solidFill>
                    <a:schemeClr val="tx1"/>
                  </a:solidFill>
                </a:rPr>
                <a:t>từ</a:t>
              </a:r>
              <a:r>
                <a:rPr lang="en-US" sz="1600" dirty="0" smtClean="0">
                  <a:solidFill>
                    <a:schemeClr val="tx1"/>
                  </a:solidFill>
                </a:rPr>
                <a:t> trong </a:t>
              </a:r>
              <a:r>
                <a:rPr lang="en-US" sz="1600" dirty="0" err="1" smtClean="0">
                  <a:solidFill>
                    <a:schemeClr val="tx1"/>
                  </a:solidFill>
                </a:rPr>
                <a:t>khối</a:t>
              </a:r>
              <a:endParaRPr lang="en-US" sz="1600" dirty="0">
                <a:solidFill>
                  <a:schemeClr val="tx1"/>
                </a:solidFill>
              </a:endParaRPr>
            </a:p>
          </p:txBody>
        </p:sp>
      </p:grpSp>
    </p:spTree>
    <p:extLst>
      <p:ext uri="{BB962C8B-B14F-4D97-AF65-F5344CB8AC3E}">
        <p14:creationId xmlns:p14="http://schemas.microsoft.com/office/powerpoint/2010/main" val="40195313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righ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righ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Rectangle 2"/>
          <p:cNvSpPr>
            <a:spLocks noGrp="1" noChangeArrowheads="1"/>
          </p:cNvSpPr>
          <p:nvPr>
            <p:ph type="title"/>
          </p:nvPr>
        </p:nvSpPr>
        <p:spPr>
          <a:xfrm>
            <a:off x="381000" y="36166"/>
            <a:ext cx="8458200" cy="426142"/>
          </a:xfrm>
        </p:spPr>
        <p:txBody>
          <a:bodyPr>
            <a:normAutofit fontScale="90000"/>
          </a:bodyPr>
          <a:lstStyle/>
          <a:p>
            <a:r>
              <a:rPr lang="en-US" dirty="0" err="1" smtClean="0"/>
              <a:t>Lợi</a:t>
            </a:r>
            <a:r>
              <a:rPr lang="en-US" dirty="0" smtClean="0"/>
              <a:t> </a:t>
            </a:r>
            <a:r>
              <a:rPr lang="en-US" dirty="0" err="1" smtClean="0"/>
              <a:t>ích</a:t>
            </a:r>
            <a:r>
              <a:rPr lang="en-US" dirty="0" smtClean="0"/>
              <a:t> </a:t>
            </a:r>
            <a:r>
              <a:rPr lang="en-US" dirty="0" err="1" smtClean="0"/>
              <a:t>của</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toàn</a:t>
            </a:r>
            <a:r>
              <a:rPr lang="en-US" dirty="0" smtClean="0"/>
              <a:t> </a:t>
            </a:r>
            <a:r>
              <a:rPr lang="en-US" dirty="0" err="1" smtClean="0"/>
              <a:t>phần</a:t>
            </a:r>
            <a:endParaRPr lang="en-US" dirty="0"/>
          </a:p>
        </p:txBody>
      </p:sp>
      <p:sp>
        <p:nvSpPr>
          <p:cNvPr id="1702915" name="Rectangle 3"/>
          <p:cNvSpPr>
            <a:spLocks noGrp="1" noChangeArrowheads="1"/>
          </p:cNvSpPr>
          <p:nvPr>
            <p:ph type="body" sz="half" idx="1"/>
          </p:nvPr>
        </p:nvSpPr>
        <p:spPr>
          <a:xfrm>
            <a:off x="381000" y="666750"/>
            <a:ext cx="8458200" cy="716093"/>
          </a:xfrm>
        </p:spPr>
        <p:txBody>
          <a:bodyPr>
            <a:normAutofit fontScale="77500" lnSpcReduction="20000"/>
          </a:bodyPr>
          <a:lstStyle/>
          <a:p>
            <a:r>
              <a:rPr lang="en-US" dirty="0" err="1" smtClean="0"/>
              <a:t>Lựa</a:t>
            </a:r>
            <a:r>
              <a:rPr lang="en-US" dirty="0" smtClean="0"/>
              <a:t> </a:t>
            </a:r>
            <a:r>
              <a:rPr lang="en-US" dirty="0" err="1" smtClean="0"/>
              <a:t>trọn</a:t>
            </a:r>
            <a:r>
              <a:rPr lang="en-US" dirty="0" smtClean="0"/>
              <a:t> </a:t>
            </a:r>
            <a:r>
              <a:rPr lang="en-US" dirty="0" err="1" smtClean="0"/>
              <a:t>giữa</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kết</a:t>
            </a:r>
            <a:r>
              <a:rPr lang="en-US" dirty="0" smtClean="0"/>
              <a:t> </a:t>
            </a:r>
            <a:r>
              <a:rPr lang="en-US" dirty="0" err="1" smtClean="0"/>
              <a:t>hợp</a:t>
            </a:r>
            <a:r>
              <a:rPr lang="en-US" dirty="0" smtClean="0"/>
              <a:t> </a:t>
            </a:r>
            <a:r>
              <a:rPr lang="en-US" dirty="0" err="1" smtClean="0"/>
              <a:t>và</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và</a:t>
            </a:r>
            <a:r>
              <a:rPr lang="en-US" dirty="0" smtClean="0"/>
              <a:t> </a:t>
            </a:r>
            <a:r>
              <a:rPr lang="en-US" dirty="0" err="1" smtClean="0"/>
              <a:t>giá</a:t>
            </a:r>
            <a:r>
              <a:rPr lang="en-US" dirty="0" smtClean="0"/>
              <a:t> </a:t>
            </a:r>
            <a:r>
              <a:rPr lang="en-US" dirty="0" err="1" smtClean="0"/>
              <a:t>thành</a:t>
            </a:r>
            <a:r>
              <a:rPr lang="en-US" dirty="0" smtClean="0"/>
              <a:t> </a:t>
            </a:r>
            <a:r>
              <a:rPr lang="en-US" dirty="0" err="1" smtClean="0"/>
              <a:t>triển</a:t>
            </a:r>
            <a:r>
              <a:rPr lang="en-US" dirty="0" smtClean="0"/>
              <a:t> </a:t>
            </a:r>
            <a:r>
              <a:rPr lang="en-US" dirty="0" err="1" smtClean="0"/>
              <a:t>khai</a:t>
            </a:r>
            <a:endParaRPr lang="en-US" dirty="0"/>
          </a:p>
        </p:txBody>
      </p:sp>
      <p:graphicFrame>
        <p:nvGraphicFramePr>
          <p:cNvPr id="1702941" name="Object 29"/>
          <p:cNvGraphicFramePr>
            <a:graphicFrameLocks noGrp="1" noChangeAspect="1"/>
          </p:cNvGraphicFramePr>
          <p:nvPr>
            <p:ph type="chart" sz="half" idx="2"/>
            <p:extLst>
              <p:ext uri="{D42A27DB-BD31-4B8C-83A1-F6EECF244321}">
                <p14:modId xmlns:p14="http://schemas.microsoft.com/office/powerpoint/2010/main" val="787663603"/>
              </p:ext>
            </p:extLst>
          </p:nvPr>
        </p:nvGraphicFramePr>
        <p:xfrm>
          <a:off x="1600200" y="1222375"/>
          <a:ext cx="5867400" cy="4303713"/>
        </p:xfrm>
        <a:graphic>
          <a:graphicData uri="http://schemas.openxmlformats.org/presentationml/2006/ole">
            <mc:AlternateContent xmlns:mc="http://schemas.openxmlformats.org/markup-compatibility/2006">
              <mc:Choice xmlns:v="urn:schemas-microsoft-com:vml" Requires="v">
                <p:oleObj spid="_x0000_s1081" name="Chart" r:id="rId4" imgW="6718300" imgH="4927600" progId="MSGraph.Chart.8">
                  <p:embed followColorScheme="full"/>
                </p:oleObj>
              </mc:Choice>
              <mc:Fallback>
                <p:oleObj name="Chart" r:id="rId4" imgW="6718300" imgH="4927600" progId="MSGraph.Chart.8">
                  <p:embed followColorScheme="full"/>
                  <p:pic>
                    <p:nvPicPr>
                      <p:cNvPr id="0" name=""/>
                      <p:cNvPicPr>
                        <a:picLocks noChangeAspect="1" noChangeArrowheads="1"/>
                      </p:cNvPicPr>
                      <p:nvPr/>
                    </p:nvPicPr>
                    <p:blipFill>
                      <a:blip r:embed="rId5"/>
                      <a:srcRect/>
                      <a:stretch>
                        <a:fillRect/>
                      </a:stretch>
                    </p:blipFill>
                    <p:spPr bwMode="auto">
                      <a:xfrm>
                        <a:off x="1600200" y="1222375"/>
                        <a:ext cx="5867400" cy="430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1"/>
          </p:nvPr>
        </p:nvSpPr>
        <p:spPr/>
        <p:txBody>
          <a:bodyPr/>
          <a:lstStyle/>
          <a:p>
            <a:fld id="{8D331AE5-AED7-4B82-8202-0D708C34F101}" type="slidenum">
              <a:rPr lang="en-US" smtClean="0"/>
              <a:pPr/>
              <a:t>52</a:t>
            </a:fld>
            <a:endParaRPr lang="en-US" dirty="0"/>
          </a:p>
        </p:txBody>
      </p:sp>
      <p:sp>
        <p:nvSpPr>
          <p:cNvPr id="1702943" name="Text Box 31"/>
          <p:cNvSpPr txBox="1">
            <a:spLocks noChangeArrowheads="1"/>
          </p:cNvSpPr>
          <p:nvPr/>
        </p:nvSpPr>
        <p:spPr bwMode="auto">
          <a:xfrm>
            <a:off x="6248400" y="4114800"/>
            <a:ext cx="2895600" cy="825500"/>
          </a:xfrm>
          <a:prstGeom prst="rect">
            <a:avLst/>
          </a:prstGeom>
          <a:noFill/>
          <a:ln w="12700">
            <a:noFill/>
            <a:miter lim="800000"/>
            <a:headEnd/>
            <a:tailEnd/>
          </a:ln>
          <a:effectLst/>
        </p:spPr>
        <p:txBody>
          <a:bodyPr>
            <a:spAutoFit/>
          </a:bodyPr>
          <a:lstStyle/>
          <a:p>
            <a:r>
              <a:rPr lang="en-US" sz="1600" dirty="0">
                <a:solidFill>
                  <a:schemeClr val="accent2"/>
                </a:solidFill>
              </a:rPr>
              <a:t>Data from Hennessy &amp; Patterson, </a:t>
            </a:r>
            <a:r>
              <a:rPr lang="en-US" sz="1600" i="1" dirty="0">
                <a:solidFill>
                  <a:schemeClr val="accent2"/>
                </a:solidFill>
              </a:rPr>
              <a:t>Computer Architecture</a:t>
            </a:r>
            <a:r>
              <a:rPr lang="en-US" sz="1600" dirty="0">
                <a:solidFill>
                  <a:schemeClr val="accent2"/>
                </a:solidFill>
              </a:rPr>
              <a:t>, 2003</a:t>
            </a:r>
          </a:p>
        </p:txBody>
      </p:sp>
      <p:sp>
        <p:nvSpPr>
          <p:cNvPr id="1702944" name="Rectangle 32"/>
          <p:cNvSpPr>
            <a:spLocks noChangeArrowheads="1"/>
          </p:cNvSpPr>
          <p:nvPr/>
        </p:nvSpPr>
        <p:spPr bwMode="auto">
          <a:xfrm>
            <a:off x="381000" y="5410200"/>
            <a:ext cx="8458200" cy="789960"/>
          </a:xfrm>
          <a:prstGeom prst="rect">
            <a:avLst/>
          </a:prstGeom>
          <a:noFill/>
          <a:ln w="12700">
            <a:noFill/>
            <a:miter lim="800000"/>
            <a:headEnd/>
            <a:tailEnd/>
          </a:ln>
          <a:effectLst/>
        </p:spPr>
        <p:txBody>
          <a:bodyPr wrap="square" lIns="63500" tIns="25400" rIns="63500" bIns="25400">
            <a:spAutoFit/>
          </a:bodyPr>
          <a:lstStyle/>
          <a:p>
            <a:pPr>
              <a:spcBef>
                <a:spcPct val="30000"/>
              </a:spcBef>
              <a:buClr>
                <a:schemeClr val="accent1"/>
              </a:buClr>
              <a:buSzPct val="75000"/>
            </a:pPr>
            <a:r>
              <a:rPr lang="en-US" sz="2400" dirty="0" err="1" smtClean="0">
                <a:solidFill>
                  <a:schemeClr val="tx1"/>
                </a:solidFill>
              </a:rPr>
              <a:t>Lợi</a:t>
            </a:r>
            <a:r>
              <a:rPr lang="en-US" sz="2400" dirty="0" smtClean="0">
                <a:solidFill>
                  <a:schemeClr val="tx1"/>
                </a:solidFill>
              </a:rPr>
              <a:t> </a:t>
            </a:r>
            <a:r>
              <a:rPr lang="en-US" sz="2400" dirty="0" err="1" smtClean="0">
                <a:solidFill>
                  <a:schemeClr val="tx1"/>
                </a:solidFill>
              </a:rPr>
              <a:t>ích</a:t>
            </a:r>
            <a:r>
              <a:rPr lang="en-US" sz="2400" dirty="0" smtClean="0">
                <a:solidFill>
                  <a:schemeClr val="tx1"/>
                </a:solidFill>
              </a:rPr>
              <a:t> </a:t>
            </a:r>
            <a:r>
              <a:rPr lang="en-US" sz="2400" dirty="0" err="1" smtClean="0">
                <a:solidFill>
                  <a:schemeClr val="tx1"/>
                </a:solidFill>
              </a:rPr>
              <a:t>lớn</a:t>
            </a:r>
            <a:r>
              <a:rPr lang="en-US" sz="2400" dirty="0" smtClean="0">
                <a:solidFill>
                  <a:schemeClr val="tx1"/>
                </a:solidFill>
              </a:rPr>
              <a:t> </a:t>
            </a:r>
            <a:r>
              <a:rPr lang="en-US" sz="2400" dirty="0" err="1" smtClean="0">
                <a:solidFill>
                  <a:schemeClr val="tx1"/>
                </a:solidFill>
              </a:rPr>
              <a:t>nhất</a:t>
            </a:r>
            <a:r>
              <a:rPr lang="en-US" sz="2400" dirty="0" smtClean="0">
                <a:solidFill>
                  <a:schemeClr val="tx1"/>
                </a:solidFill>
              </a:rPr>
              <a:t> </a:t>
            </a:r>
            <a:r>
              <a:rPr lang="en-US" sz="2400" dirty="0" err="1" smtClean="0">
                <a:solidFill>
                  <a:schemeClr val="tx1"/>
                </a:solidFill>
              </a:rPr>
              <a:t>là</a:t>
            </a:r>
            <a:r>
              <a:rPr lang="en-US" sz="2400" dirty="0" smtClean="0">
                <a:solidFill>
                  <a:schemeClr val="tx1"/>
                </a:solidFill>
              </a:rPr>
              <a:t> </a:t>
            </a:r>
            <a:r>
              <a:rPr lang="en-US" sz="2400" dirty="0" err="1" smtClean="0">
                <a:solidFill>
                  <a:schemeClr val="tx1"/>
                </a:solidFill>
              </a:rPr>
              <a:t>khi</a:t>
            </a:r>
            <a:r>
              <a:rPr lang="en-US" sz="2400" dirty="0" smtClean="0">
                <a:solidFill>
                  <a:schemeClr val="tx1"/>
                </a:solidFill>
              </a:rPr>
              <a:t> </a:t>
            </a:r>
            <a:r>
              <a:rPr lang="en-US" sz="2400" dirty="0" err="1" smtClean="0">
                <a:solidFill>
                  <a:schemeClr val="tx1"/>
                </a:solidFill>
              </a:rPr>
              <a:t>chuyển</a:t>
            </a:r>
            <a:r>
              <a:rPr lang="en-US" sz="2400" dirty="0" smtClean="0">
                <a:solidFill>
                  <a:schemeClr val="tx1"/>
                </a:solidFill>
              </a:rPr>
              <a:t> </a:t>
            </a:r>
            <a:r>
              <a:rPr lang="en-US" sz="2400" dirty="0" err="1" smtClean="0">
                <a:solidFill>
                  <a:schemeClr val="tx1"/>
                </a:solidFill>
              </a:rPr>
              <a:t>từ</a:t>
            </a:r>
            <a:r>
              <a:rPr lang="en-US" sz="2400" dirty="0" smtClean="0">
                <a:solidFill>
                  <a:schemeClr val="tx1"/>
                </a:solidFill>
              </a:rPr>
              <a:t> </a:t>
            </a:r>
            <a:r>
              <a:rPr lang="en-US" sz="2400" dirty="0" err="1" smtClean="0">
                <a:solidFill>
                  <a:schemeClr val="tx1"/>
                </a:solidFill>
              </a:rPr>
              <a:t>bộ</a:t>
            </a:r>
            <a:r>
              <a:rPr lang="en-US" sz="2400" dirty="0" smtClean="0">
                <a:solidFill>
                  <a:schemeClr val="tx1"/>
                </a:solidFill>
              </a:rPr>
              <a:t> </a:t>
            </a:r>
            <a:r>
              <a:rPr lang="en-US" sz="2400" dirty="0" err="1" smtClean="0">
                <a:solidFill>
                  <a:schemeClr val="tx1"/>
                </a:solidFill>
              </a:rPr>
              <a:t>đệm</a:t>
            </a:r>
            <a:r>
              <a:rPr lang="en-US" sz="2400" dirty="0" smtClean="0">
                <a:solidFill>
                  <a:schemeClr val="tx1"/>
                </a:solidFill>
              </a:rPr>
              <a:t> </a:t>
            </a:r>
            <a:r>
              <a:rPr lang="en-US" sz="2400" dirty="0" err="1" smtClean="0">
                <a:solidFill>
                  <a:schemeClr val="tx1"/>
                </a:solidFill>
              </a:rPr>
              <a:t>trực</a:t>
            </a:r>
            <a:r>
              <a:rPr lang="en-US" sz="2400" dirty="0" smtClean="0">
                <a:solidFill>
                  <a:schemeClr val="tx1"/>
                </a:solidFill>
              </a:rPr>
              <a:t> </a:t>
            </a:r>
            <a:r>
              <a:rPr lang="en-US" sz="2400" dirty="0" err="1" smtClean="0">
                <a:solidFill>
                  <a:schemeClr val="tx1"/>
                </a:solidFill>
              </a:rPr>
              <a:t>tiếp</a:t>
            </a:r>
            <a:r>
              <a:rPr lang="en-US" sz="2400" dirty="0" smtClean="0">
                <a:solidFill>
                  <a:schemeClr val="tx1"/>
                </a:solidFill>
              </a:rPr>
              <a:t> sang </a:t>
            </a:r>
            <a:r>
              <a:rPr lang="en-US" sz="2400" dirty="0" err="1" smtClean="0">
                <a:solidFill>
                  <a:schemeClr val="tx1"/>
                </a:solidFill>
              </a:rPr>
              <a:t>kết</a:t>
            </a:r>
            <a:r>
              <a:rPr lang="en-US" sz="2400" dirty="0" smtClean="0">
                <a:solidFill>
                  <a:schemeClr val="tx1"/>
                </a:solidFill>
              </a:rPr>
              <a:t> </a:t>
            </a:r>
            <a:r>
              <a:rPr lang="en-US" sz="2400" dirty="0" err="1" smtClean="0">
                <a:solidFill>
                  <a:schemeClr val="tx1"/>
                </a:solidFill>
              </a:rPr>
              <a:t>hợp</a:t>
            </a:r>
            <a:r>
              <a:rPr lang="en-US" sz="2400" dirty="0" smtClean="0">
                <a:solidFill>
                  <a:schemeClr val="tx1"/>
                </a:solidFill>
              </a:rPr>
              <a:t> 2 </a:t>
            </a:r>
            <a:r>
              <a:rPr lang="en-US" sz="2400" dirty="0" err="1" smtClean="0">
                <a:solidFill>
                  <a:schemeClr val="tx1"/>
                </a:solidFill>
              </a:rPr>
              <a:t>đường</a:t>
            </a:r>
            <a:r>
              <a:rPr lang="en-US" sz="2400" dirty="0" smtClean="0">
                <a:solidFill>
                  <a:schemeClr val="tx1"/>
                </a:solidFill>
              </a:rPr>
              <a:t> (</a:t>
            </a:r>
            <a:r>
              <a:rPr lang="en-US" sz="2400" dirty="0" err="1" smtClean="0">
                <a:solidFill>
                  <a:schemeClr val="tx1"/>
                </a:solidFill>
              </a:rPr>
              <a:t>tỉ</a:t>
            </a:r>
            <a:r>
              <a:rPr lang="en-US" sz="2400" dirty="0" smtClean="0">
                <a:solidFill>
                  <a:schemeClr val="tx1"/>
                </a:solidFill>
              </a:rPr>
              <a:t> </a:t>
            </a:r>
            <a:r>
              <a:rPr lang="en-US" sz="2400" dirty="0" err="1" smtClean="0">
                <a:solidFill>
                  <a:schemeClr val="tx1"/>
                </a:solidFill>
              </a:rPr>
              <a:t>lệ</a:t>
            </a:r>
            <a:r>
              <a:rPr lang="en-US" sz="2400" dirty="0" smtClean="0">
                <a:solidFill>
                  <a:schemeClr val="tx1"/>
                </a:solidFill>
              </a:rPr>
              <a:t> </a:t>
            </a:r>
            <a:r>
              <a:rPr lang="en-US" sz="2400" dirty="0" err="1" smtClean="0">
                <a:solidFill>
                  <a:schemeClr val="tx1"/>
                </a:solidFill>
              </a:rPr>
              <a:t>trượt</a:t>
            </a:r>
            <a:r>
              <a:rPr lang="en-US" sz="2400" dirty="0" smtClean="0">
                <a:solidFill>
                  <a:schemeClr val="tx1"/>
                </a:solidFill>
              </a:rPr>
              <a:t> </a:t>
            </a:r>
            <a:r>
              <a:rPr lang="en-US" sz="2400" dirty="0" err="1" smtClean="0">
                <a:solidFill>
                  <a:schemeClr val="tx1"/>
                </a:solidFill>
              </a:rPr>
              <a:t>giảm</a:t>
            </a:r>
            <a:r>
              <a:rPr lang="en-US" sz="2400" dirty="0" smtClean="0">
                <a:solidFill>
                  <a:schemeClr val="tx1"/>
                </a:solidFill>
              </a:rPr>
              <a:t> 20%+)</a:t>
            </a:r>
            <a:endParaRPr lang="en-US" sz="2400" dirty="0">
              <a:solidFill>
                <a:schemeClr val="tx1"/>
              </a:solidFill>
            </a:endParaRPr>
          </a:p>
        </p:txBody>
      </p:sp>
    </p:spTree>
    <p:extLst>
      <p:ext uri="{BB962C8B-B14F-4D97-AF65-F5344CB8AC3E}">
        <p14:creationId xmlns:p14="http://schemas.microsoft.com/office/powerpoint/2010/main" val="22253753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err="1" smtClean="0"/>
              <a:t>Kích</a:t>
            </a:r>
            <a:r>
              <a:rPr lang="en-US" dirty="0" smtClean="0"/>
              <a:t> </a:t>
            </a:r>
            <a:r>
              <a:rPr lang="en-US" dirty="0" err="1" smtClean="0"/>
              <a:t>thước</a:t>
            </a:r>
            <a:r>
              <a:rPr lang="en-US" dirty="0" smtClean="0"/>
              <a:t> </a:t>
            </a:r>
            <a:r>
              <a:rPr lang="en-US" dirty="0" err="1" smtClean="0"/>
              <a:t>các</a:t>
            </a:r>
            <a:r>
              <a:rPr lang="en-US" dirty="0" smtClean="0"/>
              <a:t> </a:t>
            </a:r>
            <a:r>
              <a:rPr lang="en-US" dirty="0" err="1" smtClean="0"/>
              <a:t>trường</a:t>
            </a:r>
            <a:r>
              <a:rPr lang="en-US" dirty="0" smtClean="0"/>
              <a:t> trong </a:t>
            </a:r>
            <a:r>
              <a:rPr lang="en-US" dirty="0" err="1" smtClean="0"/>
              <a:t>bộ</a:t>
            </a:r>
            <a:r>
              <a:rPr lang="en-US" dirty="0" smtClean="0"/>
              <a:t> </a:t>
            </a:r>
            <a:r>
              <a:rPr lang="en-US" dirty="0" err="1" smtClean="0"/>
              <a:t>đệm</a:t>
            </a:r>
            <a:endParaRPr lang="en-US" dirty="0"/>
          </a:p>
        </p:txBody>
      </p:sp>
      <p:sp>
        <p:nvSpPr>
          <p:cNvPr id="3" name="Content Placeholder 2"/>
          <p:cNvSpPr>
            <a:spLocks noGrp="1"/>
          </p:cNvSpPr>
          <p:nvPr>
            <p:ph idx="1"/>
          </p:nvPr>
        </p:nvSpPr>
        <p:spPr>
          <a:xfrm>
            <a:off x="457200" y="990600"/>
            <a:ext cx="8153400" cy="5021888"/>
          </a:xfrm>
        </p:spPr>
        <p:txBody>
          <a:bodyPr>
            <a:normAutofit fontScale="85000" lnSpcReduction="20000"/>
          </a:bodyPr>
          <a:lstStyle/>
          <a:p>
            <a:pPr>
              <a:lnSpc>
                <a:spcPct val="100000"/>
              </a:lnSpc>
              <a:spcBef>
                <a:spcPts val="600"/>
              </a:spcBef>
            </a:pPr>
            <a:r>
              <a:rPr lang="en-US" dirty="0" err="1" smtClean="0"/>
              <a:t>Số</a:t>
            </a:r>
            <a:r>
              <a:rPr lang="en-US" dirty="0" smtClean="0"/>
              <a:t> bit trong </a:t>
            </a:r>
            <a:r>
              <a:rPr lang="en-US" dirty="0" err="1" smtClean="0"/>
              <a:t>bộ</a:t>
            </a:r>
            <a:r>
              <a:rPr lang="en-US" dirty="0" smtClean="0"/>
              <a:t> </a:t>
            </a:r>
            <a:r>
              <a:rPr lang="en-US" dirty="0" err="1" smtClean="0"/>
              <a:t>đệm</a:t>
            </a:r>
            <a:r>
              <a:rPr lang="en-US" dirty="0" smtClean="0"/>
              <a:t> </a:t>
            </a:r>
            <a:r>
              <a:rPr lang="en-US" dirty="0" err="1" smtClean="0"/>
              <a:t>gồm</a:t>
            </a:r>
            <a:r>
              <a:rPr lang="en-US" dirty="0" smtClean="0"/>
              <a:t> bit </a:t>
            </a:r>
            <a:r>
              <a:rPr lang="en-US" dirty="0" err="1" smtClean="0"/>
              <a:t>cho</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bit </a:t>
            </a:r>
            <a:r>
              <a:rPr lang="en-US" dirty="0" err="1" smtClean="0"/>
              <a:t>cho</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thẻ</a:t>
            </a:r>
            <a:endParaRPr lang="en-US" dirty="0" smtClean="0"/>
          </a:p>
          <a:p>
            <a:pPr lvl="1">
              <a:lnSpc>
                <a:spcPct val="100000"/>
              </a:lnSpc>
              <a:spcBef>
                <a:spcPts val="600"/>
              </a:spcBef>
            </a:pPr>
            <a:r>
              <a:rPr lang="en-US" dirty="0" err="1" smtClean="0"/>
              <a:t>Địa</a:t>
            </a:r>
            <a:r>
              <a:rPr lang="en-US" dirty="0" smtClean="0"/>
              <a:t> </a:t>
            </a:r>
            <a:r>
              <a:rPr lang="en-US" dirty="0" err="1" smtClean="0"/>
              <a:t>chỉ</a:t>
            </a:r>
            <a:r>
              <a:rPr lang="en-US" dirty="0" smtClean="0"/>
              <a:t> byte 32 bit</a:t>
            </a:r>
          </a:p>
          <a:p>
            <a:pPr lvl="1">
              <a:lnSpc>
                <a:spcPct val="100000"/>
              </a:lnSpc>
              <a:spcBef>
                <a:spcPts val="600"/>
              </a:spcBef>
            </a:pPr>
            <a:r>
              <a:rPr lang="en-US" dirty="0" err="1" smtClean="0"/>
              <a:t>Bộ</a:t>
            </a:r>
            <a:r>
              <a:rPr lang="en-US" dirty="0" smtClean="0"/>
              <a:t> </a:t>
            </a:r>
            <a:r>
              <a:rPr lang="en-US" dirty="0" err="1" smtClean="0"/>
              <a:t>đệm</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2</a:t>
            </a:r>
            <a:r>
              <a:rPr lang="en-US" baseline="30000" dirty="0" smtClean="0"/>
              <a:t>n</a:t>
            </a:r>
            <a:r>
              <a:rPr lang="en-US" dirty="0" smtClean="0"/>
              <a:t> </a:t>
            </a:r>
            <a:r>
              <a:rPr lang="en-US" dirty="0" err="1" smtClean="0"/>
              <a:t>khối</a:t>
            </a:r>
            <a:r>
              <a:rPr lang="en-US" dirty="0" smtClean="0"/>
              <a:t>, </a:t>
            </a:r>
            <a:r>
              <a:rPr lang="en-US" i="1" dirty="0" smtClean="0"/>
              <a:t>n</a:t>
            </a:r>
            <a:r>
              <a:rPr lang="en-US" dirty="0" smtClean="0"/>
              <a:t> bits </a:t>
            </a:r>
            <a:r>
              <a:rPr lang="en-US" dirty="0" err="1" smtClean="0"/>
              <a:t>cho</a:t>
            </a:r>
            <a:r>
              <a:rPr lang="en-US" dirty="0" smtClean="0"/>
              <a:t> </a:t>
            </a:r>
            <a:r>
              <a:rPr lang="en-US" dirty="0" err="1" smtClean="0"/>
              <a:t>trường</a:t>
            </a:r>
            <a:r>
              <a:rPr lang="en-US" dirty="0" smtClean="0"/>
              <a:t> index</a:t>
            </a:r>
          </a:p>
          <a:p>
            <a:pPr lvl="1">
              <a:lnSpc>
                <a:spcPct val="100000"/>
              </a:lnSpc>
              <a:spcBef>
                <a:spcPts val="600"/>
              </a:spcBef>
            </a:pPr>
            <a:r>
              <a:rPr lang="en-US" dirty="0" err="1" smtClean="0"/>
              <a:t>Kích</a:t>
            </a:r>
            <a:r>
              <a:rPr lang="en-US" dirty="0" smtClean="0"/>
              <a:t> </a:t>
            </a:r>
            <a:r>
              <a:rPr lang="en-US" dirty="0" err="1" smtClean="0"/>
              <a:t>thước</a:t>
            </a:r>
            <a:r>
              <a:rPr lang="en-US" dirty="0" smtClean="0"/>
              <a:t> </a:t>
            </a:r>
            <a:r>
              <a:rPr lang="en-US" dirty="0" err="1" smtClean="0"/>
              <a:t>khối</a:t>
            </a:r>
            <a:r>
              <a:rPr lang="en-US" dirty="0" smtClean="0"/>
              <a:t> </a:t>
            </a:r>
            <a:r>
              <a:rPr lang="en-US" dirty="0" err="1" smtClean="0"/>
              <a:t>là</a:t>
            </a:r>
            <a:r>
              <a:rPr lang="en-US" dirty="0" smtClean="0"/>
              <a:t> 2</a:t>
            </a:r>
            <a:r>
              <a:rPr lang="en-US" baseline="30000" dirty="0" smtClean="0"/>
              <a:t>m</a:t>
            </a:r>
            <a:r>
              <a:rPr lang="en-US" dirty="0" smtClean="0"/>
              <a:t> </a:t>
            </a:r>
            <a:r>
              <a:rPr lang="en-US" dirty="0" err="1" smtClean="0"/>
              <a:t>từ</a:t>
            </a:r>
            <a:r>
              <a:rPr lang="en-US" dirty="0" smtClean="0"/>
              <a:t> (2</a:t>
            </a:r>
            <a:r>
              <a:rPr lang="en-US" baseline="30000" dirty="0" smtClean="0"/>
              <a:t>m+2</a:t>
            </a:r>
            <a:r>
              <a:rPr lang="en-US" dirty="0" smtClean="0"/>
              <a:t> bytes), </a:t>
            </a:r>
            <a:r>
              <a:rPr lang="en-US" i="1" dirty="0" smtClean="0"/>
              <a:t>m</a:t>
            </a:r>
            <a:r>
              <a:rPr lang="en-US" dirty="0" smtClean="0"/>
              <a:t> bits </a:t>
            </a:r>
            <a:r>
              <a:rPr lang="en-US" dirty="0" err="1" smtClean="0"/>
              <a:t>cho</a:t>
            </a:r>
            <a:r>
              <a:rPr lang="en-US" dirty="0" smtClean="0"/>
              <a:t> </a:t>
            </a:r>
            <a:r>
              <a:rPr lang="en-US" dirty="0" err="1" smtClean="0"/>
              <a:t>trường</a:t>
            </a:r>
            <a:r>
              <a:rPr lang="en-US" dirty="0" smtClean="0"/>
              <a:t> block offset </a:t>
            </a:r>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a:t>
            </a:r>
            <a:r>
              <a:rPr lang="en-US" dirty="0" err="1" smtClean="0"/>
              <a:t>từ</a:t>
            </a:r>
            <a:r>
              <a:rPr lang="en-US" dirty="0" smtClean="0"/>
              <a:t> trong </a:t>
            </a:r>
            <a:r>
              <a:rPr lang="en-US" dirty="0" err="1" smtClean="0"/>
              <a:t>khối</a:t>
            </a:r>
            <a:r>
              <a:rPr lang="en-US" dirty="0" smtClean="0"/>
              <a:t>; 2 bits </a:t>
            </a:r>
            <a:r>
              <a:rPr lang="en-US" dirty="0" err="1" smtClean="0"/>
              <a:t>cho</a:t>
            </a:r>
            <a:r>
              <a:rPr lang="en-US" dirty="0" smtClean="0"/>
              <a:t> </a:t>
            </a:r>
            <a:r>
              <a:rPr lang="en-US" dirty="0" err="1" smtClean="0"/>
              <a:t>trường</a:t>
            </a:r>
            <a:r>
              <a:rPr lang="en-US" dirty="0" smtClean="0"/>
              <a:t> byte offset </a:t>
            </a:r>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 byte trong </a:t>
            </a:r>
            <a:r>
              <a:rPr lang="en-US" dirty="0" err="1" smtClean="0"/>
              <a:t>từ</a:t>
            </a:r>
            <a:endParaRPr lang="en-US" dirty="0" smtClean="0"/>
          </a:p>
          <a:p>
            <a:pPr>
              <a:lnSpc>
                <a:spcPct val="100000"/>
              </a:lnSpc>
              <a:spcBef>
                <a:spcPts val="600"/>
              </a:spcBef>
            </a:pPr>
            <a:r>
              <a:rPr lang="en-US" dirty="0" err="1" smtClean="0"/>
              <a:t>Kích</a:t>
            </a:r>
            <a:r>
              <a:rPr lang="en-US" dirty="0" smtClean="0"/>
              <a:t> </a:t>
            </a:r>
            <a:r>
              <a:rPr lang="en-US" dirty="0" err="1" smtClean="0"/>
              <a:t>thước</a:t>
            </a:r>
            <a:r>
              <a:rPr lang="en-US" dirty="0" smtClean="0"/>
              <a:t> </a:t>
            </a:r>
            <a:r>
              <a:rPr lang="en-US" dirty="0" err="1" smtClean="0"/>
              <a:t>trường</a:t>
            </a:r>
            <a:r>
              <a:rPr lang="en-US" dirty="0" smtClean="0"/>
              <a:t> tag </a:t>
            </a:r>
            <a:r>
              <a:rPr lang="en-US" dirty="0" err="1" smtClean="0"/>
              <a:t>sẽ</a:t>
            </a:r>
            <a:r>
              <a:rPr lang="en-US" dirty="0" smtClean="0"/>
              <a:t> </a:t>
            </a:r>
            <a:r>
              <a:rPr lang="en-US" dirty="0" err="1" smtClean="0"/>
              <a:t>là</a:t>
            </a:r>
            <a:r>
              <a:rPr lang="en-US" dirty="0" smtClean="0"/>
              <a:t>?</a:t>
            </a:r>
          </a:p>
          <a:p>
            <a:pPr>
              <a:lnSpc>
                <a:spcPct val="100000"/>
              </a:lnSpc>
              <a:spcBef>
                <a:spcPts val="600"/>
              </a:spcBef>
            </a:pPr>
            <a:r>
              <a:rPr lang="en-US" dirty="0" err="1" smtClean="0"/>
              <a:t>Tổng</a:t>
            </a:r>
            <a:r>
              <a:rPr lang="en-US" dirty="0" smtClean="0"/>
              <a:t> </a:t>
            </a:r>
            <a:r>
              <a:rPr lang="en-US" dirty="0" err="1" smtClean="0"/>
              <a:t>số</a:t>
            </a:r>
            <a:r>
              <a:rPr lang="en-US" dirty="0" smtClean="0"/>
              <a:t> </a:t>
            </a:r>
            <a:r>
              <a:rPr lang="en-US" dirty="0" err="1" smtClean="0"/>
              <a:t>bít</a:t>
            </a:r>
            <a:r>
              <a:rPr lang="en-US" dirty="0" smtClean="0"/>
              <a:t> trong </a:t>
            </a:r>
            <a:r>
              <a:rPr lang="en-US" dirty="0" err="1" smtClean="0"/>
              <a:t>bộ</a:t>
            </a:r>
            <a:r>
              <a:rPr lang="en-US" dirty="0" smtClean="0"/>
              <a:t> </a:t>
            </a:r>
            <a:r>
              <a:rPr lang="en-US" dirty="0" err="1" smtClean="0"/>
              <a:t>đệm</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sẽ</a:t>
            </a:r>
            <a:r>
              <a:rPr lang="en-US" dirty="0" smtClean="0"/>
              <a:t> </a:t>
            </a:r>
            <a:r>
              <a:rPr lang="en-US" dirty="0" err="1" smtClean="0"/>
              <a:t>là</a:t>
            </a:r>
            <a:endParaRPr lang="en-US" dirty="0" smtClean="0"/>
          </a:p>
          <a:p>
            <a:pPr lvl="1" algn="ctr">
              <a:lnSpc>
                <a:spcPct val="100000"/>
              </a:lnSpc>
              <a:spcBef>
                <a:spcPts val="600"/>
              </a:spcBef>
              <a:buNone/>
            </a:pPr>
            <a:r>
              <a:rPr lang="en-US" dirty="0" smtClean="0"/>
              <a:t>2</a:t>
            </a:r>
            <a:r>
              <a:rPr lang="en-US" baseline="30000" dirty="0" smtClean="0"/>
              <a:t>n</a:t>
            </a:r>
            <a:r>
              <a:rPr lang="en-US" dirty="0" smtClean="0"/>
              <a:t> x (block size + tag field size + valid field size)</a:t>
            </a:r>
          </a:p>
          <a:p>
            <a:pPr>
              <a:lnSpc>
                <a:spcPct val="100000"/>
              </a:lnSpc>
              <a:spcBef>
                <a:spcPts val="600"/>
              </a:spcBef>
            </a:pPr>
            <a:r>
              <a:rPr lang="en-US" dirty="0" err="1" smtClean="0"/>
              <a:t>Cần</a:t>
            </a:r>
            <a:r>
              <a:rPr lang="en-US" dirty="0" smtClean="0"/>
              <a:t> </a:t>
            </a:r>
            <a:r>
              <a:rPr lang="en-US" dirty="0" err="1" smtClean="0"/>
              <a:t>bao</a:t>
            </a:r>
            <a:r>
              <a:rPr lang="en-US" dirty="0" smtClean="0"/>
              <a:t> </a:t>
            </a:r>
            <a:r>
              <a:rPr lang="en-US" dirty="0" err="1" smtClean="0"/>
              <a:t>nhiêu</a:t>
            </a:r>
            <a:r>
              <a:rPr lang="en-US" dirty="0" smtClean="0"/>
              <a:t> bit </a:t>
            </a:r>
            <a:r>
              <a:rPr lang="en-US" dirty="0" err="1" smtClean="0"/>
              <a:t>cho</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ánh</a:t>
            </a:r>
            <a:r>
              <a:rPr lang="en-US" dirty="0" smtClean="0"/>
              <a:t> </a:t>
            </a:r>
            <a:r>
              <a:rPr lang="en-US" dirty="0" err="1" smtClean="0"/>
              <a:t>xạ</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kích</a:t>
            </a:r>
            <a:r>
              <a:rPr lang="en-US" dirty="0" smtClean="0"/>
              <a:t> </a:t>
            </a:r>
            <a:r>
              <a:rPr lang="en-US" dirty="0" err="1" smtClean="0"/>
              <a:t>thước</a:t>
            </a:r>
            <a:r>
              <a:rPr lang="en-US" dirty="0" smtClean="0"/>
              <a:t> 16KB </a:t>
            </a:r>
            <a:r>
              <a:rPr lang="en-US" dirty="0" err="1" smtClean="0"/>
              <a:t>dữ</a:t>
            </a:r>
            <a:r>
              <a:rPr lang="en-US" dirty="0" smtClean="0"/>
              <a:t> </a:t>
            </a:r>
            <a:r>
              <a:rPr lang="en-US" dirty="0" err="1" smtClean="0"/>
              <a:t>liệu</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khối</a:t>
            </a:r>
            <a:r>
              <a:rPr lang="en-US" dirty="0" smtClean="0"/>
              <a:t> </a:t>
            </a:r>
            <a:r>
              <a:rPr lang="en-US" dirty="0" err="1" smtClean="0"/>
              <a:t>là</a:t>
            </a:r>
            <a:r>
              <a:rPr lang="en-US" dirty="0" smtClean="0"/>
              <a:t> 4 </a:t>
            </a:r>
            <a:r>
              <a:rPr lang="en-US" dirty="0" err="1" smtClean="0"/>
              <a:t>từ</a:t>
            </a:r>
            <a:r>
              <a:rPr lang="en-US" dirty="0" smtClean="0"/>
              <a:t> </a:t>
            </a:r>
            <a:r>
              <a:rPr lang="en-US" dirty="0" err="1" smtClean="0"/>
              <a:t>và</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đánh</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bằng</a:t>
            </a:r>
            <a:r>
              <a:rPr lang="en-US" dirty="0" smtClean="0"/>
              <a:t> 32 bit?</a:t>
            </a:r>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6" name="Footer Placeholder 5"/>
          <p:cNvSpPr>
            <a:spLocks noGrp="1"/>
          </p:cNvSpPr>
          <p:nvPr>
            <p:ph type="ftr" sz="quarter" idx="11"/>
          </p:nvPr>
        </p:nvSpPr>
        <p:spPr/>
        <p:txBody>
          <a:bodyPr/>
          <a:lstStyle/>
          <a:p>
            <a:r>
              <a:rPr lang="en-US" smtClean="0"/>
              <a:t>Chương 4. Bộ nhớ - Phân cấp bộ nhớ</a:t>
            </a:r>
            <a:endParaRPr lang="en-US" dirty="0" smtClean="0"/>
          </a:p>
        </p:txBody>
      </p:sp>
      <p:sp>
        <p:nvSpPr>
          <p:cNvPr id="5" name="Slide Number Placeholder 4"/>
          <p:cNvSpPr>
            <a:spLocks noGrp="1"/>
          </p:cNvSpPr>
          <p:nvPr>
            <p:ph type="sldNum" sz="quarter" idx="12"/>
          </p:nvPr>
        </p:nvSpPr>
        <p:spPr/>
        <p:txBody>
          <a:bodyPr/>
          <a:lstStyle/>
          <a:p>
            <a:fld id="{8D331AE5-AED7-4B82-8202-0D708C34F101}" type="slidenum">
              <a:rPr lang="en-US" smtClean="0"/>
              <a:pPr/>
              <a:t>53</a:t>
            </a:fld>
            <a:endParaRPr lang="en-US" dirty="0"/>
          </a:p>
        </p:txBody>
      </p:sp>
    </p:spTree>
    <p:extLst>
      <p:ext uri="{BB962C8B-B14F-4D97-AF65-F5344CB8AC3E}">
        <p14:creationId xmlns:p14="http://schemas.microsoft.com/office/powerpoint/2010/main" val="44775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r>
              <a:rPr lang="en-US" b="1" dirty="0" smtClean="0">
                <a:latin typeface="Arial"/>
                <a:cs typeface="Arial"/>
              </a:rPr>
              <a:t> </a:t>
            </a:r>
            <a:r>
              <a:rPr lang="en-US" b="1" dirty="0" err="1" smtClean="0">
                <a:latin typeface="Arial"/>
                <a:cs typeface="Arial"/>
              </a:rPr>
              <a:t>ngày</a:t>
            </a:r>
            <a:r>
              <a:rPr lang="en-US" b="1" dirty="0" smtClean="0">
                <a:latin typeface="Arial"/>
                <a:cs typeface="Arial"/>
              </a:rPr>
              <a:t> nay</a:t>
            </a:r>
            <a:endParaRPr lang="en-US" b="1" dirty="0">
              <a:latin typeface="Arial"/>
              <a:cs typeface="Arial"/>
            </a:endParaRPr>
          </a:p>
        </p:txBody>
      </p:sp>
      <p:sp>
        <p:nvSpPr>
          <p:cNvPr id="3" name="Rectangle 2"/>
          <p:cNvSpPr/>
          <p:nvPr/>
        </p:nvSpPr>
        <p:spPr>
          <a:xfrm>
            <a:off x="579864" y="2133600"/>
            <a:ext cx="8259336" cy="2677656"/>
          </a:xfrm>
          <a:prstGeom prst="rect">
            <a:avLst/>
          </a:prstGeom>
        </p:spPr>
        <p:txBody>
          <a:bodyPr wrap="square">
            <a:spAutoFit/>
          </a:bodyPr>
          <a:lstStyle/>
          <a:p>
            <a:r>
              <a:rPr lang="en-US" sz="1400" dirty="0"/>
              <a:t>• </a:t>
            </a:r>
            <a:r>
              <a:rPr lang="en-US" sz="1400" dirty="0" smtClean="0"/>
              <a:t>Intel Ivy Bridge (2012, 4‐core x86</a:t>
            </a:r>
            <a:r>
              <a:rPr lang="en-US" sz="1400" dirty="0"/>
              <a:t>)</a:t>
            </a:r>
          </a:p>
          <a:p>
            <a:pPr lvl="1"/>
            <a:r>
              <a:rPr lang="en-US" sz="1400" dirty="0"/>
              <a:t>– </a:t>
            </a:r>
            <a:r>
              <a:rPr lang="en-US" sz="1400" dirty="0" smtClean="0"/>
              <a:t>L1 Data: 	32kB	8‐way set‐associative</a:t>
            </a:r>
            <a:r>
              <a:rPr lang="en-US" sz="1400" dirty="0"/>
              <a:t> </a:t>
            </a:r>
            <a:r>
              <a:rPr lang="en-US" sz="1400" dirty="0" smtClean="0"/>
              <a:t>	64‐byte line</a:t>
            </a:r>
            <a:endParaRPr lang="en-US" sz="1400" dirty="0"/>
          </a:p>
          <a:p>
            <a:pPr lvl="1"/>
            <a:r>
              <a:rPr lang="en-US" sz="1400" dirty="0"/>
              <a:t>– </a:t>
            </a:r>
            <a:r>
              <a:rPr lang="en-US" sz="1400" dirty="0" smtClean="0"/>
              <a:t>L1 Instruction: 	32kB 	8‐way set‐associative 	64‐byte line</a:t>
            </a:r>
            <a:endParaRPr lang="en-US" sz="1400" dirty="0"/>
          </a:p>
          <a:p>
            <a:pPr lvl="1"/>
            <a:r>
              <a:rPr lang="en-US" sz="1400" dirty="0"/>
              <a:t>– </a:t>
            </a:r>
            <a:r>
              <a:rPr lang="en-US" sz="1400" dirty="0" smtClean="0"/>
              <a:t>L2 I&amp;D: 	256kB 	8‐way set‐associative 	64‐byte line</a:t>
            </a:r>
            <a:endParaRPr lang="en-US" sz="1400" dirty="0"/>
          </a:p>
          <a:p>
            <a:pPr lvl="1"/>
            <a:r>
              <a:rPr lang="en-US" sz="1400" dirty="0"/>
              <a:t>– </a:t>
            </a:r>
            <a:r>
              <a:rPr lang="en-US" sz="1400" dirty="0" smtClean="0"/>
              <a:t>L3 I&amp;D: 	</a:t>
            </a:r>
            <a:r>
              <a:rPr lang="en-US" sz="1400" b="1" dirty="0" smtClean="0"/>
              <a:t>8MB 	16‐way </a:t>
            </a:r>
            <a:r>
              <a:rPr lang="en-US" sz="1400" dirty="0" smtClean="0"/>
              <a:t>set‐associative 	64‐byte line</a:t>
            </a:r>
            <a:endParaRPr lang="en-US" sz="1400" dirty="0"/>
          </a:p>
          <a:p>
            <a:endParaRPr lang="en-US" sz="1400" dirty="0" smtClean="0"/>
          </a:p>
          <a:p>
            <a:r>
              <a:rPr lang="en-US" sz="1400" dirty="0" smtClean="0"/>
              <a:t>• Qualcomm Krait (2012, 4‐core ARM</a:t>
            </a:r>
            <a:r>
              <a:rPr lang="en-US" sz="1400" dirty="0"/>
              <a:t>)</a:t>
            </a:r>
          </a:p>
          <a:p>
            <a:pPr lvl="1"/>
            <a:r>
              <a:rPr lang="en-US" sz="1400" dirty="0"/>
              <a:t>– </a:t>
            </a:r>
            <a:r>
              <a:rPr lang="en-US" sz="1400" dirty="0" smtClean="0"/>
              <a:t>L0 Data: 	 </a:t>
            </a:r>
            <a:r>
              <a:rPr lang="en-US" sz="1400" b="1" dirty="0" smtClean="0"/>
              <a:t>4kB 	Direct‐mapped 		</a:t>
            </a:r>
            <a:r>
              <a:rPr lang="en-US" sz="1400" dirty="0" smtClean="0"/>
              <a:t>64‐byte line</a:t>
            </a:r>
            <a:endParaRPr lang="en-US" sz="1400" dirty="0"/>
          </a:p>
          <a:p>
            <a:pPr lvl="1"/>
            <a:r>
              <a:rPr lang="en-US" sz="1400" dirty="0"/>
              <a:t>– </a:t>
            </a:r>
            <a:r>
              <a:rPr lang="en-US" sz="1400" dirty="0" smtClean="0"/>
              <a:t>L0 Instruction: 	</a:t>
            </a:r>
            <a:r>
              <a:rPr lang="en-US" sz="1400" b="1" dirty="0"/>
              <a:t> 4kB </a:t>
            </a:r>
            <a:r>
              <a:rPr lang="en-US" sz="1400" b="1" dirty="0" smtClean="0"/>
              <a:t>	Direct‐mapped 		</a:t>
            </a:r>
            <a:r>
              <a:rPr lang="en-US" sz="1400" dirty="0" smtClean="0"/>
              <a:t>64‐byte line</a:t>
            </a:r>
            <a:endParaRPr lang="en-US" sz="1400" dirty="0"/>
          </a:p>
          <a:p>
            <a:pPr lvl="1"/>
            <a:r>
              <a:rPr lang="en-US" sz="1400" dirty="0"/>
              <a:t>– </a:t>
            </a:r>
            <a:r>
              <a:rPr lang="en-US" sz="1400" dirty="0" smtClean="0"/>
              <a:t>L1Data: 	16kB 	4‐way set‐associative 	64‐byte line</a:t>
            </a:r>
            <a:endParaRPr lang="en-US" sz="1400" dirty="0"/>
          </a:p>
          <a:p>
            <a:pPr lvl="1"/>
            <a:r>
              <a:rPr lang="en-US" sz="1400" dirty="0"/>
              <a:t>– </a:t>
            </a:r>
            <a:r>
              <a:rPr lang="en-US" sz="1400" dirty="0" smtClean="0"/>
              <a:t>L1 Instruction: 	16kB 	4‐way set‐associative 	64‐byte line</a:t>
            </a:r>
            <a:endParaRPr lang="en-US" sz="1400" dirty="0"/>
          </a:p>
          <a:p>
            <a:pPr lvl="1"/>
            <a:r>
              <a:rPr lang="en-US" sz="1400" dirty="0"/>
              <a:t>– </a:t>
            </a:r>
            <a:r>
              <a:rPr lang="en-US" sz="1400" dirty="0" smtClean="0"/>
              <a:t>L2 I&amp;D: 	</a:t>
            </a:r>
            <a:r>
              <a:rPr lang="en-US" sz="1400" b="1" dirty="0" smtClean="0"/>
              <a:t>1MB 	8‐way </a:t>
            </a:r>
            <a:r>
              <a:rPr lang="en-US" sz="1400" dirty="0" smtClean="0"/>
              <a:t>set‐associative 	64‐byte line </a:t>
            </a:r>
          </a:p>
        </p:txBody>
      </p:sp>
      <p:sp>
        <p:nvSpPr>
          <p:cNvPr id="4" name="Rectangular Callout 3"/>
          <p:cNvSpPr/>
          <p:nvPr/>
        </p:nvSpPr>
        <p:spPr>
          <a:xfrm>
            <a:off x="7429500" y="3124200"/>
            <a:ext cx="1562100" cy="1066800"/>
          </a:xfrm>
          <a:prstGeom prst="wedgeRectCallout">
            <a:avLst>
              <a:gd name="adj1" fmla="val -218898"/>
              <a:gd name="adj2" fmla="val 1232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“Filter” cache. Designed to save energy for small pieces of code</a:t>
            </a:r>
          </a:p>
        </p:txBody>
      </p:sp>
      <p:sp>
        <p:nvSpPr>
          <p:cNvPr id="5" name="Rectangular Callout 4"/>
          <p:cNvSpPr/>
          <p:nvPr/>
        </p:nvSpPr>
        <p:spPr>
          <a:xfrm>
            <a:off x="3278459" y="5279206"/>
            <a:ext cx="2057400" cy="632544"/>
          </a:xfrm>
          <a:prstGeom prst="wedgeRectCallout">
            <a:avLst>
              <a:gd name="adj1" fmla="val -32130"/>
              <a:gd name="adj2" fmla="val -121721"/>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sz="1400" dirty="0">
                <a:solidFill>
                  <a:schemeClr val="tx1"/>
                </a:solidFill>
              </a:rPr>
              <a:t>Higher associativity for larger caches</a:t>
            </a:r>
            <a:r>
              <a:rPr lang="en-US" sz="1400" dirty="0"/>
              <a:t>.</a:t>
            </a:r>
          </a:p>
          <a:p>
            <a:pPr algn="ctr"/>
            <a:endParaRPr lang="en-US" sz="1400" dirty="0">
              <a:solidFill>
                <a:schemeClr val="tx1"/>
              </a:solidFill>
            </a:endParaRPr>
          </a:p>
        </p:txBody>
      </p:sp>
      <p:sp>
        <p:nvSpPr>
          <p:cNvPr id="7" name="Rectangular Callout 6"/>
          <p:cNvSpPr/>
          <p:nvPr/>
        </p:nvSpPr>
        <p:spPr>
          <a:xfrm>
            <a:off x="6781800" y="1295400"/>
            <a:ext cx="1676400" cy="632544"/>
          </a:xfrm>
          <a:prstGeom prst="wedgeRectCallout">
            <a:avLst>
              <a:gd name="adj1" fmla="val -81754"/>
              <a:gd name="adj2" fmla="val 157851"/>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Same block </a:t>
            </a:r>
            <a:r>
              <a:rPr lang="en-US" sz="1400" dirty="0" smtClean="0">
                <a:solidFill>
                  <a:schemeClr val="tx1"/>
                </a:solidFill>
              </a:rPr>
              <a:t>size across the whole hierarchy</a:t>
            </a:r>
            <a:endParaRPr lang="en-US" sz="1400" dirty="0">
              <a:solidFill>
                <a:schemeClr val="tx1"/>
              </a:solidFill>
            </a:endParaRPr>
          </a:p>
        </p:txBody>
      </p:sp>
    </p:spTree>
    <p:extLst>
      <p:ext uri="{BB962C8B-B14F-4D97-AF65-F5344CB8AC3E}">
        <p14:creationId xmlns:p14="http://schemas.microsoft.com/office/powerpoint/2010/main" val="12018534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10600" cy="1143000"/>
          </a:xfrm>
        </p:spPr>
        <p:txBody>
          <a:bodyPr>
            <a:normAutofit fontScale="90000"/>
          </a:bodyPr>
          <a:lstStyle/>
          <a:p>
            <a:r>
              <a:rPr lang="en-US" b="1" dirty="0" smtClean="0">
                <a:latin typeface="Arial"/>
                <a:cs typeface="Arial"/>
              </a:rPr>
              <a:t>Dung </a:t>
            </a:r>
            <a:r>
              <a:rPr lang="en-US" b="1" dirty="0" err="1" smtClean="0">
                <a:latin typeface="Arial"/>
                <a:cs typeface="Arial"/>
              </a:rPr>
              <a:t>lượng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r>
              <a:rPr lang="en-US" b="1" dirty="0">
                <a:latin typeface="Arial"/>
                <a:cs typeface="Arial"/>
              </a:rPr>
              <a:t/>
            </a:r>
            <a:br>
              <a:rPr lang="en-US" b="1" dirty="0">
                <a:latin typeface="Arial"/>
                <a:cs typeface="Arial"/>
              </a:rPr>
            </a:br>
            <a:r>
              <a:rPr lang="en-US" dirty="0" err="1" smtClean="0">
                <a:latin typeface="Arial"/>
                <a:cs typeface="Arial"/>
              </a:rPr>
              <a:t>điều</a:t>
            </a:r>
            <a:r>
              <a:rPr lang="en-US" dirty="0" smtClean="0">
                <a:latin typeface="Arial"/>
                <a:cs typeface="Arial"/>
              </a:rPr>
              <a:t> </a:t>
            </a:r>
            <a:r>
              <a:rPr lang="en-US" dirty="0" err="1" smtClean="0">
                <a:latin typeface="Arial"/>
                <a:cs typeface="Arial"/>
              </a:rPr>
              <a:t>gì</a:t>
            </a:r>
            <a:r>
              <a:rPr lang="en-US" dirty="0" smtClean="0">
                <a:latin typeface="Arial"/>
                <a:cs typeface="Arial"/>
              </a:rPr>
              <a:t> </a:t>
            </a:r>
            <a:r>
              <a:rPr lang="en-US" dirty="0" err="1" smtClean="0">
                <a:latin typeface="Arial"/>
                <a:cs typeface="Arial"/>
              </a:rPr>
              <a:t>xảy</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đệm</a:t>
            </a:r>
            <a:r>
              <a:rPr lang="en-US" dirty="0" smtClean="0">
                <a:latin typeface="Arial"/>
                <a:cs typeface="Arial"/>
              </a:rPr>
              <a:t> </a:t>
            </a:r>
            <a:r>
              <a:rPr lang="en-US" dirty="0" err="1" smtClean="0">
                <a:latin typeface="Arial"/>
                <a:cs typeface="Arial"/>
              </a:rPr>
              <a:t>đầy</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9810711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Dung </a:t>
            </a:r>
            <a:r>
              <a:rPr lang="en-US" b="1" dirty="0" err="1" smtClean="0">
                <a:latin typeface="Arial"/>
                <a:cs typeface="Arial"/>
              </a:rPr>
              <a:t>lượng</a:t>
            </a:r>
            <a:r>
              <a:rPr lang="en-US" b="1" dirty="0" smtClean="0">
                <a:latin typeface="Arial"/>
                <a:cs typeface="Arial"/>
              </a:rPr>
              <a:t> caches</a:t>
            </a:r>
            <a:endParaRPr lang="en-US" dirty="0">
              <a:latin typeface="Arial"/>
              <a:cs typeface="Arial"/>
            </a:endParaRPr>
          </a:p>
        </p:txBody>
      </p:sp>
      <p:sp>
        <p:nvSpPr>
          <p:cNvPr id="3" name="Rectangle 2"/>
          <p:cNvSpPr/>
          <p:nvPr/>
        </p:nvSpPr>
        <p:spPr>
          <a:xfrm>
            <a:off x="609600" y="2181779"/>
            <a:ext cx="8229600" cy="3693319"/>
          </a:xfrm>
          <a:prstGeom prst="rect">
            <a:avLst/>
          </a:prstGeom>
        </p:spPr>
        <p:txBody>
          <a:bodyPr wrap="square">
            <a:spAutoFit/>
          </a:bodyPr>
          <a:lstStyle/>
          <a:p>
            <a:r>
              <a:rPr lang="en-US" dirty="0" smtClean="0">
                <a:latin typeface="Arial"/>
                <a:cs typeface="Arial"/>
              </a:rPr>
              <a:t>• </a:t>
            </a:r>
            <a:r>
              <a:rPr lang="en-US" dirty="0" err="1" smtClean="0">
                <a:latin typeface="Arial"/>
                <a:cs typeface="Arial"/>
              </a:rPr>
              <a:t>Điều</a:t>
            </a:r>
            <a:r>
              <a:rPr lang="en-US" dirty="0" smtClean="0">
                <a:latin typeface="Arial"/>
                <a:cs typeface="Arial"/>
              </a:rPr>
              <a:t> </a:t>
            </a:r>
            <a:r>
              <a:rPr lang="en-US" dirty="0" err="1" smtClean="0">
                <a:latin typeface="Arial"/>
                <a:cs typeface="Arial"/>
              </a:rPr>
              <a:t>gì</a:t>
            </a:r>
            <a:r>
              <a:rPr lang="en-US" dirty="0" smtClean="0">
                <a:latin typeface="Arial"/>
                <a:cs typeface="Arial"/>
              </a:rPr>
              <a:t> </a:t>
            </a:r>
            <a:r>
              <a:rPr lang="en-US" dirty="0" err="1" smtClean="0">
                <a:latin typeface="Arial"/>
                <a:cs typeface="Arial"/>
              </a:rPr>
              <a:t>xảy</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khi</a:t>
            </a:r>
            <a:r>
              <a:rPr lang="en-US" dirty="0" smtClean="0">
                <a:latin typeface="Arial"/>
                <a:cs typeface="Arial"/>
              </a:rPr>
              <a:t> cache </a:t>
            </a:r>
            <a:r>
              <a:rPr lang="en-US" dirty="0" err="1" smtClean="0">
                <a:latin typeface="Arial"/>
                <a:cs typeface="Arial"/>
              </a:rPr>
              <a:t>đầy</a:t>
            </a:r>
            <a:r>
              <a:rPr lang="en-US" dirty="0" smtClean="0">
                <a:latin typeface="Arial"/>
                <a:cs typeface="Arial"/>
              </a:rPr>
              <a:t>?</a:t>
            </a:r>
            <a:endParaRPr lang="en-US" dirty="0">
              <a:latin typeface="Arial"/>
              <a:cs typeface="Arial"/>
            </a:endParaRPr>
          </a:p>
          <a:p>
            <a:endParaRPr lang="en-US" dirty="0" smtClean="0">
              <a:latin typeface="Arial"/>
              <a:cs typeface="Arial"/>
            </a:endParaRPr>
          </a:p>
          <a:p>
            <a:r>
              <a:rPr lang="en-US" dirty="0" smtClean="0">
                <a:latin typeface="Arial"/>
                <a:cs typeface="Arial"/>
              </a:rPr>
              <a:t>• </a:t>
            </a:r>
            <a:r>
              <a:rPr lang="en-US" b="1" dirty="0" err="1" smtClean="0">
                <a:latin typeface="Arial"/>
                <a:cs typeface="Arial"/>
              </a:rPr>
              <a:t>Chính</a:t>
            </a:r>
            <a:r>
              <a:rPr lang="en-US" b="1" dirty="0" smtClean="0">
                <a:latin typeface="Arial"/>
                <a:cs typeface="Arial"/>
              </a:rPr>
              <a:t> </a:t>
            </a:r>
            <a:r>
              <a:rPr lang="en-US" b="1" dirty="0" err="1" smtClean="0">
                <a:latin typeface="Arial"/>
                <a:cs typeface="Arial"/>
              </a:rPr>
              <a:t>xách</a:t>
            </a:r>
            <a:r>
              <a:rPr lang="en-US" b="1" dirty="0" smtClean="0">
                <a:latin typeface="Arial"/>
                <a:cs typeface="Arial"/>
              </a:rPr>
              <a:t> </a:t>
            </a:r>
            <a:r>
              <a:rPr lang="en-US" b="1" dirty="0" err="1" smtClean="0">
                <a:latin typeface="Arial"/>
                <a:cs typeface="Arial"/>
              </a:rPr>
              <a:t>thay</a:t>
            </a:r>
            <a:r>
              <a:rPr lang="en-US" b="1" dirty="0" smtClean="0">
                <a:latin typeface="Arial"/>
                <a:cs typeface="Arial"/>
              </a:rPr>
              <a:t> </a:t>
            </a:r>
            <a:r>
              <a:rPr lang="en-US" b="1" dirty="0" err="1" smtClean="0">
                <a:latin typeface="Arial"/>
                <a:cs typeface="Arial"/>
              </a:rPr>
              <a:t>thế</a:t>
            </a:r>
            <a:endParaRPr lang="en-US" b="1" dirty="0">
              <a:latin typeface="Arial"/>
              <a:cs typeface="Arial"/>
            </a:endParaRPr>
          </a:p>
          <a:p>
            <a:pPr lvl="1"/>
            <a:r>
              <a:rPr lang="en-US" dirty="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số</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trong</a:t>
            </a:r>
            <a:r>
              <a:rPr lang="en-US" dirty="0" smtClean="0">
                <a:latin typeface="Arial"/>
                <a:cs typeface="Arial"/>
              </a:rPr>
              <a:t> caches </a:t>
            </a:r>
            <a:r>
              <a:rPr lang="en-US" dirty="0" err="1" smtClean="0">
                <a:latin typeface="Arial"/>
                <a:cs typeface="Arial"/>
              </a:rPr>
              <a:t>để</a:t>
            </a:r>
            <a:r>
              <a:rPr lang="en-US" dirty="0" smtClean="0">
                <a:latin typeface="Arial"/>
                <a:cs typeface="Arial"/>
              </a:rPr>
              <a:t> </a:t>
            </a:r>
            <a:r>
              <a:rPr lang="en-US" dirty="0" err="1" smtClean="0">
                <a:latin typeface="Arial"/>
                <a:cs typeface="Arial"/>
              </a:rPr>
              <a:t>loại</a:t>
            </a:r>
            <a:r>
              <a:rPr lang="en-US" dirty="0" smtClean="0">
                <a:latin typeface="Arial"/>
                <a:cs typeface="Arial"/>
              </a:rPr>
              <a:t> </a:t>
            </a:r>
            <a:r>
              <a:rPr lang="en-US" dirty="0" err="1" smtClean="0">
                <a:latin typeface="Arial"/>
                <a:cs typeface="Arial"/>
              </a:rPr>
              <a:t>bỏ</a:t>
            </a:r>
            <a:r>
              <a:rPr lang="en-US" dirty="0" smtClean="0">
                <a:latin typeface="Arial"/>
                <a:cs typeface="Arial"/>
              </a:rPr>
              <a:t> (</a:t>
            </a:r>
            <a:r>
              <a:rPr lang="en-US" b="1" dirty="0" smtClean="0">
                <a:latin typeface="Arial"/>
                <a:cs typeface="Arial"/>
              </a:rPr>
              <a:t>evict</a:t>
            </a:r>
            <a:r>
              <a:rPr lang="en-US" dirty="0">
                <a:latin typeface="Arial"/>
                <a:cs typeface="Arial"/>
              </a:rPr>
              <a:t>)</a:t>
            </a:r>
          </a:p>
          <a:p>
            <a:pPr lvl="1"/>
            <a:r>
              <a:rPr lang="en-US" dirty="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những</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lâu</a:t>
            </a:r>
            <a:r>
              <a:rPr lang="en-US" dirty="0" smtClean="0">
                <a:latin typeface="Arial"/>
                <a:cs typeface="Arial"/>
              </a:rPr>
              <a:t> </a:t>
            </a:r>
            <a:r>
              <a:rPr lang="en-US" dirty="0" err="1" smtClean="0">
                <a:latin typeface="Arial"/>
                <a:cs typeface="Arial"/>
              </a:rPr>
              <a:t>nhất</a:t>
            </a:r>
            <a:endParaRPr lang="en-US" dirty="0" smtClean="0">
              <a:latin typeface="Arial"/>
              <a:cs typeface="Arial"/>
            </a:endParaRPr>
          </a:p>
          <a:p>
            <a:endParaRPr lang="en-US" dirty="0">
              <a:latin typeface="Arial"/>
              <a:cs typeface="Arial"/>
            </a:endParaRPr>
          </a:p>
          <a:p>
            <a:r>
              <a:rPr lang="en-US" dirty="0" smtClean="0">
                <a:latin typeface="Arial"/>
                <a:cs typeface="Arial"/>
              </a:rPr>
              <a:t>• </a:t>
            </a:r>
            <a:r>
              <a:rPr lang="en-US" dirty="0" err="1" smtClean="0">
                <a:latin typeface="Arial"/>
                <a:cs typeface="Arial"/>
              </a:rPr>
              <a:t>Dẫn</a:t>
            </a:r>
            <a:r>
              <a:rPr lang="en-US" dirty="0" smtClean="0">
                <a:latin typeface="Arial"/>
                <a:cs typeface="Arial"/>
              </a:rPr>
              <a:t> </a:t>
            </a:r>
            <a:r>
              <a:rPr lang="en-US" dirty="0" err="1" smtClean="0">
                <a:latin typeface="Arial"/>
                <a:cs typeface="Arial"/>
              </a:rPr>
              <a:t>đến</a:t>
            </a:r>
            <a:r>
              <a:rPr lang="en-US" dirty="0" smtClean="0">
                <a:latin typeface="Arial"/>
                <a:cs typeface="Arial"/>
              </a:rPr>
              <a:t>:</a:t>
            </a:r>
            <a:endParaRPr lang="en-US" dirty="0">
              <a:latin typeface="Arial"/>
              <a:cs typeface="Arial"/>
            </a:endParaRPr>
          </a:p>
          <a:p>
            <a:pPr lvl="1"/>
            <a:r>
              <a:rPr lang="en-US" dirty="0">
                <a:latin typeface="Arial"/>
                <a:cs typeface="Arial"/>
              </a:rPr>
              <a:t>– </a:t>
            </a:r>
            <a:r>
              <a:rPr lang="en-US" b="1" dirty="0" smtClean="0">
                <a:latin typeface="Arial"/>
                <a:cs typeface="Arial"/>
              </a:rPr>
              <a:t>Direct‐mapped: </a:t>
            </a:r>
            <a:r>
              <a:rPr lang="en-US" b="1" dirty="0" err="1" smtClean="0">
                <a:latin typeface="Arial"/>
                <a:cs typeface="Arial"/>
              </a:rPr>
              <a:t>chỉ</a:t>
            </a:r>
            <a:r>
              <a:rPr lang="en-US" b="1" dirty="0" smtClean="0">
                <a:latin typeface="Arial"/>
                <a:cs typeface="Arial"/>
              </a:rPr>
              <a:t> </a:t>
            </a:r>
            <a:r>
              <a:rPr lang="en-US" b="1" dirty="0" err="1" smtClean="0">
                <a:latin typeface="Arial"/>
                <a:cs typeface="Arial"/>
              </a:rPr>
              <a:t>loại</a:t>
            </a:r>
            <a:r>
              <a:rPr lang="en-US" b="1" dirty="0" smtClean="0">
                <a:latin typeface="Arial"/>
                <a:cs typeface="Arial"/>
              </a:rPr>
              <a:t> </a:t>
            </a:r>
            <a:r>
              <a:rPr lang="en-US" b="1" dirty="0" err="1" smtClean="0">
                <a:latin typeface="Arial"/>
                <a:cs typeface="Arial"/>
              </a:rPr>
              <a:t>đi</a:t>
            </a:r>
            <a:r>
              <a:rPr lang="en-US" b="1" dirty="0" smtClean="0">
                <a:latin typeface="Arial"/>
                <a:cs typeface="Arial"/>
              </a:rPr>
              <a:t> </a:t>
            </a:r>
            <a:r>
              <a:rPr lang="en-US" b="1" dirty="0" err="1" smtClean="0">
                <a:latin typeface="Arial"/>
                <a:cs typeface="Arial"/>
              </a:rPr>
              <a:t>một</a:t>
            </a:r>
            <a:r>
              <a:rPr lang="en-US" b="1" dirty="0" smtClean="0">
                <a:latin typeface="Arial"/>
                <a:cs typeface="Arial"/>
              </a:rPr>
              <a:t> </a:t>
            </a:r>
            <a:r>
              <a:rPr lang="en-US" b="1" dirty="0" err="1" smtClean="0">
                <a:latin typeface="Arial"/>
                <a:cs typeface="Arial"/>
              </a:rPr>
              <a:t>khối</a:t>
            </a:r>
            <a:r>
              <a:rPr lang="en-US" b="1" dirty="0" smtClean="0">
                <a:latin typeface="Arial"/>
                <a:cs typeface="Arial"/>
              </a:rPr>
              <a:t> </a:t>
            </a:r>
            <a:r>
              <a:rPr lang="en-US" dirty="0" smtClean="0">
                <a:latin typeface="Arial"/>
                <a:cs typeface="Arial"/>
              </a:rPr>
              <a:t>(</a:t>
            </a:r>
            <a:r>
              <a:rPr lang="en-US" dirty="0" err="1" smtClean="0">
                <a:latin typeface="Arial"/>
                <a:cs typeface="Arial"/>
              </a:rPr>
              <a:t>bởi</a:t>
            </a:r>
            <a:r>
              <a:rPr lang="en-US" dirty="0" smtClean="0">
                <a:latin typeface="Arial"/>
                <a:cs typeface="Arial"/>
              </a:rPr>
              <a:t> </a:t>
            </a:r>
            <a:r>
              <a:rPr lang="en-US" dirty="0" err="1" smtClean="0">
                <a:latin typeface="Arial"/>
                <a:cs typeface="Arial"/>
              </a:rPr>
              <a:t>vì</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tương</a:t>
            </a:r>
            <a:r>
              <a:rPr lang="en-US" dirty="0" smtClean="0">
                <a:latin typeface="Arial"/>
                <a:cs typeface="Arial"/>
              </a:rPr>
              <a:t> </a:t>
            </a:r>
            <a:r>
              <a:rPr lang="en-US" dirty="0" err="1" smtClean="0">
                <a:latin typeface="Arial"/>
                <a:cs typeface="Arial"/>
              </a:rPr>
              <a:t>ứng</a:t>
            </a:r>
            <a:r>
              <a:rPr lang="en-US" dirty="0" smtClean="0">
                <a:latin typeface="Arial"/>
                <a:cs typeface="Arial"/>
              </a:rPr>
              <a:t> </a:t>
            </a:r>
            <a:r>
              <a:rPr lang="en-US" dirty="0" err="1" smtClean="0">
                <a:latin typeface="Arial"/>
                <a:cs typeface="Arial"/>
              </a:rPr>
              <a:t>với</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vị</a:t>
            </a:r>
            <a:r>
              <a:rPr lang="en-US" dirty="0" smtClean="0">
                <a:latin typeface="Arial"/>
                <a:cs typeface="Arial"/>
              </a:rPr>
              <a:t> </a:t>
            </a:r>
            <a:r>
              <a:rPr lang="en-US" dirty="0" err="1" smtClean="0">
                <a:latin typeface="Arial"/>
                <a:cs typeface="Arial"/>
              </a:rPr>
              <a:t>trí</a:t>
            </a:r>
            <a:r>
              <a:rPr lang="en-US" dirty="0" smtClean="0">
                <a:latin typeface="Arial"/>
                <a:cs typeface="Arial"/>
              </a:rPr>
              <a:t>)</a:t>
            </a:r>
            <a:endParaRPr lang="en-US" dirty="0">
              <a:latin typeface="Arial"/>
              <a:cs typeface="Arial"/>
            </a:endParaRPr>
          </a:p>
          <a:p>
            <a:pPr lvl="1"/>
            <a:r>
              <a:rPr lang="en-US" dirty="0">
                <a:latin typeface="Arial"/>
                <a:cs typeface="Arial"/>
              </a:rPr>
              <a:t>– </a:t>
            </a:r>
            <a:r>
              <a:rPr lang="en-US" b="1" dirty="0" smtClean="0">
                <a:latin typeface="Arial"/>
                <a:cs typeface="Arial"/>
              </a:rPr>
              <a:t>Set/Fully‐associative:</a:t>
            </a:r>
          </a:p>
          <a:p>
            <a:pPr lvl="2"/>
            <a:r>
              <a:rPr lang="en-US" dirty="0" smtClean="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ngẫu</a:t>
            </a:r>
            <a:r>
              <a:rPr lang="en-US" dirty="0" smtClean="0">
                <a:latin typeface="Arial"/>
                <a:cs typeface="Arial"/>
              </a:rPr>
              <a:t> </a:t>
            </a:r>
            <a:r>
              <a:rPr lang="en-US" dirty="0" err="1" smtClean="0">
                <a:latin typeface="Arial"/>
                <a:cs typeface="Arial"/>
              </a:rPr>
              <a:t>nhiên</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loại</a:t>
            </a:r>
            <a:r>
              <a:rPr lang="en-US" dirty="0" smtClean="0">
                <a:latin typeface="Arial"/>
                <a:cs typeface="Arial"/>
              </a:rPr>
              <a:t> </a:t>
            </a:r>
            <a:r>
              <a:rPr lang="en-US" dirty="0" err="1" smtClean="0">
                <a:latin typeface="Arial"/>
                <a:cs typeface="Arial"/>
              </a:rPr>
              <a:t>bỏ</a:t>
            </a:r>
            <a:endParaRPr lang="en-US" dirty="0">
              <a:latin typeface="Arial"/>
              <a:cs typeface="Arial"/>
            </a:endParaRPr>
          </a:p>
          <a:p>
            <a:pPr lvl="2"/>
            <a:r>
              <a:rPr lang="en-US" dirty="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nào</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lâu</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dirty="0">
                <a:latin typeface="Arial"/>
                <a:cs typeface="Arial"/>
              </a:rPr>
              <a:t>(</a:t>
            </a:r>
            <a:r>
              <a:rPr lang="en-US" b="1" dirty="0" smtClean="0">
                <a:latin typeface="Arial"/>
                <a:cs typeface="Arial"/>
              </a:rPr>
              <a:t>least recently used </a:t>
            </a:r>
            <a:r>
              <a:rPr lang="en-US" dirty="0" smtClean="0">
                <a:latin typeface="Arial"/>
                <a:cs typeface="Arial"/>
              </a:rPr>
              <a:t>- LRU) </a:t>
            </a:r>
            <a:r>
              <a:rPr lang="en-US" dirty="0" err="1" smtClean="0">
                <a:latin typeface="Arial"/>
                <a:cs typeface="Arial"/>
              </a:rPr>
              <a:t>để</a:t>
            </a:r>
            <a:r>
              <a:rPr lang="en-US" dirty="0" smtClean="0">
                <a:latin typeface="Arial"/>
                <a:cs typeface="Arial"/>
              </a:rPr>
              <a:t> </a:t>
            </a:r>
            <a:r>
              <a:rPr lang="en-US" dirty="0" err="1" smtClean="0">
                <a:latin typeface="Arial"/>
                <a:cs typeface="Arial"/>
              </a:rPr>
              <a:t>loại</a:t>
            </a:r>
            <a:r>
              <a:rPr lang="en-US" dirty="0" smtClean="0">
                <a:latin typeface="Arial"/>
                <a:cs typeface="Arial"/>
              </a:rPr>
              <a:t> </a:t>
            </a:r>
            <a:r>
              <a:rPr lang="en-US" dirty="0" err="1" smtClean="0">
                <a:latin typeface="Arial"/>
                <a:cs typeface="Arial"/>
              </a:rPr>
              <a:t>bỏ</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40183190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Chính</a:t>
            </a:r>
            <a:r>
              <a:rPr lang="en-US" b="1" dirty="0" smtClean="0">
                <a:latin typeface="Arial"/>
                <a:cs typeface="Arial"/>
              </a:rPr>
              <a:t> </a:t>
            </a:r>
            <a:r>
              <a:rPr lang="en-US" b="1" dirty="0" err="1" smtClean="0">
                <a:latin typeface="Arial"/>
                <a:cs typeface="Arial"/>
              </a:rPr>
              <a:t>sách</a:t>
            </a:r>
            <a:r>
              <a:rPr lang="en-US" b="1" dirty="0" smtClean="0">
                <a:latin typeface="Arial"/>
                <a:cs typeface="Arial"/>
              </a:rPr>
              <a:t> </a:t>
            </a:r>
            <a:r>
              <a:rPr lang="en-US" b="1" dirty="0" err="1" smtClean="0">
                <a:latin typeface="Arial"/>
                <a:cs typeface="Arial"/>
              </a:rPr>
              <a:t>thay</a:t>
            </a:r>
            <a:r>
              <a:rPr lang="en-US" b="1" dirty="0" smtClean="0">
                <a:latin typeface="Arial"/>
                <a:cs typeface="Arial"/>
              </a:rPr>
              <a:t> </a:t>
            </a:r>
            <a:r>
              <a:rPr lang="en-US" b="1" dirty="0" err="1" smtClean="0">
                <a:latin typeface="Arial"/>
                <a:cs typeface="Arial"/>
              </a:rPr>
              <a:t>thế</a:t>
            </a:r>
            <a:r>
              <a:rPr lang="en-US" b="1" dirty="0" smtClean="0">
                <a:latin typeface="Arial"/>
                <a:cs typeface="Arial"/>
              </a:rPr>
              <a:t> </a:t>
            </a:r>
            <a:endParaRPr lang="en-US" b="1" dirty="0">
              <a:latin typeface="Arial"/>
              <a:cs typeface="Arial"/>
            </a:endParaRPr>
          </a:p>
        </p:txBody>
      </p:sp>
      <p:sp>
        <p:nvSpPr>
          <p:cNvPr id="3" name="Rectangle 2"/>
          <p:cNvSpPr/>
          <p:nvPr/>
        </p:nvSpPr>
        <p:spPr>
          <a:xfrm>
            <a:off x="533400" y="2170770"/>
            <a:ext cx="8229600" cy="4247317"/>
          </a:xfrm>
          <a:prstGeom prst="rect">
            <a:avLst/>
          </a:prstGeom>
        </p:spPr>
        <p:txBody>
          <a:bodyPr wrap="square">
            <a:spAutoFit/>
          </a:bodyPr>
          <a:lstStyle/>
          <a:p>
            <a:r>
              <a:rPr lang="en-US" dirty="0">
                <a:latin typeface="Arial"/>
                <a:cs typeface="Arial"/>
              </a:rPr>
              <a:t>• </a:t>
            </a:r>
            <a:r>
              <a:rPr lang="en-US" dirty="0" err="1" smtClean="0">
                <a:latin typeface="Arial"/>
                <a:cs typeface="Arial"/>
              </a:rPr>
              <a:t>Bốn</a:t>
            </a:r>
            <a:r>
              <a:rPr lang="en-US" dirty="0" smtClean="0">
                <a:latin typeface="Arial"/>
                <a:cs typeface="Arial"/>
              </a:rPr>
              <a:t> </a:t>
            </a:r>
            <a:r>
              <a:rPr lang="en-US" dirty="0" err="1" smtClean="0">
                <a:latin typeface="Arial"/>
                <a:cs typeface="Arial"/>
              </a:rPr>
              <a:t>chiến</a:t>
            </a:r>
            <a:r>
              <a:rPr lang="en-US" dirty="0" smtClean="0">
                <a:latin typeface="Arial"/>
                <a:cs typeface="Arial"/>
              </a:rPr>
              <a:t> </a:t>
            </a:r>
            <a:r>
              <a:rPr lang="en-US" dirty="0" err="1" smtClean="0">
                <a:latin typeface="Arial"/>
                <a:cs typeface="Arial"/>
              </a:rPr>
              <a:t>thuật</a:t>
            </a:r>
            <a:r>
              <a:rPr lang="en-US" dirty="0" smtClean="0">
                <a:latin typeface="Arial"/>
                <a:cs typeface="Arial"/>
              </a:rPr>
              <a:t> </a:t>
            </a:r>
            <a:r>
              <a:rPr lang="en-US" dirty="0" err="1" smtClean="0">
                <a:latin typeface="Arial"/>
                <a:cs typeface="Arial"/>
              </a:rPr>
              <a:t>chủ</a:t>
            </a:r>
            <a:r>
              <a:rPr lang="en-US" dirty="0" smtClean="0">
                <a:latin typeface="Arial"/>
                <a:cs typeface="Arial"/>
              </a:rPr>
              <a:t> </a:t>
            </a:r>
            <a:r>
              <a:rPr lang="en-US" dirty="0" err="1" smtClean="0">
                <a:latin typeface="Arial"/>
                <a:cs typeface="Arial"/>
              </a:rPr>
              <a:t>yếu</a:t>
            </a:r>
            <a:r>
              <a:rPr lang="en-US" dirty="0" smtClean="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trong</a:t>
            </a:r>
            <a:r>
              <a:rPr lang="en-US" dirty="0" smtClean="0">
                <a:latin typeface="Arial"/>
                <a:cs typeface="Arial"/>
              </a:rPr>
              <a:t> cache</a:t>
            </a:r>
          </a:p>
          <a:p>
            <a:endParaRPr lang="en-US" dirty="0" smtClean="0">
              <a:latin typeface="Arial"/>
              <a:cs typeface="Arial"/>
            </a:endParaRPr>
          </a:p>
          <a:p>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ngẫu</a:t>
            </a:r>
            <a:r>
              <a:rPr lang="en-US" dirty="0" smtClean="0">
                <a:latin typeface="Arial"/>
                <a:cs typeface="Arial"/>
              </a:rPr>
              <a:t> </a:t>
            </a:r>
            <a:r>
              <a:rPr lang="en-US" dirty="0" err="1" smtClean="0">
                <a:latin typeface="Arial"/>
                <a:cs typeface="Arial"/>
              </a:rPr>
              <a:t>nhiên</a:t>
            </a:r>
            <a:endParaRPr lang="en-US" dirty="0">
              <a:latin typeface="Arial"/>
              <a:cs typeface="Arial"/>
            </a:endParaRPr>
          </a:p>
          <a:p>
            <a:pPr lvl="1"/>
            <a:r>
              <a:rPr lang="en-US" dirty="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phân</a:t>
            </a:r>
            <a:r>
              <a:rPr lang="en-US" dirty="0" smtClean="0">
                <a:latin typeface="Arial"/>
                <a:cs typeface="Arial"/>
              </a:rPr>
              <a:t> </a:t>
            </a:r>
            <a:r>
              <a:rPr lang="en-US" dirty="0" err="1" smtClean="0">
                <a:latin typeface="Arial"/>
                <a:cs typeface="Arial"/>
              </a:rPr>
              <a:t>bố</a:t>
            </a:r>
            <a:r>
              <a:rPr lang="en-US" dirty="0" smtClean="0">
                <a:latin typeface="Arial"/>
                <a:cs typeface="Arial"/>
              </a:rPr>
              <a:t> </a:t>
            </a:r>
            <a:r>
              <a:rPr lang="en-US" dirty="0" err="1" smtClean="0">
                <a:latin typeface="Arial"/>
                <a:cs typeface="Arial"/>
              </a:rPr>
              <a:t>đồng</a:t>
            </a:r>
            <a:r>
              <a:rPr lang="en-US" dirty="0" smtClean="0">
                <a:latin typeface="Arial"/>
                <a:cs typeface="Arial"/>
              </a:rPr>
              <a:t> </a:t>
            </a:r>
            <a:r>
              <a:rPr lang="en-US" dirty="0" err="1" smtClean="0">
                <a:latin typeface="Arial"/>
                <a:cs typeface="Arial"/>
              </a:rPr>
              <a:t>đều</a:t>
            </a:r>
            <a:r>
              <a:rPr lang="en-US" dirty="0" smtClean="0">
                <a:latin typeface="Arial"/>
                <a:cs typeface="Arial"/>
              </a:rPr>
              <a:t> </a:t>
            </a:r>
            <a:r>
              <a:rPr lang="en-US" dirty="0" err="1" smtClean="0">
                <a:latin typeface="Arial"/>
                <a:cs typeface="Arial"/>
              </a:rPr>
              <a:t>việc</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các</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được</a:t>
            </a:r>
            <a:r>
              <a:rPr lang="en-US" dirty="0" smtClean="0">
                <a:latin typeface="Arial"/>
                <a:cs typeface="Arial"/>
              </a:rPr>
              <a:t> </a:t>
            </a:r>
            <a:r>
              <a:rPr lang="en-US" dirty="0" err="1" smtClean="0">
                <a:latin typeface="Arial"/>
                <a:cs typeface="Arial"/>
              </a:rPr>
              <a:t>chọn</a:t>
            </a:r>
            <a:r>
              <a:rPr lang="en-US" dirty="0" smtClean="0">
                <a:latin typeface="Arial"/>
                <a:cs typeface="Arial"/>
              </a:rPr>
              <a:t> </a:t>
            </a:r>
            <a:r>
              <a:rPr lang="en-US" dirty="0" err="1" smtClean="0">
                <a:latin typeface="Arial"/>
                <a:cs typeface="Arial"/>
              </a:rPr>
              <a:t>ngẫu</a:t>
            </a:r>
            <a:r>
              <a:rPr lang="en-US" dirty="0" smtClean="0">
                <a:latin typeface="Arial"/>
                <a:cs typeface="Arial"/>
              </a:rPr>
              <a:t> </a:t>
            </a:r>
            <a:r>
              <a:rPr lang="en-US" dirty="0" err="1" smtClean="0">
                <a:latin typeface="Arial"/>
                <a:cs typeface="Arial"/>
              </a:rPr>
              <a:t>nhiên</a:t>
            </a:r>
            <a:endParaRPr lang="en-US" dirty="0" smtClean="0">
              <a:latin typeface="Arial"/>
              <a:cs typeface="Arial"/>
            </a:endParaRPr>
          </a:p>
          <a:p>
            <a:pPr lvl="1"/>
            <a:endParaRPr lang="en-US" dirty="0" smtClean="0">
              <a:latin typeface="Arial"/>
              <a:cs typeface="Arial"/>
            </a:endParaRPr>
          </a:p>
          <a:p>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xưa</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b="1" dirty="0" smtClean="0">
                <a:latin typeface="Arial"/>
                <a:cs typeface="Arial"/>
              </a:rPr>
              <a:t>Least Recently Used ): </a:t>
            </a:r>
            <a:r>
              <a:rPr lang="en-US" b="1" dirty="0" err="1" smtClean="0">
                <a:latin typeface="Arial"/>
                <a:cs typeface="Arial"/>
              </a:rPr>
              <a:t>hiệu</a:t>
            </a:r>
            <a:r>
              <a:rPr lang="en-US" b="1" dirty="0" smtClean="0">
                <a:latin typeface="Arial"/>
                <a:cs typeface="Arial"/>
              </a:rPr>
              <a:t> </a:t>
            </a:r>
            <a:r>
              <a:rPr lang="en-US" b="1" dirty="0" err="1" smtClean="0">
                <a:latin typeface="Arial"/>
                <a:cs typeface="Arial"/>
              </a:rPr>
              <a:t>quả</a:t>
            </a:r>
            <a:r>
              <a:rPr lang="en-US" b="1" dirty="0" smtClean="0">
                <a:latin typeface="Arial"/>
                <a:cs typeface="Arial"/>
              </a:rPr>
              <a:t> </a:t>
            </a:r>
            <a:r>
              <a:rPr lang="en-US" b="1" dirty="0" err="1" smtClean="0">
                <a:latin typeface="Arial"/>
                <a:cs typeface="Arial"/>
              </a:rPr>
              <a:t>trong</a:t>
            </a:r>
            <a:r>
              <a:rPr lang="en-US" b="1" dirty="0" smtClean="0">
                <a:latin typeface="Arial"/>
                <a:cs typeface="Arial"/>
              </a:rPr>
              <a:t> </a:t>
            </a:r>
            <a:r>
              <a:rPr lang="en-US" b="1" dirty="0" err="1" smtClean="0">
                <a:latin typeface="Arial"/>
                <a:cs typeface="Arial"/>
              </a:rPr>
              <a:t>các</a:t>
            </a:r>
            <a:r>
              <a:rPr lang="en-US" b="1" dirty="0" smtClean="0">
                <a:latin typeface="Arial"/>
                <a:cs typeface="Arial"/>
              </a:rPr>
              <a:t> </a:t>
            </a:r>
            <a:r>
              <a:rPr lang="en-US" b="1" dirty="0" err="1" smtClean="0">
                <a:latin typeface="Arial"/>
                <a:cs typeface="Arial"/>
              </a:rPr>
              <a:t>vị</a:t>
            </a:r>
            <a:r>
              <a:rPr lang="en-US" b="1" dirty="0" smtClean="0">
                <a:latin typeface="Arial"/>
                <a:cs typeface="Arial"/>
              </a:rPr>
              <a:t> </a:t>
            </a:r>
            <a:r>
              <a:rPr lang="en-US" b="1" dirty="0" err="1" smtClean="0">
                <a:latin typeface="Arial"/>
                <a:cs typeface="Arial"/>
              </a:rPr>
              <a:t>trí</a:t>
            </a:r>
            <a:r>
              <a:rPr lang="en-US" b="1" dirty="0" smtClean="0">
                <a:latin typeface="Arial"/>
                <a:cs typeface="Arial"/>
              </a:rPr>
              <a:t> </a:t>
            </a:r>
            <a:r>
              <a:rPr lang="en-US" b="1" dirty="0" err="1" smtClean="0">
                <a:latin typeface="Arial"/>
                <a:cs typeface="Arial"/>
              </a:rPr>
              <a:t>tạm</a:t>
            </a:r>
            <a:r>
              <a:rPr lang="en-US" b="1" dirty="0" smtClean="0">
                <a:latin typeface="Arial"/>
                <a:cs typeface="Arial"/>
              </a:rPr>
              <a:t> </a:t>
            </a:r>
            <a:r>
              <a:rPr lang="en-US" b="1" dirty="0" err="1" smtClean="0">
                <a:latin typeface="Arial"/>
                <a:cs typeface="Arial"/>
              </a:rPr>
              <a:t>thời</a:t>
            </a:r>
            <a:endParaRPr lang="en-US" b="1" dirty="0" smtClean="0">
              <a:latin typeface="Arial"/>
              <a:cs typeface="Arial"/>
            </a:endParaRPr>
          </a:p>
          <a:p>
            <a:pPr lvl="1"/>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dùng</a:t>
            </a:r>
            <a:r>
              <a:rPr lang="en-US" dirty="0" smtClean="0">
                <a:latin typeface="Arial"/>
                <a:cs typeface="Arial"/>
              </a:rPr>
              <a:t> </a:t>
            </a:r>
            <a:r>
              <a:rPr lang="en-US" dirty="0" err="1" smtClean="0">
                <a:latin typeface="Arial"/>
                <a:cs typeface="Arial"/>
              </a:rPr>
              <a:t>từ</a:t>
            </a:r>
            <a:r>
              <a:rPr lang="en-US" dirty="0" smtClean="0">
                <a:latin typeface="Arial"/>
                <a:cs typeface="Arial"/>
              </a:rPr>
              <a:t> </a:t>
            </a:r>
            <a:r>
              <a:rPr lang="en-US" dirty="0" err="1" smtClean="0">
                <a:latin typeface="Arial"/>
                <a:cs typeface="Arial"/>
              </a:rPr>
              <a:t>lâu</a:t>
            </a:r>
            <a:r>
              <a:rPr lang="en-US" dirty="0" smtClean="0">
                <a:latin typeface="Arial"/>
                <a:cs typeface="Arial"/>
              </a:rPr>
              <a:t> </a:t>
            </a:r>
            <a:r>
              <a:rPr lang="en-US" dirty="0" err="1" smtClean="0">
                <a:latin typeface="Arial"/>
                <a:cs typeface="Arial"/>
              </a:rPr>
              <a:t>nhất</a:t>
            </a:r>
            <a:endParaRPr lang="en-US" dirty="0">
              <a:latin typeface="Arial"/>
              <a:cs typeface="Arial"/>
            </a:endParaRPr>
          </a:p>
          <a:p>
            <a:endParaRPr lang="en-US" dirty="0" smtClean="0">
              <a:latin typeface="Arial"/>
              <a:cs typeface="Arial"/>
            </a:endParaRPr>
          </a:p>
          <a:p>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trước</a:t>
            </a:r>
            <a:r>
              <a:rPr lang="en-US" dirty="0" smtClean="0">
                <a:latin typeface="Arial"/>
                <a:cs typeface="Arial"/>
              </a:rPr>
              <a:t> </a:t>
            </a:r>
            <a:r>
              <a:rPr lang="en-US" dirty="0" err="1" smtClean="0">
                <a:latin typeface="Arial"/>
                <a:cs typeface="Arial"/>
              </a:rPr>
              <a:t>ra</a:t>
            </a:r>
            <a:r>
              <a:rPr lang="en-US" dirty="0" smtClean="0">
                <a:latin typeface="Arial"/>
                <a:cs typeface="Arial"/>
              </a:rPr>
              <a:t> </a:t>
            </a:r>
            <a:r>
              <a:rPr lang="en-US" dirty="0" err="1" smtClean="0">
                <a:latin typeface="Arial"/>
                <a:cs typeface="Arial"/>
              </a:rPr>
              <a:t>trước</a:t>
            </a:r>
            <a:r>
              <a:rPr lang="en-US" dirty="0" smtClean="0">
                <a:latin typeface="Arial"/>
                <a:cs typeface="Arial"/>
              </a:rPr>
              <a:t> (FIFO)</a:t>
            </a:r>
          </a:p>
          <a:p>
            <a:pPr lvl="1"/>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đưa</a:t>
            </a:r>
            <a:r>
              <a:rPr lang="en-US" dirty="0" smtClean="0">
                <a:latin typeface="Arial"/>
                <a:cs typeface="Arial"/>
              </a:rPr>
              <a:t> </a:t>
            </a:r>
            <a:r>
              <a:rPr lang="en-US" dirty="0" err="1" smtClean="0">
                <a:latin typeface="Arial"/>
                <a:cs typeface="Arial"/>
              </a:rPr>
              <a:t>vào</a:t>
            </a:r>
            <a:r>
              <a:rPr lang="en-US" dirty="0" smtClean="0">
                <a:latin typeface="Arial"/>
                <a:cs typeface="Arial"/>
              </a:rPr>
              <a:t> cache </a:t>
            </a:r>
            <a:r>
              <a:rPr lang="en-US" dirty="0" err="1" smtClean="0">
                <a:latin typeface="Arial"/>
                <a:cs typeface="Arial"/>
              </a:rPr>
              <a:t>đầu</a:t>
            </a:r>
            <a:r>
              <a:rPr lang="en-US" dirty="0" smtClean="0">
                <a:latin typeface="Arial"/>
                <a:cs typeface="Arial"/>
              </a:rPr>
              <a:t> </a:t>
            </a:r>
            <a:r>
              <a:rPr lang="en-US" dirty="0" err="1" smtClean="0">
                <a:latin typeface="Arial"/>
                <a:cs typeface="Arial"/>
              </a:rPr>
              <a:t>tiên</a:t>
            </a:r>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bị</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là</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bị</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trước</a:t>
            </a:r>
            <a:r>
              <a:rPr lang="en-US" dirty="0" smtClean="0">
                <a:latin typeface="Arial"/>
                <a:cs typeface="Arial"/>
              </a:rPr>
              <a:t> </a:t>
            </a:r>
            <a:r>
              <a:rPr lang="en-US" dirty="0" err="1" smtClean="0">
                <a:latin typeface="Arial"/>
                <a:cs typeface="Arial"/>
              </a:rPr>
              <a:t>nhất</a:t>
            </a:r>
            <a:r>
              <a:rPr lang="en-US" dirty="0" smtClean="0">
                <a:latin typeface="Arial"/>
                <a:cs typeface="Arial"/>
              </a:rPr>
              <a:t>.</a:t>
            </a:r>
            <a:endParaRPr lang="en-US" dirty="0">
              <a:latin typeface="Arial"/>
              <a:cs typeface="Arial"/>
            </a:endParaRPr>
          </a:p>
          <a:p>
            <a:endParaRPr lang="en-US" dirty="0" smtClean="0">
              <a:latin typeface="Arial"/>
              <a:cs typeface="Arial"/>
            </a:endParaRPr>
          </a:p>
          <a:p>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tần</a:t>
            </a:r>
            <a:r>
              <a:rPr lang="en-US" dirty="0" smtClean="0">
                <a:latin typeface="Arial"/>
                <a:cs typeface="Arial"/>
              </a:rPr>
              <a:t> </a:t>
            </a:r>
            <a:r>
              <a:rPr lang="en-US" dirty="0" err="1" smtClean="0">
                <a:latin typeface="Arial"/>
                <a:cs typeface="Arial"/>
              </a:rPr>
              <a:t>suất</a:t>
            </a:r>
            <a:r>
              <a:rPr lang="en-US" dirty="0" smtClean="0">
                <a:latin typeface="Arial"/>
                <a:cs typeface="Arial"/>
              </a:rPr>
              <a:t> </a:t>
            </a:r>
            <a:r>
              <a:rPr lang="en-US" dirty="0" err="1" smtClean="0">
                <a:latin typeface="Arial"/>
                <a:cs typeface="Arial"/>
              </a:rPr>
              <a:t>sử</a:t>
            </a:r>
            <a:r>
              <a:rPr lang="en-US" dirty="0" smtClean="0">
                <a:latin typeface="Arial"/>
                <a:cs typeface="Arial"/>
              </a:rPr>
              <a:t> </a:t>
            </a:r>
            <a:r>
              <a:rPr lang="en-US" dirty="0" err="1" smtClean="0">
                <a:latin typeface="Arial"/>
                <a:cs typeface="Arial"/>
              </a:rPr>
              <a:t>dụng</a:t>
            </a:r>
            <a:r>
              <a:rPr lang="en-US" dirty="0" smtClean="0">
                <a:latin typeface="Arial"/>
                <a:cs typeface="Arial"/>
              </a:rPr>
              <a:t> </a:t>
            </a:r>
            <a:r>
              <a:rPr lang="en-US" dirty="0" err="1" smtClean="0">
                <a:latin typeface="Arial"/>
                <a:cs typeface="Arial"/>
              </a:rPr>
              <a:t>ít</a:t>
            </a:r>
            <a:r>
              <a:rPr lang="en-US" dirty="0" smtClean="0">
                <a:latin typeface="Arial"/>
                <a:cs typeface="Arial"/>
              </a:rPr>
              <a:t> </a:t>
            </a:r>
            <a:r>
              <a:rPr lang="en-US" dirty="0" err="1" smtClean="0">
                <a:latin typeface="Arial"/>
                <a:cs typeface="Arial"/>
              </a:rPr>
              <a:t>nhất</a:t>
            </a:r>
            <a:r>
              <a:rPr lang="en-US" dirty="0" smtClean="0">
                <a:latin typeface="Arial"/>
                <a:cs typeface="Arial"/>
              </a:rPr>
              <a:t> (LFU – Least Frequently Used): </a:t>
            </a:r>
            <a:r>
              <a:rPr lang="en-US" dirty="0" err="1" smtClean="0">
                <a:latin typeface="Arial"/>
                <a:cs typeface="Arial"/>
              </a:rPr>
              <a:t>Khối</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được</a:t>
            </a:r>
            <a:r>
              <a:rPr lang="en-US" dirty="0" smtClean="0">
                <a:latin typeface="Arial"/>
                <a:cs typeface="Arial"/>
              </a:rPr>
              <a:t> </a:t>
            </a:r>
            <a:r>
              <a:rPr lang="en-US" dirty="0" err="1" smtClean="0">
                <a:latin typeface="Arial"/>
                <a:cs typeface="Arial"/>
              </a:rPr>
              <a:t>tham</a:t>
            </a:r>
            <a:r>
              <a:rPr lang="en-US" dirty="0" smtClean="0">
                <a:latin typeface="Arial"/>
                <a:cs typeface="Arial"/>
              </a:rPr>
              <a:t> </a:t>
            </a:r>
            <a:r>
              <a:rPr lang="en-US" dirty="0" err="1" smtClean="0">
                <a:latin typeface="Arial"/>
                <a:cs typeface="Arial"/>
              </a:rPr>
              <a:t>chiếu</a:t>
            </a:r>
            <a:r>
              <a:rPr lang="en-US" dirty="0" smtClean="0">
                <a:latin typeface="Arial"/>
                <a:cs typeface="Arial"/>
              </a:rPr>
              <a:t> </a:t>
            </a:r>
            <a:r>
              <a:rPr lang="en-US" dirty="0" err="1" smtClean="0">
                <a:latin typeface="Arial"/>
                <a:cs typeface="Arial"/>
              </a:rPr>
              <a:t>ít</a:t>
            </a:r>
            <a:r>
              <a:rPr lang="en-US" dirty="0" smtClean="0">
                <a:latin typeface="Arial"/>
                <a:cs typeface="Arial"/>
              </a:rPr>
              <a:t> </a:t>
            </a:r>
            <a:r>
              <a:rPr lang="en-US" dirty="0" err="1" smtClean="0">
                <a:latin typeface="Arial"/>
                <a:cs typeface="Arial"/>
              </a:rPr>
              <a:t>nhất</a:t>
            </a:r>
            <a:endParaRPr lang="en-US" dirty="0">
              <a:latin typeface="Arial"/>
              <a:cs typeface="Arial"/>
            </a:endParaRPr>
          </a:p>
        </p:txBody>
      </p:sp>
    </p:spTree>
    <p:extLst>
      <p:ext uri="{BB962C8B-B14F-4D97-AF65-F5344CB8AC3E}">
        <p14:creationId xmlns:p14="http://schemas.microsoft.com/office/powerpoint/2010/main" val="70329847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Thay</a:t>
            </a:r>
            <a:r>
              <a:rPr lang="en-US" b="1" dirty="0" smtClean="0">
                <a:latin typeface="Arial"/>
                <a:cs typeface="Arial"/>
              </a:rPr>
              <a:t> </a:t>
            </a:r>
            <a:r>
              <a:rPr lang="en-US" b="1" dirty="0" err="1" smtClean="0">
                <a:latin typeface="Arial"/>
                <a:cs typeface="Arial"/>
              </a:rPr>
              <a:t>thế</a:t>
            </a:r>
            <a:r>
              <a:rPr lang="en-US" b="1" dirty="0" smtClean="0">
                <a:latin typeface="Arial"/>
                <a:cs typeface="Arial"/>
              </a:rPr>
              <a:t> </a:t>
            </a:r>
            <a:r>
              <a:rPr lang="en-US" b="1" dirty="0" err="1" smtClean="0">
                <a:latin typeface="Arial"/>
                <a:cs typeface="Arial"/>
              </a:rPr>
              <a:t>ngẫu</a:t>
            </a:r>
            <a:r>
              <a:rPr lang="en-US" b="1" dirty="0" smtClean="0">
                <a:latin typeface="Arial"/>
                <a:cs typeface="Arial"/>
              </a:rPr>
              <a:t> </a:t>
            </a:r>
            <a:r>
              <a:rPr lang="en-US" b="1" dirty="0" err="1" smtClean="0">
                <a:latin typeface="Arial"/>
                <a:cs typeface="Arial"/>
              </a:rPr>
              <a:t>nhiên</a:t>
            </a:r>
            <a:endParaRPr lang="en-US" dirty="0">
              <a:latin typeface="Arial"/>
              <a:cs typeface="Arial"/>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415" y="4038600"/>
            <a:ext cx="4270448"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81000" y="3886200"/>
            <a:ext cx="3810000" cy="2031325"/>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Chọn</a:t>
            </a:r>
            <a:r>
              <a:rPr lang="en-US" sz="1400" dirty="0" smtClean="0">
                <a:latin typeface="Arial"/>
                <a:cs typeface="Arial"/>
              </a:rPr>
              <a:t> </a:t>
            </a:r>
            <a:r>
              <a:rPr lang="en-US" sz="1400" dirty="0" err="1" smtClean="0">
                <a:latin typeface="Arial"/>
                <a:cs typeface="Arial"/>
              </a:rPr>
              <a:t>ngẫu</a:t>
            </a:r>
            <a:r>
              <a:rPr lang="en-US" sz="1400" dirty="0" smtClean="0">
                <a:latin typeface="Arial"/>
                <a:cs typeface="Arial"/>
              </a:rPr>
              <a:t> </a:t>
            </a:r>
            <a:r>
              <a:rPr lang="en-US" sz="1400" dirty="0" err="1" smtClean="0">
                <a:latin typeface="Arial"/>
                <a:cs typeface="Arial"/>
              </a:rPr>
              <a:t>nhiên</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khối</a:t>
            </a:r>
            <a:r>
              <a:rPr lang="en-US" sz="1400" dirty="0" smtClean="0">
                <a:latin typeface="Arial"/>
                <a:cs typeface="Arial"/>
              </a:rPr>
              <a:t> </a:t>
            </a:r>
            <a:r>
              <a:rPr lang="en-US" sz="1400" dirty="0" err="1" smtClean="0">
                <a:latin typeface="Arial"/>
                <a:cs typeface="Arial"/>
              </a:rPr>
              <a:t>để</a:t>
            </a:r>
            <a:r>
              <a:rPr lang="en-US" sz="1400" dirty="0" smtClean="0">
                <a:latin typeface="Arial"/>
                <a:cs typeface="Arial"/>
              </a:rPr>
              <a:t> </a:t>
            </a:r>
            <a:r>
              <a:rPr lang="en-US" sz="1400" dirty="0" err="1" smtClean="0">
                <a:latin typeface="Arial"/>
                <a:cs typeface="Arial"/>
              </a:rPr>
              <a:t>loại</a:t>
            </a:r>
            <a:r>
              <a:rPr lang="en-US" sz="1400" dirty="0" smtClean="0">
                <a:latin typeface="Arial"/>
                <a:cs typeface="Arial"/>
              </a:rPr>
              <a:t> </a:t>
            </a:r>
            <a:r>
              <a:rPr lang="en-US" sz="1400" dirty="0" err="1" smtClean="0">
                <a:latin typeface="Arial"/>
                <a:cs typeface="Arial"/>
              </a:rPr>
              <a:t>bỏ</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 </a:t>
            </a:r>
            <a:r>
              <a:rPr lang="en-US" sz="1400" dirty="0" err="1" smtClean="0">
                <a:latin typeface="Arial"/>
                <a:cs typeface="Arial"/>
              </a:rPr>
              <a:t>Ví</a:t>
            </a:r>
            <a:r>
              <a:rPr lang="en-US" sz="1400" dirty="0" smtClean="0">
                <a:latin typeface="Arial"/>
                <a:cs typeface="Arial"/>
              </a:rPr>
              <a:t> </a:t>
            </a:r>
            <a:r>
              <a:rPr lang="en-US" sz="1400" dirty="0" err="1" smtClean="0">
                <a:latin typeface="Arial"/>
                <a:cs typeface="Arial"/>
              </a:rPr>
              <a:t>dụ</a:t>
            </a:r>
            <a:r>
              <a:rPr lang="en-US" sz="1400" dirty="0" smtClean="0">
                <a:latin typeface="Arial"/>
                <a:cs typeface="Arial"/>
              </a:rPr>
              <a:t>: </a:t>
            </a:r>
          </a:p>
          <a:p>
            <a:pPr lvl="1"/>
            <a:r>
              <a:rPr lang="en-US" sz="1400" dirty="0" smtClean="0">
                <a:latin typeface="Arial"/>
                <a:cs typeface="Arial"/>
              </a:rPr>
              <a:t>– Black loop </a:t>
            </a:r>
            <a:r>
              <a:rPr lang="en-US" sz="1400" dirty="0" err="1" smtClean="0">
                <a:latin typeface="Arial"/>
                <a:cs typeface="Arial"/>
              </a:rPr>
              <a:t>và</a:t>
            </a:r>
            <a:r>
              <a:rPr lang="en-US" sz="1400" dirty="0" smtClean="0">
                <a:latin typeface="Arial"/>
                <a:cs typeface="Arial"/>
              </a:rPr>
              <a:t> blue loop</a:t>
            </a:r>
          </a:p>
          <a:p>
            <a:pPr lvl="1"/>
            <a:r>
              <a:rPr lang="en-US" sz="1400" dirty="0" smtClean="0">
                <a:latin typeface="Arial"/>
                <a:cs typeface="Arial"/>
              </a:rPr>
              <a:t>– </a:t>
            </a:r>
            <a:r>
              <a:rPr lang="en-US" sz="1400" dirty="0" err="1" smtClean="0">
                <a:latin typeface="Arial"/>
                <a:cs typeface="Arial"/>
              </a:rPr>
              <a:t>Khi</a:t>
            </a:r>
            <a:r>
              <a:rPr lang="en-US" sz="1400" dirty="0" smtClean="0">
                <a:latin typeface="Arial"/>
                <a:cs typeface="Arial"/>
              </a:rPr>
              <a:t> </a:t>
            </a:r>
            <a:r>
              <a:rPr lang="en-US" sz="1400" dirty="0" err="1" smtClean="0">
                <a:latin typeface="Arial"/>
                <a:cs typeface="Arial"/>
              </a:rPr>
              <a:t>chuyển</a:t>
            </a:r>
            <a:r>
              <a:rPr lang="en-US" sz="1400" dirty="0" smtClean="0">
                <a:latin typeface="Arial"/>
                <a:cs typeface="Arial"/>
              </a:rPr>
              <a:t> </a:t>
            </a:r>
            <a:r>
              <a:rPr lang="en-US" sz="1400" dirty="0" err="1" smtClean="0">
                <a:latin typeface="Arial"/>
                <a:cs typeface="Arial"/>
              </a:rPr>
              <a:t>đổi</a:t>
            </a:r>
            <a:r>
              <a:rPr lang="en-US" sz="1400" dirty="0" smtClean="0">
                <a:latin typeface="Arial"/>
                <a:cs typeface="Arial"/>
              </a:rPr>
              <a:t> </a:t>
            </a:r>
            <a:r>
              <a:rPr lang="en-US" sz="1400" dirty="0" err="1" smtClean="0">
                <a:latin typeface="Arial"/>
                <a:cs typeface="Arial"/>
              </a:rPr>
              <a:t>giữa</a:t>
            </a:r>
            <a:r>
              <a:rPr lang="en-US" sz="1400" dirty="0" smtClean="0">
                <a:latin typeface="Arial"/>
                <a:cs typeface="Arial"/>
              </a:rPr>
              <a:t> </a:t>
            </a:r>
            <a:r>
              <a:rPr lang="en-US" sz="1400" dirty="0" err="1" smtClean="0">
                <a:latin typeface="Arial"/>
                <a:cs typeface="Arial"/>
              </a:rPr>
              <a:t>hai</a:t>
            </a:r>
            <a:r>
              <a:rPr lang="en-US" sz="1400" dirty="0" smtClean="0">
                <a:latin typeface="Arial"/>
                <a:cs typeface="Arial"/>
              </a:rPr>
              <a:t> </a:t>
            </a:r>
            <a:r>
              <a:rPr lang="en-US" sz="1400" dirty="0" err="1" smtClean="0">
                <a:latin typeface="Arial"/>
                <a:cs typeface="Arial"/>
              </a:rPr>
              <a:t>vòng</a:t>
            </a:r>
            <a:r>
              <a:rPr lang="en-US" sz="1400" dirty="0" smtClean="0">
                <a:latin typeface="Arial"/>
                <a:cs typeface="Arial"/>
              </a:rPr>
              <a:t> </a:t>
            </a:r>
            <a:r>
              <a:rPr lang="en-US" sz="1400" dirty="0" err="1" smtClean="0">
                <a:latin typeface="Arial"/>
                <a:cs typeface="Arial"/>
              </a:rPr>
              <a:t>lặp</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luôn</a:t>
            </a:r>
            <a:r>
              <a:rPr lang="en-US" sz="1400" dirty="0" smtClean="0">
                <a:latin typeface="Arial"/>
                <a:cs typeface="Arial"/>
              </a:rPr>
              <a:t> </a:t>
            </a:r>
            <a:r>
              <a:rPr lang="en-US" sz="1400" dirty="0" err="1" smtClean="0">
                <a:latin typeface="Arial"/>
                <a:cs typeface="Arial"/>
              </a:rPr>
              <a:t>được</a:t>
            </a:r>
            <a:r>
              <a:rPr lang="en-US" sz="1400" dirty="0" smtClean="0">
                <a:latin typeface="Arial"/>
                <a:cs typeface="Arial"/>
              </a:rPr>
              <a:t> </a:t>
            </a:r>
            <a:r>
              <a:rPr lang="en-US" sz="1400" dirty="0" err="1" smtClean="0">
                <a:latin typeface="Arial"/>
                <a:cs typeface="Arial"/>
              </a:rPr>
              <a:t>sử</a:t>
            </a:r>
            <a:r>
              <a:rPr lang="en-US" sz="1400" dirty="0" smtClean="0">
                <a:latin typeface="Arial"/>
                <a:cs typeface="Arial"/>
              </a:rPr>
              <a:t> </a:t>
            </a:r>
            <a:r>
              <a:rPr lang="en-US" sz="1400" dirty="0" err="1" smtClean="0">
                <a:latin typeface="Arial"/>
                <a:cs typeface="Arial"/>
              </a:rPr>
              <a:t>dụng</a:t>
            </a:r>
            <a:r>
              <a:rPr lang="en-US" sz="1400" dirty="0" smtClean="0">
                <a:latin typeface="Arial"/>
                <a:cs typeface="Arial"/>
              </a:rPr>
              <a:t> </a:t>
            </a:r>
            <a:r>
              <a:rPr lang="en-US" sz="1400" dirty="0" err="1" smtClean="0">
                <a:latin typeface="Arial"/>
                <a:cs typeface="Arial"/>
              </a:rPr>
              <a:t>lại</a:t>
            </a:r>
            <a:endParaRPr lang="en-US" sz="1400" dirty="0" smtClean="0">
              <a:latin typeface="Arial"/>
              <a:cs typeface="Arial"/>
            </a:endParaRPr>
          </a:p>
          <a:p>
            <a:pPr lvl="1"/>
            <a:endParaRPr lang="en-US" sz="1400" dirty="0" smtClean="0">
              <a:latin typeface="Arial"/>
              <a:cs typeface="Arial"/>
            </a:endParaRPr>
          </a:p>
          <a:p>
            <a:r>
              <a:rPr lang="en-US" sz="1400" dirty="0" smtClean="0">
                <a:latin typeface="Arial"/>
                <a:cs typeface="Arial"/>
              </a:rPr>
              <a:t>• </a:t>
            </a:r>
            <a:r>
              <a:rPr lang="en-US" sz="1400" b="1" dirty="0" smtClean="0">
                <a:latin typeface="Arial"/>
                <a:cs typeface="Arial"/>
              </a:rPr>
              <a:t>Problem: </a:t>
            </a:r>
            <a:r>
              <a:rPr lang="en-US" sz="1400" b="1" dirty="0" err="1" smtClean="0">
                <a:latin typeface="Arial"/>
                <a:cs typeface="Arial"/>
              </a:rPr>
              <a:t>Dữ</a:t>
            </a:r>
            <a:r>
              <a:rPr lang="en-US" sz="1400" b="1" dirty="0" smtClean="0">
                <a:latin typeface="Arial"/>
                <a:cs typeface="Arial"/>
              </a:rPr>
              <a:t> </a:t>
            </a:r>
            <a:r>
              <a:rPr lang="en-US" sz="1400" b="1" dirty="0" err="1" smtClean="0">
                <a:latin typeface="Arial"/>
                <a:cs typeface="Arial"/>
              </a:rPr>
              <a:t>liệu</a:t>
            </a:r>
            <a:r>
              <a:rPr lang="en-US" sz="1400" b="1" dirty="0" smtClean="0">
                <a:latin typeface="Arial"/>
                <a:cs typeface="Arial"/>
              </a:rPr>
              <a:t> </a:t>
            </a:r>
            <a:r>
              <a:rPr lang="en-US" sz="1400" b="1" dirty="0" err="1" smtClean="0">
                <a:latin typeface="Arial"/>
                <a:cs typeface="Arial"/>
              </a:rPr>
              <a:t>loại</a:t>
            </a:r>
            <a:r>
              <a:rPr lang="en-US" sz="1400" b="1" dirty="0" smtClean="0">
                <a:latin typeface="Arial"/>
                <a:cs typeface="Arial"/>
              </a:rPr>
              <a:t> </a:t>
            </a:r>
            <a:r>
              <a:rPr lang="en-US" sz="1400" b="1" dirty="0" err="1" smtClean="0">
                <a:latin typeface="Arial"/>
                <a:cs typeface="Arial"/>
              </a:rPr>
              <a:t>bỏ</a:t>
            </a:r>
            <a:r>
              <a:rPr lang="en-US" sz="1400" b="1" dirty="0" smtClean="0">
                <a:latin typeface="Arial"/>
                <a:cs typeface="Arial"/>
              </a:rPr>
              <a:t> </a:t>
            </a:r>
            <a:r>
              <a:rPr lang="en-US" sz="1400" b="1" dirty="0" err="1" smtClean="0">
                <a:latin typeface="Arial"/>
                <a:cs typeface="Arial"/>
              </a:rPr>
              <a:t>là</a:t>
            </a:r>
            <a:r>
              <a:rPr lang="en-US" sz="1400" b="1" dirty="0" smtClean="0">
                <a:latin typeface="Arial"/>
                <a:cs typeface="Arial"/>
              </a:rPr>
              <a:t> </a:t>
            </a:r>
            <a:r>
              <a:rPr lang="en-US" sz="1400" b="1" dirty="0" err="1" smtClean="0">
                <a:latin typeface="Arial"/>
                <a:cs typeface="Arial"/>
              </a:rPr>
              <a:t>dữ</a:t>
            </a:r>
            <a:r>
              <a:rPr lang="en-US" sz="1400" b="1" dirty="0" smtClean="0">
                <a:latin typeface="Arial"/>
                <a:cs typeface="Arial"/>
              </a:rPr>
              <a:t> </a:t>
            </a:r>
            <a:r>
              <a:rPr lang="en-US" sz="1400" b="1" dirty="0" err="1" smtClean="0">
                <a:latin typeface="Arial"/>
                <a:cs typeface="Arial"/>
              </a:rPr>
              <a:t>liệu</a:t>
            </a:r>
            <a:r>
              <a:rPr lang="en-US" sz="1400" b="1" dirty="0" smtClean="0">
                <a:latin typeface="Arial"/>
                <a:cs typeface="Arial"/>
              </a:rPr>
              <a:t> </a:t>
            </a:r>
            <a:r>
              <a:rPr lang="en-US" sz="1400" b="1" dirty="0" err="1" smtClean="0">
                <a:latin typeface="Arial"/>
                <a:cs typeface="Arial"/>
              </a:rPr>
              <a:t>cần</a:t>
            </a:r>
            <a:r>
              <a:rPr lang="en-US" sz="1400" b="1" dirty="0" smtClean="0">
                <a:latin typeface="Arial"/>
                <a:cs typeface="Arial"/>
              </a:rPr>
              <a:t> </a:t>
            </a:r>
            <a:r>
              <a:rPr lang="en-US" sz="1400" b="1" dirty="0" err="1" smtClean="0">
                <a:latin typeface="Arial"/>
                <a:cs typeface="Arial"/>
              </a:rPr>
              <a:t>sử</a:t>
            </a:r>
            <a:r>
              <a:rPr lang="en-US" sz="1400" b="1" dirty="0" smtClean="0">
                <a:latin typeface="Arial"/>
                <a:cs typeface="Arial"/>
              </a:rPr>
              <a:t> </a:t>
            </a:r>
            <a:r>
              <a:rPr lang="en-US" sz="1400" b="1" dirty="0" err="1" smtClean="0">
                <a:latin typeface="Arial"/>
                <a:cs typeface="Arial"/>
              </a:rPr>
              <a:t>dụng</a:t>
            </a:r>
            <a:r>
              <a:rPr lang="en-US" sz="1400" b="1" dirty="0" smtClean="0">
                <a:latin typeface="Arial"/>
                <a:cs typeface="Arial"/>
              </a:rPr>
              <a:t> </a:t>
            </a:r>
            <a:r>
              <a:rPr lang="en-US" sz="1400" b="1" dirty="0" err="1" smtClean="0">
                <a:latin typeface="Arial"/>
                <a:cs typeface="Arial"/>
              </a:rPr>
              <a:t>lại</a:t>
            </a:r>
            <a:endParaRPr lang="en-US" sz="1400" dirty="0">
              <a:latin typeface="Arial"/>
              <a:cs typeface="Aria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2070791"/>
            <a:ext cx="5057775" cy="201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5295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txBody>
          <a:bodyPr>
            <a:normAutofit fontScale="90000"/>
          </a:bodyPr>
          <a:lstStyle/>
          <a:p>
            <a:r>
              <a:rPr lang="en-US" b="1" dirty="0" err="1" smtClean="0"/>
              <a:t>Thay</a:t>
            </a:r>
            <a:r>
              <a:rPr lang="en-US" b="1" dirty="0" smtClean="0"/>
              <a:t> </a:t>
            </a:r>
            <a:r>
              <a:rPr lang="en-US" b="1" dirty="0" err="1" smtClean="0"/>
              <a:t>thế</a:t>
            </a:r>
            <a:r>
              <a:rPr lang="en-US" b="1" dirty="0" smtClean="0"/>
              <a:t> </a:t>
            </a:r>
            <a:r>
              <a:rPr lang="en-US" b="1" dirty="0" err="1" smtClean="0"/>
              <a:t>khối</a:t>
            </a:r>
            <a:r>
              <a:rPr lang="en-US" b="1" dirty="0" smtClean="0"/>
              <a:t> </a:t>
            </a:r>
            <a:r>
              <a:rPr lang="en-US" b="1" dirty="0" err="1" smtClean="0"/>
              <a:t>xưa</a:t>
            </a:r>
            <a:r>
              <a:rPr lang="en-US" b="1" dirty="0" smtClean="0"/>
              <a:t> </a:t>
            </a:r>
            <a:r>
              <a:rPr lang="en-US" b="1" dirty="0" err="1" smtClean="0"/>
              <a:t>nhất</a:t>
            </a:r>
            <a:r>
              <a:rPr lang="en-US" b="1" dirty="0" smtClean="0"/>
              <a:t/>
            </a:r>
            <a:br>
              <a:rPr lang="en-US" b="1" dirty="0" smtClean="0"/>
            </a:br>
            <a:r>
              <a:rPr lang="en-US" dirty="0" smtClean="0"/>
              <a:t>Least recently used (LRU) replacement</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71713"/>
            <a:ext cx="5137522"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122" y="4038600"/>
            <a:ext cx="4270448"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3657600"/>
            <a:ext cx="4010722" cy="2308324"/>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Loại</a:t>
            </a:r>
            <a:r>
              <a:rPr lang="en-US" sz="1600" dirty="0" smtClean="0">
                <a:latin typeface="Arial"/>
                <a:cs typeface="Arial"/>
              </a:rPr>
              <a:t> </a:t>
            </a:r>
            <a:r>
              <a:rPr lang="en-US" sz="1600" dirty="0" err="1" smtClean="0">
                <a:latin typeface="Arial"/>
                <a:cs typeface="Arial"/>
              </a:rPr>
              <a:t>bỏ</a:t>
            </a:r>
            <a:r>
              <a:rPr lang="en-US" sz="1600" dirty="0" smtClean="0">
                <a:latin typeface="Arial"/>
                <a:cs typeface="Arial"/>
              </a:rPr>
              <a:t> </a:t>
            </a:r>
            <a:r>
              <a:rPr lang="en-US" sz="1600" dirty="0" err="1" smtClean="0">
                <a:latin typeface="Arial"/>
                <a:cs typeface="Arial"/>
              </a:rPr>
              <a:t>khối</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được</a:t>
            </a:r>
            <a:r>
              <a:rPr lang="en-US" sz="1600" dirty="0" smtClean="0">
                <a:latin typeface="Arial"/>
                <a:cs typeface="Arial"/>
              </a:rPr>
              <a:t> </a:t>
            </a:r>
            <a:r>
              <a:rPr lang="en-US" sz="1600" dirty="0" err="1" smtClean="0">
                <a:latin typeface="Arial"/>
                <a:cs typeface="Arial"/>
              </a:rPr>
              <a:t>sử</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lâu</a:t>
            </a:r>
            <a:r>
              <a:rPr lang="en-US" sz="1600" dirty="0" smtClean="0">
                <a:latin typeface="Arial"/>
                <a:cs typeface="Arial"/>
              </a:rPr>
              <a:t> </a:t>
            </a:r>
            <a:r>
              <a:rPr lang="en-US" sz="1600" dirty="0" err="1" smtClean="0">
                <a:latin typeface="Arial"/>
                <a:cs typeface="Arial"/>
              </a:rPr>
              <a:t>nhất</a:t>
            </a:r>
            <a:endParaRPr lang="en-US" sz="1600" dirty="0" smtClean="0">
              <a:latin typeface="Arial"/>
              <a:cs typeface="Arial"/>
            </a:endParaRPr>
          </a:p>
          <a:p>
            <a:endParaRPr lang="en-US" sz="1600" dirty="0" smtClean="0">
              <a:latin typeface="Arial"/>
              <a:cs typeface="Arial"/>
            </a:endParaRPr>
          </a:p>
          <a:p>
            <a:r>
              <a:rPr lang="en-US" sz="1600" dirty="0" smtClean="0">
                <a:latin typeface="Arial"/>
                <a:cs typeface="Arial"/>
              </a:rPr>
              <a:t>• </a:t>
            </a:r>
            <a:r>
              <a:rPr lang="en-US" sz="1600" dirty="0" err="1" smtClean="0">
                <a:latin typeface="Arial"/>
                <a:cs typeface="Arial"/>
              </a:rPr>
              <a:t>Ví</a:t>
            </a:r>
            <a:r>
              <a:rPr lang="en-US" sz="1600" dirty="0" smtClean="0">
                <a:latin typeface="Arial"/>
                <a:cs typeface="Arial"/>
              </a:rPr>
              <a:t> </a:t>
            </a:r>
            <a:r>
              <a:rPr lang="en-US" sz="1600" dirty="0" err="1" smtClean="0">
                <a:latin typeface="Arial"/>
                <a:cs typeface="Arial"/>
              </a:rPr>
              <a:t>dụ</a:t>
            </a:r>
            <a:r>
              <a:rPr lang="en-US" sz="1600" dirty="0" smtClean="0">
                <a:latin typeface="Arial"/>
                <a:cs typeface="Arial"/>
              </a:rPr>
              <a:t> :</a:t>
            </a:r>
          </a:p>
          <a:p>
            <a:pPr lvl="1"/>
            <a:r>
              <a:rPr lang="en-US" sz="1600" dirty="0" smtClean="0">
                <a:latin typeface="Arial"/>
                <a:cs typeface="Arial"/>
              </a:rPr>
              <a:t>– Black loop </a:t>
            </a:r>
            <a:r>
              <a:rPr lang="en-US" sz="1600" dirty="0" err="1" smtClean="0">
                <a:latin typeface="Arial"/>
                <a:cs typeface="Arial"/>
              </a:rPr>
              <a:t>và</a:t>
            </a:r>
            <a:r>
              <a:rPr lang="en-US" sz="1600" dirty="0" smtClean="0">
                <a:latin typeface="Arial"/>
                <a:cs typeface="Arial"/>
              </a:rPr>
              <a:t> blue loop</a:t>
            </a:r>
            <a:endParaRPr lang="en-US" sz="1600" dirty="0">
              <a:latin typeface="Arial"/>
              <a:cs typeface="Arial"/>
            </a:endParaRPr>
          </a:p>
          <a:p>
            <a:pPr lvl="1"/>
            <a:r>
              <a:rPr lang="en-US" sz="1600" dirty="0">
                <a:latin typeface="Arial"/>
                <a:cs typeface="Arial"/>
              </a:rPr>
              <a:t>– </a:t>
            </a:r>
            <a:r>
              <a:rPr lang="en-US" sz="1600" dirty="0" err="1" smtClean="0">
                <a:latin typeface="Arial"/>
                <a:cs typeface="Arial"/>
              </a:rPr>
              <a:t>Khi</a:t>
            </a:r>
            <a:r>
              <a:rPr lang="en-US" sz="1600" dirty="0" smtClean="0">
                <a:latin typeface="Arial"/>
                <a:cs typeface="Arial"/>
              </a:rPr>
              <a:t> </a:t>
            </a:r>
            <a:r>
              <a:rPr lang="en-US" sz="1600" dirty="0" err="1" smtClean="0">
                <a:latin typeface="Arial"/>
                <a:cs typeface="Arial"/>
              </a:rPr>
              <a:t>chuyển</a:t>
            </a:r>
            <a:r>
              <a:rPr lang="en-US" sz="1600" dirty="0" smtClean="0">
                <a:latin typeface="Arial"/>
                <a:cs typeface="Arial"/>
              </a:rPr>
              <a:t> </a:t>
            </a:r>
            <a:r>
              <a:rPr lang="en-US" sz="1600" dirty="0" err="1" smtClean="0">
                <a:latin typeface="Arial"/>
                <a:cs typeface="Arial"/>
              </a:rPr>
              <a:t>đổi</a:t>
            </a:r>
            <a:r>
              <a:rPr lang="en-US" sz="1600" dirty="0" smtClean="0">
                <a:latin typeface="Arial"/>
                <a:cs typeface="Arial"/>
              </a:rPr>
              <a:t> </a:t>
            </a:r>
            <a:r>
              <a:rPr lang="en-US" sz="1600" dirty="0" err="1" smtClean="0">
                <a:latin typeface="Arial"/>
                <a:cs typeface="Arial"/>
              </a:rPr>
              <a:t>giữa</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vòng</a:t>
            </a:r>
            <a:r>
              <a:rPr lang="en-US" sz="1600" dirty="0" smtClean="0">
                <a:latin typeface="Arial"/>
                <a:cs typeface="Arial"/>
              </a:rPr>
              <a:t> </a:t>
            </a:r>
            <a:r>
              <a:rPr lang="en-US" sz="1600" dirty="0" err="1" smtClean="0">
                <a:latin typeface="Arial"/>
                <a:cs typeface="Arial"/>
              </a:rPr>
              <a:t>lặp</a:t>
            </a:r>
            <a:r>
              <a:rPr lang="en-US" sz="1600" dirty="0" smtClean="0">
                <a:latin typeface="Arial"/>
                <a:cs typeface="Arial"/>
              </a:rPr>
              <a:t>, </a:t>
            </a:r>
            <a:r>
              <a:rPr lang="en-US" sz="1600" dirty="0" err="1" smtClean="0">
                <a:latin typeface="Arial"/>
                <a:cs typeface="Arial"/>
              </a:rPr>
              <a:t>cần</a:t>
            </a:r>
            <a:r>
              <a:rPr lang="en-US" sz="1600" dirty="0" smtClean="0">
                <a:latin typeface="Arial"/>
                <a:cs typeface="Arial"/>
              </a:rPr>
              <a:t> </a:t>
            </a:r>
            <a:r>
              <a:rPr lang="en-US" sz="1600" dirty="0" err="1" smtClean="0">
                <a:latin typeface="Arial"/>
                <a:cs typeface="Arial"/>
              </a:rPr>
              <a:t>tất</a:t>
            </a:r>
            <a:r>
              <a:rPr lang="en-US" sz="1600" dirty="0" smtClean="0">
                <a:latin typeface="Arial"/>
                <a:cs typeface="Arial"/>
              </a:rPr>
              <a:t> </a:t>
            </a:r>
            <a:r>
              <a:rPr lang="en-US" sz="1600" dirty="0" err="1" smtClean="0">
                <a:latin typeface="Arial"/>
                <a:cs typeface="Arial"/>
              </a:rPr>
              <a:t>cả</a:t>
            </a:r>
            <a:r>
              <a:rPr lang="en-US" sz="1600" dirty="0" smtClean="0">
                <a:latin typeface="Arial"/>
                <a:cs typeface="Arial"/>
              </a:rPr>
              <a:t> </a:t>
            </a:r>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lệnh</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a:t>
            </a:r>
            <a:r>
              <a:rPr lang="en-US" sz="1600" dirty="0" err="1" smtClean="0">
                <a:latin typeface="Arial"/>
                <a:cs typeface="Arial"/>
              </a:rPr>
              <a:t>vòng</a:t>
            </a:r>
            <a:r>
              <a:rPr lang="en-US" sz="1600" dirty="0" smtClean="0">
                <a:latin typeface="Arial"/>
                <a:cs typeface="Arial"/>
              </a:rPr>
              <a:t> </a:t>
            </a:r>
            <a:r>
              <a:rPr lang="en-US" sz="1600" dirty="0" err="1" smtClean="0">
                <a:latin typeface="Arial"/>
                <a:cs typeface="Arial"/>
              </a:rPr>
              <a:t>lặp</a:t>
            </a:r>
            <a:r>
              <a:rPr lang="en-US" sz="1600" dirty="0" smtClean="0">
                <a:latin typeface="Arial"/>
                <a:cs typeface="Arial"/>
              </a:rPr>
              <a:t> </a:t>
            </a:r>
            <a:r>
              <a:rPr lang="en-US" sz="1600" dirty="0" err="1" smtClean="0">
                <a:latin typeface="Arial"/>
                <a:cs typeface="Arial"/>
              </a:rPr>
              <a:t>mầu</a:t>
            </a:r>
            <a:r>
              <a:rPr lang="en-US" sz="1600" dirty="0" smtClean="0">
                <a:latin typeface="Arial"/>
                <a:cs typeface="Arial"/>
              </a:rPr>
              <a:t> </a:t>
            </a:r>
            <a:r>
              <a:rPr lang="en-US" sz="1600" dirty="0" err="1" smtClean="0">
                <a:latin typeface="Arial"/>
                <a:cs typeface="Arial"/>
              </a:rPr>
              <a:t>xanh</a:t>
            </a:r>
            <a:r>
              <a:rPr lang="en-US" sz="1600" dirty="0" smtClean="0">
                <a:latin typeface="Arial"/>
                <a:cs typeface="Arial"/>
              </a:rPr>
              <a:t> </a:t>
            </a:r>
            <a:r>
              <a:rPr lang="en-US" sz="1600" dirty="0" err="1" smtClean="0">
                <a:latin typeface="Arial"/>
                <a:cs typeface="Arial"/>
              </a:rPr>
              <a:t>ở</a:t>
            </a:r>
            <a:r>
              <a:rPr lang="en-US" sz="1600" dirty="0" smtClean="0">
                <a:latin typeface="Arial"/>
                <a:cs typeface="Arial"/>
              </a:rPr>
              <a:t> </a:t>
            </a:r>
            <a:r>
              <a:rPr lang="en-US" sz="1600" dirty="0" err="1" smtClean="0">
                <a:latin typeface="Arial"/>
                <a:cs typeface="Arial"/>
              </a:rPr>
              <a:t>lại</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a:t>
            </a:r>
          </a:p>
          <a:p>
            <a:pPr lvl="1"/>
            <a:endParaRPr lang="en-US" sz="1600" dirty="0">
              <a:latin typeface="Arial"/>
              <a:cs typeface="Arial"/>
            </a:endParaRPr>
          </a:p>
        </p:txBody>
      </p:sp>
    </p:spTree>
    <p:extLst>
      <p:ext uri="{BB962C8B-B14F-4D97-AF65-F5344CB8AC3E}">
        <p14:creationId xmlns:p14="http://schemas.microsoft.com/office/powerpoint/2010/main" val="6440797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t>
            </a:r>
            <a:r>
              <a:rPr lang="en-US" b="1" dirty="0" err="1" smtClean="0">
                <a:latin typeface="Arial"/>
                <a:cs typeface="Arial"/>
              </a:rPr>
              <a:t>sửa</a:t>
            </a:r>
            <a:r>
              <a:rPr lang="en-US" b="1" dirty="0" smtClean="0">
                <a:latin typeface="Arial"/>
                <a:cs typeface="Arial"/>
              </a:rPr>
              <a:t> video</a:t>
            </a:r>
            <a:endParaRPr lang="en-US" dirty="0">
              <a:latin typeface="Arial"/>
              <a:cs typeface="Arial"/>
            </a:endParaRPr>
          </a:p>
        </p:txBody>
      </p:sp>
      <p:sp>
        <p:nvSpPr>
          <p:cNvPr id="3" name="Rectangle 2"/>
          <p:cNvSpPr/>
          <p:nvPr/>
        </p:nvSpPr>
        <p:spPr>
          <a:xfrm>
            <a:off x="549210" y="2465008"/>
            <a:ext cx="3935774" cy="2800767"/>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Video dung </a:t>
            </a:r>
            <a:r>
              <a:rPr lang="en-US" sz="1600" dirty="0" err="1" smtClean="0">
                <a:latin typeface="Arial" panose="020B0604020202020204" pitchFamily="34" charset="0"/>
                <a:cs typeface="Arial" panose="020B0604020202020204" pitchFamily="34" charset="0"/>
              </a:rPr>
              <a:t>lượng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lớn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lớn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hơn</a:t>
            </a:r>
            <a:r>
              <a:rPr lang="en-US" sz="1600" dirty="0" smtClean="0">
                <a:latin typeface="Arial" panose="020B0604020202020204" pitchFamily="34" charset="0"/>
                <a:cs typeface="Arial" panose="020B0604020202020204" pitchFamily="34" charset="0"/>
              </a:rPr>
              <a:t> DRAM</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Lưu</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vào</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ổ</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cứng</a:t>
            </a:r>
            <a:r>
              <a:rPr lang="en-US" sz="1600" b="1" dirty="0" smtClean="0">
                <a:latin typeface="Arial" panose="020B0604020202020204" pitchFamily="34" charset="0"/>
                <a:cs typeface="Arial" panose="020B0604020202020204" pitchFamily="34" charset="0"/>
              </a:rPr>
              <a:t> </a:t>
            </a:r>
          </a:p>
          <a:p>
            <a:r>
              <a:rPr lang="en-US" sz="1600" dirty="0" smtClean="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a:t>
            </a:r>
            <a:r>
              <a:rPr lang="en-US" sz="1600" b="1" dirty="0" err="1" smtClean="0">
                <a:latin typeface="Arial" panose="020B0604020202020204" pitchFamily="34" charset="0"/>
                <a:cs typeface="Arial" panose="020B0604020202020204" pitchFamily="34" charset="0"/>
              </a:rPr>
              <a:t>ải</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phần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cần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chỉnh</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sửa</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vào</a:t>
            </a: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DRAM</a:t>
            </a:r>
            <a:endParaRPr lang="en-US" sz="16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CPU </a:t>
            </a:r>
            <a:r>
              <a:rPr lang="en-US" sz="1600" b="1" dirty="0" err="1" smtClean="0">
                <a:latin typeface="Arial" panose="020B0604020202020204" pitchFamily="34" charset="0"/>
                <a:cs typeface="Arial" panose="020B0604020202020204" pitchFamily="34" charset="0"/>
              </a:rPr>
              <a:t>tải</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dữ</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liệu</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để</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xử</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lý</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vào</a:t>
            </a:r>
            <a:r>
              <a:rPr lang="en-US" sz="1600" b="1" dirty="0" smtClean="0">
                <a:latin typeface="Arial" panose="020B0604020202020204" pitchFamily="34" charset="0"/>
                <a:cs typeface="Arial" panose="020B0604020202020204" pitchFamily="34" charset="0"/>
              </a:rPr>
              <a:t> cache</a:t>
            </a:r>
            <a:r>
              <a:rPr lang="en-US" sz="1600" b="1"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Di </a:t>
            </a:r>
            <a:r>
              <a:rPr lang="en-US" sz="1600" dirty="0" err="1" smtClean="0">
                <a:latin typeface="Arial" panose="020B0604020202020204" pitchFamily="34" charset="0"/>
                <a:cs typeface="Arial" panose="020B0604020202020204" pitchFamily="34" charset="0"/>
              </a:rPr>
              <a:t>chuyển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mới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vào</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DRAM </a:t>
            </a:r>
            <a:r>
              <a:rPr lang="en-US" sz="1600" dirty="0" err="1" smtClean="0">
                <a:latin typeface="Arial" panose="020B0604020202020204" pitchFamily="34" charset="0"/>
                <a:cs typeface="Arial" panose="020B0604020202020204" pitchFamily="34" charset="0"/>
              </a:rPr>
              <a:t>và</a:t>
            </a:r>
            <a:r>
              <a:rPr lang="en-US" sz="1600" dirty="0" smtClean="0">
                <a:latin typeface="Arial" panose="020B0604020202020204" pitchFamily="34" charset="0"/>
                <a:cs typeface="Arial" panose="020B0604020202020204" pitchFamily="34" charset="0"/>
              </a:rPr>
              <a:t>  cache </a:t>
            </a:r>
            <a:r>
              <a:rPr lang="en-US" sz="1600" dirty="0" err="1" smtClean="0">
                <a:latin typeface="Arial" panose="020B0604020202020204" pitchFamily="34" charset="0"/>
                <a:cs typeface="Arial" panose="020B0604020202020204" pitchFamily="34" charset="0"/>
              </a:rPr>
              <a:t>khi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xử</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lý</a:t>
            </a:r>
            <a:r>
              <a:rPr lang="en-US" sz="1600" dirty="0" smtClean="0">
                <a:latin typeface="Arial" panose="020B0604020202020204" pitchFamily="34" charset="0"/>
                <a:cs typeface="Arial" panose="020B0604020202020204" pitchFamily="34" charset="0"/>
              </a:rPr>
              <a:t> video </a:t>
            </a:r>
          </a:p>
          <a:p>
            <a:r>
              <a:rPr lang="en-US" sz="1600"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Chú</a:t>
            </a:r>
            <a:r>
              <a:rPr lang="en-US" sz="1600" b="1" dirty="0" smtClean="0">
                <a:latin typeface="Arial" panose="020B0604020202020204" pitchFamily="34" charset="0"/>
                <a:cs typeface="Arial" panose="020B0604020202020204" pitchFamily="34" charset="0"/>
              </a:rPr>
              <a:t> ý:</a:t>
            </a:r>
            <a:endParaRPr lang="en-US" sz="1600" b="1" dirty="0">
              <a:latin typeface="Arial" panose="020B0604020202020204" pitchFamily="34" charset="0"/>
              <a:cs typeface="Arial" panose="020B0604020202020204" pitchFamily="34" charset="0"/>
            </a:endParaRPr>
          </a:p>
          <a:p>
            <a:pPr lvl="1"/>
            <a:r>
              <a:rPr lang="en-US" sz="1600" dirty="0" smtClean="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a:t>
            </a:r>
            <a:r>
              <a:rPr lang="en-US" sz="1600" dirty="0" err="1" smtClean="0">
                <a:latin typeface="Arial" panose="020B0604020202020204" pitchFamily="34" charset="0"/>
                <a:cs typeface="Arial" panose="020B0604020202020204" pitchFamily="34" charset="0"/>
              </a:rPr>
              <a:t>ưu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những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quan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trọng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vào</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bộ</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nhớ</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nhanh</a:t>
            </a:r>
            <a:endParaRPr lang="en-US" sz="1600" dirty="0" smtClean="0">
              <a:latin typeface="Arial" panose="020B0604020202020204" pitchFamily="34" charset="0"/>
              <a:cs typeface="Arial" panose="020B0604020202020204" pitchFamily="34" charset="0"/>
            </a:endParaRPr>
          </a:p>
          <a:p>
            <a:pPr lvl="1"/>
            <a:r>
              <a:rPr lang="en-US" sz="1600" dirty="0" smtClean="0">
                <a:latin typeface="Arial" panose="020B0604020202020204" pitchFamily="34" charset="0"/>
                <a:cs typeface="Arial" panose="020B0604020202020204" pitchFamily="34" charset="0"/>
              </a:rPr>
              <a:t>– Di </a:t>
            </a:r>
            <a:r>
              <a:rPr lang="en-US" sz="1600" dirty="0" err="1" smtClean="0">
                <a:latin typeface="Arial" panose="020B0604020202020204" pitchFamily="34" charset="0"/>
                <a:cs typeface="Arial" panose="020B0604020202020204" pitchFamily="34" charset="0"/>
              </a:rPr>
              <a:t>chuyển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những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dữ</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liệu</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không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quan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trọng</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vào</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bộ</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nhớ</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chậm</a:t>
            </a:r>
            <a:endParaRPr lang="en-US" sz="1600" dirty="0">
              <a:latin typeface="Arial" panose="020B0604020202020204" pitchFamily="34" charset="0"/>
              <a:cs typeface="Arial" panose="020B0604020202020204" pitchFamily="34" charset="0"/>
            </a:endParaRPr>
          </a:p>
        </p:txBody>
      </p:sp>
      <p:grpSp>
        <p:nvGrpSpPr>
          <p:cNvPr id="4" name="Group 3"/>
          <p:cNvGrpSpPr/>
          <p:nvPr/>
        </p:nvGrpSpPr>
        <p:grpSpPr>
          <a:xfrm>
            <a:off x="4304375" y="2159135"/>
            <a:ext cx="4540850" cy="4259386"/>
            <a:chOff x="4100391" y="1476522"/>
            <a:chExt cx="4540850" cy="4259386"/>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721" y="4211908"/>
              <a:ext cx="263652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07" y="2589638"/>
              <a:ext cx="2017549" cy="167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391" y="1476522"/>
              <a:ext cx="3618014" cy="113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997650"/>
              <a:ext cx="1960682" cy="86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5636" y="4089188"/>
              <a:ext cx="1680419" cy="108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0383905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Ghi</a:t>
            </a:r>
            <a:r>
              <a:rPr lang="en-US" b="1" dirty="0" smtClean="0">
                <a:latin typeface="Arial"/>
                <a:cs typeface="Arial"/>
              </a:rPr>
              <a:t> </a:t>
            </a:r>
            <a:r>
              <a:rPr lang="en-US" b="1" dirty="0" err="1" smtClean="0">
                <a:latin typeface="Arial"/>
                <a:cs typeface="Arial"/>
              </a:rPr>
              <a:t>vào</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r>
              <a:rPr lang="en-US" b="1" dirty="0">
                <a:latin typeface="Arial"/>
                <a:cs typeface="Arial"/>
              </a:rPr>
              <a:t/>
            </a:r>
            <a:br>
              <a:rPr lang="en-US" b="1" dirty="0">
                <a:latin typeface="Arial"/>
                <a:cs typeface="Arial"/>
              </a:rPr>
            </a:br>
            <a:r>
              <a:rPr lang="en-US" dirty="0" err="1" smtClean="0">
                <a:latin typeface="Arial"/>
                <a:cs typeface="Arial"/>
              </a:rPr>
              <a:t>Chiến</a:t>
            </a:r>
            <a:r>
              <a:rPr lang="en-US" dirty="0" smtClean="0">
                <a:latin typeface="Arial"/>
                <a:cs typeface="Arial"/>
              </a:rPr>
              <a:t> </a:t>
            </a:r>
            <a:r>
              <a:rPr lang="en-US" dirty="0" err="1" smtClean="0">
                <a:latin typeface="Arial"/>
                <a:cs typeface="Arial"/>
              </a:rPr>
              <a:t>thuật</a:t>
            </a:r>
            <a:r>
              <a:rPr lang="en-US" dirty="0" smtClean="0">
                <a:latin typeface="Arial"/>
                <a:cs typeface="Arial"/>
              </a:rPr>
              <a:t> </a:t>
            </a:r>
            <a:r>
              <a:rPr lang="en-US" dirty="0" err="1" smtClean="0">
                <a:latin typeface="Arial"/>
                <a:cs typeface="Arial"/>
              </a:rPr>
              <a:t>ghi</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149269019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Ghi</a:t>
            </a:r>
            <a:r>
              <a:rPr lang="en-US" b="1" dirty="0" smtClean="0">
                <a:latin typeface="Arial"/>
                <a:cs typeface="Arial"/>
              </a:rPr>
              <a:t> </a:t>
            </a:r>
            <a:r>
              <a:rPr lang="en-US" b="1" dirty="0" err="1" smtClean="0">
                <a:latin typeface="Arial"/>
                <a:cs typeface="Arial"/>
              </a:rPr>
              <a:t>vào</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endParaRPr lang="en-US" b="1" dirty="0">
              <a:latin typeface="Arial"/>
              <a:cs typeface="Arial"/>
            </a:endParaRPr>
          </a:p>
        </p:txBody>
      </p:sp>
      <p:sp>
        <p:nvSpPr>
          <p:cNvPr id="3" name="Rectangle 2"/>
          <p:cNvSpPr/>
          <p:nvPr/>
        </p:nvSpPr>
        <p:spPr>
          <a:xfrm>
            <a:off x="533400" y="2362200"/>
            <a:ext cx="8077200" cy="3693319"/>
          </a:xfrm>
          <a:prstGeom prst="rect">
            <a:avLst/>
          </a:prstGeom>
        </p:spPr>
        <p:txBody>
          <a:bodyPr wrap="square">
            <a:spAutoFit/>
          </a:bodyPr>
          <a:lstStyle/>
          <a:p>
            <a:r>
              <a:rPr lang="en-US" dirty="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đọc</a:t>
            </a:r>
            <a:r>
              <a:rPr lang="en-US" dirty="0" smtClean="0">
                <a:latin typeface="Arial"/>
                <a:cs typeface="Arial"/>
              </a:rPr>
              <a:t> </a:t>
            </a:r>
            <a:r>
              <a:rPr lang="en-US" dirty="0" err="1" smtClean="0">
                <a:latin typeface="Arial"/>
                <a:cs typeface="Arial"/>
              </a:rPr>
              <a:t>lệnh</a:t>
            </a:r>
            <a:r>
              <a:rPr lang="en-US" dirty="0" smtClean="0">
                <a:latin typeface="Arial"/>
                <a:cs typeface="Arial"/>
              </a:rPr>
              <a:t> </a:t>
            </a:r>
            <a:r>
              <a:rPr lang="en-US" dirty="0" err="1" smtClean="0">
                <a:latin typeface="Arial"/>
                <a:cs typeface="Arial"/>
              </a:rPr>
              <a:t>hoặc</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đặt</a:t>
            </a:r>
            <a:r>
              <a:rPr lang="en-US" dirty="0" smtClean="0">
                <a:latin typeface="Arial"/>
                <a:cs typeface="Arial"/>
              </a:rPr>
              <a:t> </a:t>
            </a:r>
            <a:r>
              <a:rPr lang="en-US" dirty="0" err="1" smtClean="0">
                <a:latin typeface="Arial"/>
                <a:cs typeface="Arial"/>
              </a:rPr>
              <a:t>vào</a:t>
            </a:r>
            <a:r>
              <a:rPr lang="en-US" dirty="0" smtClean="0">
                <a:latin typeface="Arial"/>
                <a:cs typeface="Arial"/>
              </a:rPr>
              <a:t> cache </a:t>
            </a:r>
          </a:p>
          <a:p>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như</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a:t>
            </a:r>
          </a:p>
          <a:p>
            <a:endParaRPr lang="en-US" dirty="0">
              <a:latin typeface="Arial"/>
              <a:cs typeface="Arial"/>
            </a:endParaRPr>
          </a:p>
          <a:p>
            <a:r>
              <a:rPr lang="en-US" dirty="0">
                <a:latin typeface="Arial"/>
                <a:cs typeface="Arial"/>
              </a:rPr>
              <a:t>• </a:t>
            </a:r>
            <a:r>
              <a:rPr lang="en-US" b="1" dirty="0" smtClean="0">
                <a:latin typeface="Arial"/>
                <a:cs typeface="Arial"/>
              </a:rPr>
              <a:t>Write‐through (</a:t>
            </a:r>
            <a:r>
              <a:rPr lang="en-US" b="1" dirty="0" err="1" smtClean="0">
                <a:latin typeface="Arial"/>
                <a:cs typeface="Arial"/>
              </a:rPr>
              <a:t>ghi</a:t>
            </a:r>
            <a:r>
              <a:rPr lang="en-US" b="1" dirty="0" smtClean="0">
                <a:latin typeface="Arial"/>
                <a:cs typeface="Arial"/>
              </a:rPr>
              <a:t> </a:t>
            </a:r>
            <a:r>
              <a:rPr lang="en-US" b="1" dirty="0" err="1" smtClean="0">
                <a:latin typeface="Arial"/>
                <a:cs typeface="Arial"/>
              </a:rPr>
              <a:t>đồng</a:t>
            </a:r>
            <a:r>
              <a:rPr lang="en-US" b="1" dirty="0" smtClean="0">
                <a:latin typeface="Arial"/>
                <a:cs typeface="Arial"/>
              </a:rPr>
              <a:t> </a:t>
            </a:r>
            <a:r>
              <a:rPr lang="en-US" b="1" dirty="0" err="1" smtClean="0">
                <a:latin typeface="Arial"/>
                <a:cs typeface="Arial"/>
              </a:rPr>
              <a:t>thời</a:t>
            </a:r>
            <a:r>
              <a:rPr lang="en-US" b="1" dirty="0" smtClean="0">
                <a:latin typeface="Arial"/>
                <a:cs typeface="Arial"/>
              </a:rPr>
              <a:t>)</a:t>
            </a:r>
            <a:endParaRPr lang="en-US" b="1" dirty="0">
              <a:latin typeface="Arial"/>
              <a:cs typeface="Arial"/>
            </a:endParaRPr>
          </a:p>
          <a:p>
            <a:pPr lvl="1"/>
            <a:r>
              <a:rPr lang="en-US" dirty="0">
                <a:latin typeface="Arial"/>
                <a:cs typeface="Arial"/>
              </a:rPr>
              <a:t>– </a:t>
            </a:r>
            <a:r>
              <a:rPr lang="en-US" dirty="0" err="1" smtClean="0">
                <a:latin typeface="Arial"/>
                <a:cs typeface="Arial"/>
              </a:rPr>
              <a:t>Thông</a:t>
            </a:r>
            <a:r>
              <a:rPr lang="en-US" dirty="0" smtClean="0">
                <a:latin typeface="Arial"/>
                <a:cs typeface="Arial"/>
              </a:rPr>
              <a:t> tin </a:t>
            </a:r>
            <a:r>
              <a:rPr lang="en-US" dirty="0" err="1" smtClean="0">
                <a:latin typeface="Arial"/>
                <a:cs typeface="Arial"/>
              </a:rPr>
              <a:t>được</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đồng</a:t>
            </a:r>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của</a:t>
            </a:r>
            <a:r>
              <a:rPr lang="en-US" dirty="0" smtClean="0">
                <a:latin typeface="Arial"/>
                <a:cs typeface="Arial"/>
              </a:rPr>
              <a:t> cache </a:t>
            </a:r>
            <a:r>
              <a:rPr lang="en-US" dirty="0" err="1" smtClean="0">
                <a:latin typeface="Arial"/>
                <a:cs typeface="Arial"/>
              </a:rPr>
              <a:t>và</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của</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trong</a:t>
            </a:r>
            <a:endParaRPr lang="en-US" dirty="0" smtClean="0">
              <a:latin typeface="Arial"/>
              <a:cs typeface="Arial"/>
            </a:endParaRPr>
          </a:p>
          <a:p>
            <a:pPr lvl="1"/>
            <a:r>
              <a:rPr lang="en-US" dirty="0" smtClean="0">
                <a:latin typeface="Arial"/>
                <a:cs typeface="Arial"/>
              </a:rPr>
              <a:t>– </a:t>
            </a:r>
            <a:r>
              <a:rPr lang="en-US" dirty="0" err="1" smtClean="0">
                <a:latin typeface="Arial"/>
                <a:cs typeface="Arial"/>
              </a:rPr>
              <a:t>Đơn</a:t>
            </a:r>
            <a:r>
              <a:rPr lang="en-US" dirty="0" smtClean="0">
                <a:latin typeface="Arial"/>
                <a:cs typeface="Arial"/>
              </a:rPr>
              <a:t> </a:t>
            </a:r>
            <a:r>
              <a:rPr lang="en-US" dirty="0" err="1" smtClean="0">
                <a:latin typeface="Arial"/>
                <a:cs typeface="Arial"/>
              </a:rPr>
              <a:t>giản</a:t>
            </a:r>
            <a:r>
              <a:rPr lang="en-US" dirty="0" smtClean="0">
                <a:latin typeface="Arial"/>
                <a:cs typeface="Arial"/>
              </a:rPr>
              <a:t>, </a:t>
            </a:r>
            <a:r>
              <a:rPr lang="en-US" dirty="0" err="1" smtClean="0">
                <a:latin typeface="Arial"/>
                <a:cs typeface="Arial"/>
              </a:rPr>
              <a:t>nhưng</a:t>
            </a:r>
            <a:r>
              <a:rPr lang="en-US" dirty="0" smtClean="0">
                <a:latin typeface="Arial"/>
                <a:cs typeface="Arial"/>
              </a:rPr>
              <a:t> </a:t>
            </a:r>
            <a:r>
              <a:rPr lang="en-US" dirty="0" err="1" smtClean="0">
                <a:latin typeface="Arial"/>
                <a:cs typeface="Arial"/>
              </a:rPr>
              <a:t>chậm</a:t>
            </a:r>
            <a:r>
              <a:rPr lang="en-US" dirty="0" smtClean="0">
                <a:latin typeface="Arial"/>
                <a:cs typeface="Arial"/>
              </a:rPr>
              <a:t> (</a:t>
            </a:r>
            <a:r>
              <a:rPr lang="en-US" dirty="0" err="1" smtClean="0">
                <a:latin typeface="Arial"/>
                <a:cs typeface="Arial"/>
              </a:rPr>
              <a:t>phải</a:t>
            </a:r>
            <a:r>
              <a:rPr lang="en-US" dirty="0" smtClean="0">
                <a:latin typeface="Arial"/>
                <a:cs typeface="Arial"/>
              </a:rPr>
              <a:t> </a:t>
            </a:r>
            <a:r>
              <a:rPr lang="en-US" dirty="0" err="1" smtClean="0">
                <a:latin typeface="Arial"/>
                <a:cs typeface="Arial"/>
              </a:rPr>
              <a:t>đợi</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vào</a:t>
            </a:r>
            <a:r>
              <a:rPr lang="en-US" dirty="0" smtClean="0">
                <a:latin typeface="Arial"/>
                <a:cs typeface="Arial"/>
              </a:rPr>
              <a:t> DRAM)	</a:t>
            </a:r>
          </a:p>
          <a:p>
            <a:pPr lvl="1"/>
            <a:endParaRPr lang="en-US" dirty="0">
              <a:latin typeface="Arial"/>
              <a:cs typeface="Arial"/>
            </a:endParaRPr>
          </a:p>
          <a:p>
            <a:r>
              <a:rPr lang="en-US" dirty="0">
                <a:latin typeface="Arial"/>
                <a:cs typeface="Arial"/>
              </a:rPr>
              <a:t>• </a:t>
            </a:r>
            <a:r>
              <a:rPr lang="en-US" b="1" dirty="0" smtClean="0">
                <a:latin typeface="Arial"/>
                <a:cs typeface="Arial"/>
              </a:rPr>
              <a:t>Write‐back (</a:t>
            </a:r>
            <a:r>
              <a:rPr lang="en-US" b="1" dirty="0" err="1" smtClean="0">
                <a:latin typeface="Arial"/>
                <a:cs typeface="Arial"/>
              </a:rPr>
              <a:t>ghi</a:t>
            </a:r>
            <a:r>
              <a:rPr lang="en-US" b="1" dirty="0" smtClean="0">
                <a:latin typeface="Arial"/>
                <a:cs typeface="Arial"/>
              </a:rPr>
              <a:t> </a:t>
            </a:r>
            <a:r>
              <a:rPr lang="en-US" b="1" dirty="0" err="1" smtClean="0">
                <a:latin typeface="Arial"/>
                <a:cs typeface="Arial"/>
              </a:rPr>
              <a:t>lại</a:t>
            </a:r>
            <a:r>
              <a:rPr lang="en-US" b="1" dirty="0" smtClean="0">
                <a:latin typeface="Arial"/>
                <a:cs typeface="Arial"/>
              </a:rPr>
              <a:t>)</a:t>
            </a:r>
            <a:endParaRPr lang="en-US" b="1" dirty="0">
              <a:latin typeface="Arial"/>
              <a:cs typeface="Arial"/>
            </a:endParaRPr>
          </a:p>
          <a:p>
            <a:pPr lvl="1"/>
            <a:r>
              <a:rPr lang="en-US" dirty="0">
                <a:latin typeface="Arial"/>
                <a:cs typeface="Arial"/>
              </a:rPr>
              <a:t>– </a:t>
            </a:r>
            <a:r>
              <a:rPr lang="en-US" dirty="0" err="1" smtClean="0">
                <a:latin typeface="Arial"/>
                <a:cs typeface="Arial"/>
              </a:rPr>
              <a:t>Chỉ</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vào</a:t>
            </a:r>
            <a:r>
              <a:rPr lang="en-US" dirty="0" smtClean="0">
                <a:latin typeface="Arial"/>
                <a:cs typeface="Arial"/>
              </a:rPr>
              <a:t> cache</a:t>
            </a:r>
          </a:p>
          <a:p>
            <a:pPr lvl="1"/>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cần</a:t>
            </a:r>
            <a:r>
              <a:rPr lang="en-US" dirty="0" smtClean="0">
                <a:latin typeface="Arial"/>
                <a:cs typeface="Arial"/>
              </a:rPr>
              <a:t> </a:t>
            </a:r>
            <a:r>
              <a:rPr lang="en-US" dirty="0" err="1" smtClean="0">
                <a:latin typeface="Arial"/>
                <a:cs typeface="Arial"/>
              </a:rPr>
              <a:t>nạp</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vào</a:t>
            </a:r>
            <a:r>
              <a:rPr lang="en-US" dirty="0" smtClean="0">
                <a:latin typeface="Arial"/>
                <a:cs typeface="Arial"/>
              </a:rPr>
              <a:t> cache</a:t>
            </a:r>
            <a:endParaRPr lang="en-US" dirty="0">
              <a:latin typeface="Arial"/>
              <a:cs typeface="Arial"/>
            </a:endParaRPr>
          </a:p>
          <a:p>
            <a:pPr lvl="1"/>
            <a:r>
              <a:rPr lang="en-US" dirty="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đánh</a:t>
            </a:r>
            <a:r>
              <a:rPr lang="en-US" dirty="0" smtClean="0">
                <a:latin typeface="Arial"/>
                <a:cs typeface="Arial"/>
              </a:rPr>
              <a:t> </a:t>
            </a:r>
            <a:r>
              <a:rPr lang="en-US" dirty="0" err="1" smtClean="0">
                <a:latin typeface="Arial"/>
                <a:cs typeface="Arial"/>
              </a:rPr>
              <a:t>dấu</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được</a:t>
            </a:r>
            <a:r>
              <a:rPr lang="en-US" dirty="0" smtClean="0">
                <a:latin typeface="Arial"/>
                <a:cs typeface="Arial"/>
              </a:rPr>
              <a:t> </a:t>
            </a:r>
            <a:r>
              <a:rPr lang="en-US" dirty="0" err="1" smtClean="0">
                <a:latin typeface="Arial"/>
                <a:cs typeface="Arial"/>
              </a:rPr>
              <a:t>cập</a:t>
            </a:r>
            <a:r>
              <a:rPr lang="en-US" dirty="0" smtClean="0">
                <a:latin typeface="Arial"/>
                <a:cs typeface="Arial"/>
              </a:rPr>
              <a:t> </a:t>
            </a:r>
            <a:r>
              <a:rPr lang="en-US" dirty="0" err="1" smtClean="0">
                <a:latin typeface="Arial"/>
                <a:cs typeface="Arial"/>
              </a:rPr>
              <a:t>nhật</a:t>
            </a:r>
            <a:endParaRPr lang="en-US" dirty="0">
              <a:latin typeface="Arial"/>
              <a:cs typeface="Arial"/>
            </a:endParaRPr>
          </a:p>
          <a:p>
            <a:pPr lvl="1"/>
            <a:r>
              <a:rPr lang="en-US" dirty="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bị</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này</a:t>
            </a:r>
            <a:r>
              <a:rPr lang="en-US" dirty="0" smtClean="0">
                <a:latin typeface="Arial"/>
                <a:cs typeface="Arial"/>
              </a:rPr>
              <a:t> </a:t>
            </a:r>
            <a:r>
              <a:rPr lang="en-US" dirty="0" err="1" smtClean="0">
                <a:latin typeface="Arial"/>
                <a:cs typeface="Arial"/>
              </a:rPr>
              <a:t>sẽ</a:t>
            </a:r>
            <a:r>
              <a:rPr lang="en-US" dirty="0" smtClean="0">
                <a:latin typeface="Arial"/>
                <a:cs typeface="Arial"/>
              </a:rPr>
              <a:t> </a:t>
            </a:r>
            <a:r>
              <a:rPr lang="en-US" dirty="0" err="1" smtClean="0">
                <a:latin typeface="Arial"/>
                <a:cs typeface="Arial"/>
              </a:rPr>
              <a:t>được</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trong</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350109632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Write‐through</a:t>
            </a:r>
            <a:endParaRPr lang="en-US" dirty="0"/>
          </a:p>
        </p:txBody>
      </p:sp>
      <p:sp>
        <p:nvSpPr>
          <p:cNvPr id="3" name="Rectangle 2"/>
          <p:cNvSpPr/>
          <p:nvPr/>
        </p:nvSpPr>
        <p:spPr>
          <a:xfrm>
            <a:off x="609600" y="2590800"/>
            <a:ext cx="4038600" cy="830997"/>
          </a:xfrm>
          <a:prstGeom prst="rect">
            <a:avLst/>
          </a:prstGeom>
        </p:spPr>
        <p:txBody>
          <a:bodyPr wrap="square">
            <a:spAutoFit/>
          </a:bodyPr>
          <a:lstStyle/>
          <a:p>
            <a:r>
              <a:rPr lang="en-US" sz="1600" dirty="0">
                <a:latin typeface="Arial"/>
                <a:cs typeface="Arial"/>
              </a:rPr>
              <a:t>• </a:t>
            </a:r>
            <a:r>
              <a:rPr lang="en-US" sz="1600" dirty="0" err="1" smtClean="0">
                <a:latin typeface="Arial"/>
                <a:cs typeface="Arial"/>
              </a:rPr>
              <a:t>Luôn</a:t>
            </a:r>
            <a:r>
              <a:rPr lang="en-US" sz="1600" dirty="0" smtClean="0">
                <a:latin typeface="Arial"/>
                <a:cs typeface="Arial"/>
              </a:rPr>
              <a:t> </a:t>
            </a:r>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DRAM </a:t>
            </a:r>
          </a:p>
          <a:p>
            <a:r>
              <a:rPr lang="en-US" sz="1600" dirty="0" smtClean="0">
                <a:latin typeface="Arial"/>
                <a:cs typeface="Arial"/>
              </a:rPr>
              <a:t>• </a:t>
            </a:r>
            <a:r>
              <a:rPr lang="en-US" sz="1600" dirty="0" err="1" smtClean="0">
                <a:latin typeface="Arial"/>
                <a:cs typeface="Arial"/>
              </a:rPr>
              <a:t>Nếu</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ở</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 </a:t>
            </a:r>
            <a:r>
              <a:rPr lang="en-US" sz="1600" dirty="0" err="1" smtClean="0">
                <a:latin typeface="Arial"/>
                <a:cs typeface="Arial"/>
              </a:rPr>
              <a:t>khi</a:t>
            </a:r>
            <a:r>
              <a:rPr lang="en-US" sz="1600" dirty="0" smtClean="0">
                <a:latin typeface="Arial"/>
                <a:cs typeface="Arial"/>
              </a:rPr>
              <a:t> </a:t>
            </a:r>
            <a:r>
              <a:rPr lang="en-US" sz="1600" dirty="0" err="1" smtClean="0">
                <a:latin typeface="Arial"/>
                <a:cs typeface="Arial"/>
              </a:rPr>
              <a:t>đó</a:t>
            </a:r>
            <a:r>
              <a:rPr lang="en-US" sz="1600" dirty="0" smtClean="0">
                <a:latin typeface="Arial"/>
                <a:cs typeface="Arial"/>
              </a:rPr>
              <a:t> </a:t>
            </a:r>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đồng</a:t>
            </a:r>
            <a:r>
              <a:rPr lang="en-US" sz="1600" dirty="0" smtClean="0">
                <a:latin typeface="Arial"/>
                <a:cs typeface="Arial"/>
              </a:rPr>
              <a:t> </a:t>
            </a:r>
            <a:r>
              <a:rPr lang="en-US" sz="1600" dirty="0" err="1" smtClean="0">
                <a:latin typeface="Arial"/>
                <a:cs typeface="Arial"/>
              </a:rPr>
              <a:t>thời</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cache.</a:t>
            </a:r>
            <a:endParaRPr lang="en-US" sz="1600" dirty="0">
              <a:latin typeface="Arial"/>
              <a:cs typeface="Arial"/>
            </a:endParaRPr>
          </a:p>
        </p:txBody>
      </p:sp>
      <p:sp>
        <p:nvSpPr>
          <p:cNvPr id="5" name="Rectangle 4"/>
          <p:cNvSpPr/>
          <p:nvPr/>
        </p:nvSpPr>
        <p:spPr>
          <a:xfrm>
            <a:off x="661639" y="3581400"/>
            <a:ext cx="3529361" cy="1569660"/>
          </a:xfrm>
          <a:prstGeom prst="rect">
            <a:avLst/>
          </a:prstGeom>
        </p:spPr>
        <p:txBody>
          <a:bodyPr wrap="square">
            <a:spAutoFit/>
          </a:bodyPr>
          <a:lstStyle/>
          <a:p>
            <a:r>
              <a:rPr lang="en-US" sz="1600" b="1" dirty="0" smtClean="0">
                <a:latin typeface="Arial"/>
                <a:cs typeface="Arial"/>
              </a:rPr>
              <a:t>Q: </a:t>
            </a:r>
            <a:r>
              <a:rPr lang="en-US" sz="1600" b="1" dirty="0" err="1" smtClean="0">
                <a:latin typeface="Arial"/>
                <a:cs typeface="Arial"/>
              </a:rPr>
              <a:t>Ghi</a:t>
            </a:r>
            <a:r>
              <a:rPr lang="en-US" sz="1600" b="1" dirty="0" smtClean="0">
                <a:latin typeface="Arial"/>
                <a:cs typeface="Arial"/>
              </a:rPr>
              <a:t> </a:t>
            </a:r>
            <a:r>
              <a:rPr lang="en-US" sz="1600" b="1" dirty="0" err="1" smtClean="0">
                <a:latin typeface="Arial"/>
                <a:cs typeface="Arial"/>
              </a:rPr>
              <a:t>chậm</a:t>
            </a:r>
            <a:r>
              <a:rPr lang="en-US" sz="1600" b="1" dirty="0" smtClean="0">
                <a:latin typeface="Arial"/>
                <a:cs typeface="Arial"/>
              </a:rPr>
              <a:t> </a:t>
            </a:r>
            <a:r>
              <a:rPr lang="en-US" sz="1600" b="1" dirty="0" err="1" smtClean="0">
                <a:latin typeface="Arial"/>
                <a:cs typeface="Arial"/>
              </a:rPr>
              <a:t>hơn</a:t>
            </a:r>
            <a:r>
              <a:rPr lang="en-US" sz="1600" b="1" dirty="0" smtClean="0">
                <a:latin typeface="Arial"/>
                <a:cs typeface="Arial"/>
              </a:rPr>
              <a:t> </a:t>
            </a:r>
            <a:r>
              <a:rPr lang="en-US" sz="1600" b="1" dirty="0" err="1" smtClean="0">
                <a:latin typeface="Arial"/>
                <a:cs typeface="Arial"/>
              </a:rPr>
              <a:t>vì</a:t>
            </a:r>
            <a:r>
              <a:rPr lang="en-US" sz="1600" b="1" dirty="0" smtClean="0">
                <a:latin typeface="Arial"/>
                <a:cs typeface="Arial"/>
              </a:rPr>
              <a:t> </a:t>
            </a:r>
            <a:r>
              <a:rPr lang="en-US" sz="1600" b="1" dirty="0" err="1" smtClean="0">
                <a:latin typeface="Arial"/>
                <a:cs typeface="Arial"/>
              </a:rPr>
              <a:t>sao</a:t>
            </a:r>
            <a:r>
              <a:rPr lang="en-US" sz="1600" b="1" dirty="0" smtClean="0">
                <a:latin typeface="Arial"/>
                <a:cs typeface="Arial"/>
              </a:rPr>
              <a:t>?</a:t>
            </a:r>
            <a:endParaRPr lang="en-US" sz="1600" b="1" dirty="0">
              <a:latin typeface="Arial"/>
              <a:cs typeface="Arial"/>
            </a:endParaRPr>
          </a:p>
          <a:p>
            <a:pPr marL="342900" indent="-342900">
              <a:buAutoNum type="arabicPeriod"/>
            </a:pPr>
            <a:r>
              <a:rPr lang="en-US" sz="1600" dirty="0" err="1" smtClean="0">
                <a:latin typeface="Arial"/>
                <a:cs typeface="Arial"/>
              </a:rPr>
              <a:t>Phụ</a:t>
            </a:r>
            <a:r>
              <a:rPr lang="en-US" sz="1600" dirty="0" smtClean="0">
                <a:latin typeface="Arial"/>
                <a:cs typeface="Arial"/>
              </a:rPr>
              <a:t> </a:t>
            </a:r>
            <a:r>
              <a:rPr lang="en-US" sz="1600" dirty="0" err="1" smtClean="0">
                <a:latin typeface="Arial"/>
                <a:cs typeface="Arial"/>
              </a:rPr>
              <a:t>thuộc</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a:t>
            </a:r>
            <a:r>
              <a:rPr lang="en-US" sz="1600" dirty="0" err="1" smtClean="0">
                <a:latin typeface="Arial"/>
                <a:cs typeface="Arial"/>
              </a:rPr>
              <a:t>vị</a:t>
            </a:r>
            <a:r>
              <a:rPr lang="en-US" sz="1600" dirty="0" smtClean="0">
                <a:latin typeface="Arial"/>
                <a:cs typeface="Arial"/>
              </a:rPr>
              <a:t> </a:t>
            </a:r>
            <a:r>
              <a:rPr lang="en-US" sz="1600" dirty="0" err="1" smtClean="0">
                <a:latin typeface="Arial"/>
                <a:cs typeface="Arial"/>
              </a:rPr>
              <a:t>trí</a:t>
            </a:r>
            <a:r>
              <a:rPr lang="en-US" sz="1600" dirty="0" smtClean="0">
                <a:latin typeface="Arial"/>
                <a:cs typeface="Arial"/>
              </a:rPr>
              <a:t> </a:t>
            </a:r>
            <a:r>
              <a:rPr lang="en-US" sz="1600" dirty="0" err="1" smtClean="0">
                <a:latin typeface="Arial"/>
                <a:cs typeface="Arial"/>
              </a:rPr>
              <a:t>của</a:t>
            </a:r>
            <a:r>
              <a:rPr lang="en-US" sz="1600" dirty="0" smtClean="0">
                <a:latin typeface="Arial"/>
                <a:cs typeface="Arial"/>
              </a:rPr>
              <a:t> </a:t>
            </a:r>
            <a:r>
              <a:rPr lang="en-US" sz="1600" dirty="0" err="1" smtClean="0">
                <a:latin typeface="Arial"/>
                <a:cs typeface="Arial"/>
              </a:rPr>
              <a:t>dữ</a:t>
            </a:r>
            <a:r>
              <a:rPr lang="en-US" sz="1600" dirty="0" smtClean="0">
                <a:latin typeface="Arial"/>
                <a:cs typeface="Arial"/>
              </a:rPr>
              <a:t> </a:t>
            </a:r>
            <a:r>
              <a:rPr lang="en-US" sz="1600" dirty="0" err="1" smtClean="0">
                <a:latin typeface="Arial"/>
                <a:cs typeface="Arial"/>
              </a:rPr>
              <a:t>liệu</a:t>
            </a:r>
            <a:r>
              <a:rPr lang="en-US" sz="1600" dirty="0" smtClean="0">
                <a:latin typeface="Arial"/>
                <a:cs typeface="Arial"/>
              </a:rPr>
              <a:t> </a:t>
            </a:r>
            <a:r>
              <a:rPr lang="en-US" sz="1600" dirty="0" err="1" smtClean="0">
                <a:latin typeface="Arial"/>
                <a:cs typeface="Arial"/>
              </a:rPr>
              <a:t>trong</a:t>
            </a:r>
            <a:r>
              <a:rPr lang="en-US" sz="1600" dirty="0" smtClean="0">
                <a:latin typeface="Arial"/>
                <a:cs typeface="Arial"/>
              </a:rPr>
              <a:t> cache.</a:t>
            </a:r>
          </a:p>
          <a:p>
            <a:pPr marL="342900" indent="-342900">
              <a:buAutoNum type="arabicPeriod"/>
            </a:pPr>
            <a:r>
              <a:rPr lang="en-US" sz="1600" dirty="0" err="1" smtClean="0">
                <a:latin typeface="Arial"/>
                <a:cs typeface="Arial"/>
              </a:rPr>
              <a:t>Châm</a:t>
            </a:r>
            <a:r>
              <a:rPr lang="en-US" sz="1600" dirty="0" smtClean="0">
                <a:latin typeface="Arial"/>
                <a:cs typeface="Arial"/>
              </a:rPr>
              <a:t> do </a:t>
            </a:r>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DRAM</a:t>
            </a:r>
          </a:p>
          <a:p>
            <a:pPr marL="342900" indent="-342900">
              <a:buAutoNum type="arabicPeriod"/>
            </a:pPr>
            <a:r>
              <a:rPr lang="en-US" sz="1600" dirty="0" err="1" smtClean="0">
                <a:latin typeface="Arial"/>
                <a:cs typeface="Arial"/>
              </a:rPr>
              <a:t>Chậm</a:t>
            </a:r>
            <a:r>
              <a:rPr lang="en-US" sz="1600" dirty="0" smtClean="0">
                <a:latin typeface="Arial"/>
                <a:cs typeface="Arial"/>
              </a:rPr>
              <a:t> do </a:t>
            </a:r>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DRAM </a:t>
            </a:r>
            <a:r>
              <a:rPr lang="en-US" sz="1600" dirty="0" err="1" smtClean="0">
                <a:latin typeface="Arial"/>
                <a:cs typeface="Arial"/>
              </a:rPr>
              <a:t>và</a:t>
            </a:r>
            <a:r>
              <a:rPr lang="en-US" sz="1600" dirty="0" smtClean="0">
                <a:latin typeface="Arial"/>
                <a:cs typeface="Arial"/>
              </a:rPr>
              <a:t> cache</a:t>
            </a:r>
            <a:endParaRPr lang="en-US" sz="1600" dirty="0">
              <a:latin typeface="Arial"/>
              <a:cs typeface="Arial"/>
            </a:endParaRPr>
          </a:p>
        </p:txBody>
      </p:sp>
      <p:sp>
        <p:nvSpPr>
          <p:cNvPr id="6" name="Rectangle 5"/>
          <p:cNvSpPr/>
          <p:nvPr/>
        </p:nvSpPr>
        <p:spPr>
          <a:xfrm>
            <a:off x="615176" y="5266101"/>
            <a:ext cx="4572000" cy="584776"/>
          </a:xfrm>
          <a:prstGeom prst="rect">
            <a:avLst/>
          </a:prstGeom>
        </p:spPr>
        <p:txBody>
          <a:bodyPr>
            <a:spAutoFit/>
          </a:bodyPr>
          <a:lstStyle/>
          <a:p>
            <a:r>
              <a:rPr lang="en-US" sz="1600" b="1" dirty="0" smtClean="0">
                <a:latin typeface="Arial"/>
                <a:cs typeface="Arial"/>
              </a:rPr>
              <a:t>A: </a:t>
            </a:r>
            <a:r>
              <a:rPr lang="en-US" sz="1600" b="1" dirty="0" err="1" smtClean="0">
                <a:latin typeface="Arial"/>
                <a:cs typeface="Arial"/>
              </a:rPr>
              <a:t>Chậm</a:t>
            </a:r>
            <a:r>
              <a:rPr lang="en-US" sz="1600" b="1" dirty="0" smtClean="0">
                <a:latin typeface="Arial"/>
                <a:cs typeface="Arial"/>
              </a:rPr>
              <a:t> do </a:t>
            </a:r>
            <a:r>
              <a:rPr lang="en-US" sz="1600" b="1" dirty="0" err="1" smtClean="0">
                <a:latin typeface="Arial"/>
                <a:cs typeface="Arial"/>
              </a:rPr>
              <a:t>ghi</a:t>
            </a:r>
            <a:r>
              <a:rPr lang="en-US" sz="1600" b="1" dirty="0" smtClean="0">
                <a:latin typeface="Arial"/>
                <a:cs typeface="Arial"/>
              </a:rPr>
              <a:t> </a:t>
            </a:r>
            <a:r>
              <a:rPr lang="en-US" sz="1600" b="1" dirty="0" err="1" smtClean="0">
                <a:latin typeface="Arial"/>
                <a:cs typeface="Arial"/>
              </a:rPr>
              <a:t>vào</a:t>
            </a:r>
            <a:r>
              <a:rPr lang="en-US" sz="1600" b="1" dirty="0" smtClean="0">
                <a:latin typeface="Arial"/>
                <a:cs typeface="Arial"/>
              </a:rPr>
              <a:t> DRAM </a:t>
            </a:r>
            <a:endParaRPr lang="en-US" sz="1600" b="1" dirty="0">
              <a:latin typeface="Arial"/>
              <a:cs typeface="Arial"/>
            </a:endParaRPr>
          </a:p>
          <a:p>
            <a:r>
              <a:rPr lang="en-US" sz="1600" dirty="0" err="1" smtClean="0">
                <a:latin typeface="Arial"/>
                <a:cs typeface="Arial"/>
              </a:rPr>
              <a:t>Ghi</a:t>
            </a:r>
            <a:r>
              <a:rPr lang="en-US" sz="1600" dirty="0" smtClean="0">
                <a:latin typeface="Arial"/>
                <a:cs typeface="Arial"/>
              </a:rPr>
              <a:t> </a:t>
            </a:r>
            <a:r>
              <a:rPr lang="en-US" sz="1600" dirty="0" err="1" smtClean="0">
                <a:latin typeface="Arial"/>
                <a:cs typeface="Arial"/>
              </a:rPr>
              <a:t>vào</a:t>
            </a:r>
            <a:r>
              <a:rPr lang="en-US" sz="1600" dirty="0" smtClean="0">
                <a:latin typeface="Arial"/>
                <a:cs typeface="Arial"/>
              </a:rPr>
              <a:t> DRAM </a:t>
            </a:r>
            <a:r>
              <a:rPr lang="en-US" sz="1600" dirty="0" err="1" smtClean="0">
                <a:latin typeface="Arial"/>
                <a:cs typeface="Arial"/>
              </a:rPr>
              <a:t>ở</a:t>
            </a:r>
            <a:r>
              <a:rPr lang="en-US" sz="1600" dirty="0" smtClean="0">
                <a:latin typeface="Arial"/>
                <a:cs typeface="Arial"/>
              </a:rPr>
              <a:t> </a:t>
            </a:r>
            <a:r>
              <a:rPr lang="en-US" sz="1600" dirty="0" err="1" smtClean="0">
                <a:latin typeface="Arial"/>
                <a:cs typeface="Arial"/>
              </a:rPr>
              <a:t>mọi</a:t>
            </a:r>
            <a:r>
              <a:rPr lang="en-US" sz="1600" dirty="0" smtClean="0">
                <a:latin typeface="Arial"/>
                <a:cs typeface="Arial"/>
              </a:rPr>
              <a:t> </a:t>
            </a:r>
            <a:r>
              <a:rPr lang="en-US" sz="1600" dirty="0" err="1" smtClean="0">
                <a:latin typeface="Arial"/>
                <a:cs typeface="Arial"/>
              </a:rPr>
              <a:t>thời</a:t>
            </a:r>
            <a:r>
              <a:rPr lang="en-US" sz="1600" dirty="0" smtClean="0">
                <a:latin typeface="Arial"/>
                <a:cs typeface="Arial"/>
              </a:rPr>
              <a:t> </a:t>
            </a:r>
            <a:r>
              <a:rPr lang="en-US" sz="1600" dirty="0" err="1" smtClean="0">
                <a:latin typeface="Arial"/>
                <a:cs typeface="Arial"/>
              </a:rPr>
              <a:t>điểm</a:t>
            </a:r>
            <a:r>
              <a:rPr lang="en-US" sz="1600" dirty="0">
                <a:latin typeface="Arial"/>
                <a:cs typeface="Arial"/>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027187"/>
            <a:ext cx="4524164" cy="3309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41039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696201" cy="1143000"/>
          </a:xfrm>
        </p:spPr>
        <p:txBody>
          <a:bodyPr>
            <a:normAutofit fontScale="90000"/>
          </a:bodyPr>
          <a:lstStyle/>
          <a:p>
            <a:r>
              <a:rPr lang="en-US" b="1" dirty="0" smtClean="0"/>
              <a:t>Write‐through</a:t>
            </a:r>
            <a:r>
              <a:rPr lang="en-US" b="1" dirty="0"/>
              <a:t> </a:t>
            </a:r>
            <a:r>
              <a:rPr lang="en-US" b="1" dirty="0" smtClean="0"/>
              <a:t>with allocate‐on‐write</a:t>
            </a:r>
            <a:endParaRPr lang="en-US" dirty="0"/>
          </a:p>
        </p:txBody>
      </p:sp>
      <p:sp>
        <p:nvSpPr>
          <p:cNvPr id="3" name="Rectangle 2"/>
          <p:cNvSpPr/>
          <p:nvPr/>
        </p:nvSpPr>
        <p:spPr>
          <a:xfrm>
            <a:off x="479502" y="2286000"/>
            <a:ext cx="4168698" cy="1815882"/>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Luôn</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vào</a:t>
            </a:r>
            <a:r>
              <a:rPr lang="en-US" sz="1400" dirty="0" smtClean="0">
                <a:latin typeface="Arial"/>
                <a:cs typeface="Arial"/>
              </a:rPr>
              <a:t> DRAM</a:t>
            </a:r>
          </a:p>
          <a:p>
            <a:endParaRPr lang="en-US" sz="1400" dirty="0">
              <a:latin typeface="Arial"/>
              <a:cs typeface="Arial"/>
            </a:endParaRPr>
          </a:p>
          <a:p>
            <a:r>
              <a:rPr lang="en-US" sz="1400" dirty="0">
                <a:latin typeface="Arial"/>
                <a:cs typeface="Arial"/>
              </a:rPr>
              <a:t>• </a:t>
            </a:r>
            <a:r>
              <a:rPr lang="en-US" sz="1400" dirty="0" err="1" smtClean="0">
                <a:latin typeface="Arial"/>
                <a:cs typeface="Arial"/>
              </a:rPr>
              <a:t>Nếu</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trong</a:t>
            </a:r>
            <a:r>
              <a:rPr lang="en-US" sz="1400" dirty="0" smtClean="0">
                <a:latin typeface="Arial"/>
                <a:cs typeface="Arial"/>
              </a:rPr>
              <a:t> cache,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đồng</a:t>
            </a:r>
            <a:r>
              <a:rPr lang="en-US" sz="1400" dirty="0" smtClean="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vào</a:t>
            </a:r>
            <a:r>
              <a:rPr lang="en-US" sz="1400" dirty="0" smtClean="0">
                <a:latin typeface="Arial"/>
                <a:cs typeface="Arial"/>
              </a:rPr>
              <a:t> cache</a:t>
            </a:r>
            <a:endParaRPr lang="en-US" sz="1400" dirty="0">
              <a:latin typeface="Arial"/>
              <a:cs typeface="Arial"/>
            </a:endParaRPr>
          </a:p>
          <a:p>
            <a:endParaRPr lang="en-US" sz="1400" dirty="0">
              <a:latin typeface="Arial"/>
              <a:cs typeface="Arial"/>
            </a:endParaRPr>
          </a:p>
          <a:p>
            <a:r>
              <a:rPr lang="en-US" sz="1400" dirty="0">
                <a:latin typeface="Arial"/>
                <a:cs typeface="Arial"/>
              </a:rPr>
              <a:t>• </a:t>
            </a:r>
            <a:r>
              <a:rPr lang="en-US" sz="1400" b="1" dirty="0" smtClean="0">
                <a:latin typeface="Arial"/>
                <a:cs typeface="Arial"/>
              </a:rPr>
              <a:t>Allocate‐on‐write</a:t>
            </a:r>
            <a:endParaRPr lang="en-US" sz="1400" b="1" dirty="0">
              <a:latin typeface="Arial"/>
              <a:cs typeface="Arial"/>
            </a:endParaRPr>
          </a:p>
          <a:p>
            <a:r>
              <a:rPr lang="en-US" sz="1400" dirty="0">
                <a:latin typeface="Arial"/>
                <a:cs typeface="Arial"/>
              </a:rPr>
              <a:t>– </a:t>
            </a:r>
            <a:r>
              <a:rPr lang="en-US" sz="1400" dirty="0" err="1" smtClean="0">
                <a:latin typeface="Arial"/>
                <a:cs typeface="Arial"/>
              </a:rPr>
              <a:t>Nếu</a:t>
            </a:r>
            <a:r>
              <a:rPr lang="en-US" sz="1400" dirty="0" smtClean="0">
                <a:latin typeface="Arial"/>
                <a:cs typeface="Arial"/>
              </a:rPr>
              <a:t> </a:t>
            </a:r>
            <a:r>
              <a:rPr lang="en-US" sz="1400" dirty="0" err="1" smtClean="0">
                <a:latin typeface="Arial"/>
                <a:cs typeface="Arial"/>
              </a:rPr>
              <a:t>khối</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không</a:t>
            </a:r>
            <a:r>
              <a:rPr lang="en-US" sz="1400" dirty="0" smtClean="0">
                <a:latin typeface="Arial"/>
                <a:cs typeface="Arial"/>
              </a:rPr>
              <a:t> </a:t>
            </a:r>
            <a:r>
              <a:rPr lang="en-US" sz="1400" dirty="0" err="1" smtClean="0">
                <a:latin typeface="Arial"/>
                <a:cs typeface="Arial"/>
              </a:rPr>
              <a:t>có</a:t>
            </a:r>
            <a:r>
              <a:rPr lang="en-US" sz="1400" dirty="0" smtClean="0">
                <a:latin typeface="Arial"/>
                <a:cs typeface="Arial"/>
              </a:rPr>
              <a:t> </a:t>
            </a:r>
            <a:r>
              <a:rPr lang="en-US" sz="1400" dirty="0" err="1" smtClean="0">
                <a:latin typeface="Arial"/>
                <a:cs typeface="Arial"/>
              </a:rPr>
              <a:t>trong</a:t>
            </a:r>
            <a:r>
              <a:rPr lang="en-US" sz="1400" dirty="0" smtClean="0">
                <a:latin typeface="Arial"/>
                <a:cs typeface="Arial"/>
              </a:rPr>
              <a:t> cache, </a:t>
            </a:r>
            <a:r>
              <a:rPr lang="en-US" sz="1400" dirty="0" err="1" smtClean="0">
                <a:latin typeface="Arial"/>
                <a:cs typeface="Arial"/>
              </a:rPr>
              <a:t>tải</a:t>
            </a:r>
            <a:r>
              <a:rPr lang="en-US" sz="1400" dirty="0" smtClean="0">
                <a:latin typeface="Arial"/>
                <a:cs typeface="Arial"/>
              </a:rPr>
              <a:t> </a:t>
            </a:r>
            <a:r>
              <a:rPr lang="en-US" sz="1400" dirty="0" err="1" smtClean="0">
                <a:latin typeface="Arial"/>
                <a:cs typeface="Arial"/>
              </a:rPr>
              <a:t>khối</a:t>
            </a:r>
            <a:r>
              <a:rPr lang="en-US" sz="1400" dirty="0" smtClean="0">
                <a:latin typeface="Arial"/>
                <a:cs typeface="Arial"/>
              </a:rPr>
              <a:t> </a:t>
            </a:r>
            <a:r>
              <a:rPr lang="en-US" sz="1400" dirty="0" err="1" smtClean="0">
                <a:latin typeface="Arial"/>
                <a:cs typeface="Arial"/>
              </a:rPr>
              <a:t>về</a:t>
            </a:r>
            <a:r>
              <a:rPr lang="en-US" sz="1400" dirty="0" smtClean="0">
                <a:latin typeface="Arial"/>
                <a:cs typeface="Arial"/>
              </a:rPr>
              <a:t> cache</a:t>
            </a:r>
            <a:endParaRPr lang="en-US" sz="1400" dirty="0">
              <a:latin typeface="Arial"/>
              <a:cs typeface="Arial"/>
            </a:endParaRPr>
          </a:p>
        </p:txBody>
      </p:sp>
      <p:sp>
        <p:nvSpPr>
          <p:cNvPr id="5" name="Rectangle 4"/>
          <p:cNvSpPr/>
          <p:nvPr/>
        </p:nvSpPr>
        <p:spPr>
          <a:xfrm>
            <a:off x="479502" y="4135508"/>
            <a:ext cx="3940098" cy="954107"/>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Tốt</a:t>
            </a:r>
            <a:r>
              <a:rPr lang="en-US" sz="1400" b="1" dirty="0" smtClean="0">
                <a:latin typeface="Arial"/>
                <a:cs typeface="Arial"/>
              </a:rPr>
              <a:t> </a:t>
            </a:r>
            <a:r>
              <a:rPr lang="en-US" sz="1400" b="1" dirty="0" err="1" smtClean="0">
                <a:latin typeface="Arial"/>
                <a:cs typeface="Arial"/>
              </a:rPr>
              <a:t>hơn</a:t>
            </a:r>
            <a:r>
              <a:rPr lang="en-US" sz="1400" b="1" dirty="0" smtClean="0">
                <a:latin typeface="Arial"/>
                <a:cs typeface="Arial"/>
              </a:rPr>
              <a:t> </a:t>
            </a:r>
            <a:r>
              <a:rPr lang="en-US" sz="1400" b="1" dirty="0" err="1" smtClean="0">
                <a:latin typeface="Arial"/>
                <a:cs typeface="Arial"/>
              </a:rPr>
              <a:t>tại</a:t>
            </a:r>
            <a:r>
              <a:rPr lang="en-US" sz="1400" b="1" dirty="0" smtClean="0">
                <a:latin typeface="Arial"/>
                <a:cs typeface="Arial"/>
              </a:rPr>
              <a:t> </a:t>
            </a:r>
            <a:r>
              <a:rPr lang="en-US" sz="1400" b="1" dirty="0" err="1" smtClean="0">
                <a:latin typeface="Arial"/>
                <a:cs typeface="Arial"/>
              </a:rPr>
              <a:t>sao</a:t>
            </a:r>
            <a:r>
              <a:rPr lang="en-US" sz="1400" b="1" dirty="0" smtClean="0">
                <a:latin typeface="Arial"/>
                <a:cs typeface="Arial"/>
              </a:rPr>
              <a:t>?</a:t>
            </a:r>
            <a:endParaRPr lang="en-US" sz="1400" b="1" dirty="0">
              <a:latin typeface="Arial"/>
              <a:cs typeface="Arial"/>
            </a:endParaRPr>
          </a:p>
          <a:p>
            <a:pPr marL="342900" indent="-342900">
              <a:buAutoNum type="arabicPeriod"/>
            </a:pPr>
            <a:r>
              <a:rPr lang="en-US" sz="1400" dirty="0" smtClean="0">
                <a:latin typeface="Arial"/>
                <a:cs typeface="Arial"/>
              </a:rPr>
              <a:t>It isn’t</a:t>
            </a:r>
            <a:endParaRPr lang="en-US" sz="1400" dirty="0">
              <a:latin typeface="Arial"/>
              <a:cs typeface="Arial"/>
            </a:endParaRPr>
          </a:p>
          <a:p>
            <a:pPr marL="342900" indent="-342900">
              <a:buAutoNum type="arabicPeriod"/>
            </a:pPr>
            <a:r>
              <a:rPr lang="en-US" sz="1400" dirty="0" smtClean="0">
                <a:latin typeface="Arial"/>
                <a:cs typeface="Arial"/>
              </a:rPr>
              <a:t>Faster to read</a:t>
            </a:r>
            <a:r>
              <a:rPr lang="en-US" sz="1400" dirty="0">
                <a:latin typeface="Arial"/>
                <a:cs typeface="Arial"/>
              </a:rPr>
              <a:t> </a:t>
            </a:r>
            <a:r>
              <a:rPr lang="en-US" sz="1400" dirty="0" smtClean="0">
                <a:latin typeface="Arial"/>
                <a:cs typeface="Arial"/>
              </a:rPr>
              <a:t>and</a:t>
            </a:r>
            <a:r>
              <a:rPr lang="en-US" sz="1400" dirty="0">
                <a:latin typeface="Arial"/>
                <a:cs typeface="Arial"/>
              </a:rPr>
              <a:t> </a:t>
            </a:r>
            <a:r>
              <a:rPr lang="en-US" sz="1400" dirty="0" smtClean="0">
                <a:latin typeface="Arial"/>
                <a:cs typeface="Arial"/>
              </a:rPr>
              <a:t>write than just write</a:t>
            </a:r>
            <a:r>
              <a:rPr lang="en-US" sz="1400" dirty="0">
                <a:latin typeface="Arial"/>
                <a:cs typeface="Arial"/>
              </a:rPr>
              <a:t> </a:t>
            </a:r>
            <a:endParaRPr lang="en-US" sz="1400" dirty="0" smtClean="0">
              <a:latin typeface="Arial"/>
              <a:cs typeface="Arial"/>
            </a:endParaRPr>
          </a:p>
          <a:p>
            <a:pPr marL="342900" indent="-342900">
              <a:buAutoNum type="arabicPeriod"/>
            </a:pPr>
            <a:r>
              <a:rPr lang="en-US" sz="1400" dirty="0" smtClean="0">
                <a:latin typeface="Arial"/>
                <a:cs typeface="Arial"/>
              </a:rPr>
              <a:t>Subsequent reads will hit in the cache</a:t>
            </a:r>
            <a:endParaRPr lang="en-US" sz="1400" dirty="0">
              <a:latin typeface="Arial"/>
              <a:cs typeface="Arial"/>
            </a:endParaRPr>
          </a:p>
        </p:txBody>
      </p:sp>
      <p:sp>
        <p:nvSpPr>
          <p:cNvPr id="6" name="Rectangle 5"/>
          <p:cNvSpPr/>
          <p:nvPr/>
        </p:nvSpPr>
        <p:spPr>
          <a:xfrm>
            <a:off x="479502" y="5159297"/>
            <a:ext cx="4572000" cy="954107"/>
          </a:xfrm>
          <a:prstGeom prst="rect">
            <a:avLst/>
          </a:prstGeom>
        </p:spPr>
        <p:txBody>
          <a:bodyPr>
            <a:spAutoFit/>
          </a:bodyPr>
          <a:lstStyle/>
          <a:p>
            <a:r>
              <a:rPr lang="en-US" sz="1400" b="1" dirty="0" smtClean="0">
                <a:latin typeface="Arial"/>
                <a:cs typeface="Arial"/>
              </a:rPr>
              <a:t>A: Subsequent reads will hit in the</a:t>
            </a:r>
            <a:r>
              <a:rPr lang="en-US" sz="1400" b="1" dirty="0">
                <a:latin typeface="Arial"/>
                <a:cs typeface="Arial"/>
              </a:rPr>
              <a:t> </a:t>
            </a:r>
            <a:r>
              <a:rPr lang="en-US" sz="1400" b="1" dirty="0" smtClean="0">
                <a:latin typeface="Arial"/>
                <a:cs typeface="Arial"/>
              </a:rPr>
              <a:t>cache</a:t>
            </a:r>
            <a:endParaRPr lang="en-US" sz="1400" b="1" dirty="0">
              <a:latin typeface="Arial"/>
              <a:cs typeface="Arial"/>
            </a:endParaRPr>
          </a:p>
          <a:p>
            <a:r>
              <a:rPr lang="en-US" sz="1400" dirty="0" err="1" smtClean="0">
                <a:latin typeface="Arial"/>
                <a:cs typeface="Arial"/>
              </a:rPr>
              <a:t>Thường</a:t>
            </a:r>
            <a:r>
              <a:rPr lang="en-US" sz="1400" dirty="0" smtClean="0">
                <a:latin typeface="Arial"/>
                <a:cs typeface="Arial"/>
              </a:rPr>
              <a:t> hay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lại</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ghi</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phần</a:t>
            </a:r>
            <a:r>
              <a:rPr lang="en-US" sz="1400" dirty="0" smtClean="0">
                <a:latin typeface="Arial"/>
                <a:cs typeface="Arial"/>
              </a:rPr>
              <a:t> </a:t>
            </a:r>
            <a:r>
              <a:rPr lang="en-US" sz="1400" dirty="0" err="1" smtClean="0">
                <a:latin typeface="Arial"/>
                <a:cs typeface="Arial"/>
              </a:rPr>
              <a:t>của</a:t>
            </a:r>
            <a:r>
              <a:rPr lang="en-US" sz="1400" dirty="0" smtClean="0">
                <a:latin typeface="Arial"/>
                <a:cs typeface="Arial"/>
              </a:rPr>
              <a:t> </a:t>
            </a:r>
            <a:r>
              <a:rPr lang="en-US" sz="1400" dirty="0" err="1" smtClean="0">
                <a:latin typeface="Arial"/>
                <a:cs typeface="Arial"/>
              </a:rPr>
              <a:t>khối</a:t>
            </a:r>
            <a:r>
              <a:rPr lang="en-US" sz="1400" dirty="0">
                <a:latin typeface="Arial"/>
                <a:cs typeface="Arial"/>
              </a:rPr>
              <a:t> </a:t>
            </a:r>
            <a:r>
              <a:rPr lang="en-US" sz="1400" dirty="0" err="1" smtClean="0">
                <a:latin typeface="Arial"/>
                <a:cs typeface="Arial"/>
              </a:rPr>
              <a:t>như</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từ</a:t>
            </a:r>
            <a:r>
              <a:rPr lang="en-US" sz="1400" dirty="0" smtClean="0">
                <a:latin typeface="Arial"/>
                <a:cs typeface="Arial"/>
              </a:rPr>
              <a:t> </a:t>
            </a:r>
            <a:r>
              <a:rPr lang="en-US" sz="1400" dirty="0" err="1" smtClean="0">
                <a:latin typeface="Arial"/>
                <a:cs typeface="Arial"/>
              </a:rPr>
              <a:t>hoặc</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byte, do </a:t>
            </a:r>
            <a:r>
              <a:rPr lang="en-US" sz="1400" dirty="0" err="1" smtClean="0">
                <a:latin typeface="Arial"/>
                <a:cs typeface="Arial"/>
              </a:rPr>
              <a:t>vậy</a:t>
            </a:r>
            <a:r>
              <a:rPr lang="en-US" sz="1400" dirty="0" smtClean="0">
                <a:latin typeface="Arial"/>
                <a:cs typeface="Arial"/>
              </a:rPr>
              <a:t> </a:t>
            </a:r>
            <a:r>
              <a:rPr lang="en-US" sz="1400" dirty="0" err="1" smtClean="0">
                <a:latin typeface="Arial"/>
                <a:cs typeface="Arial"/>
              </a:rPr>
              <a:t>tải</a:t>
            </a:r>
            <a:r>
              <a:rPr lang="en-US" sz="1400" dirty="0" smtClean="0">
                <a:latin typeface="Arial"/>
                <a:cs typeface="Arial"/>
              </a:rPr>
              <a:t> </a:t>
            </a:r>
            <a:r>
              <a:rPr lang="en-US" sz="1400" dirty="0" err="1" smtClean="0">
                <a:latin typeface="Arial"/>
                <a:cs typeface="Arial"/>
              </a:rPr>
              <a:t>vào</a:t>
            </a:r>
            <a:r>
              <a:rPr lang="en-US" sz="1400" dirty="0" smtClean="0">
                <a:latin typeface="Arial"/>
                <a:cs typeface="Arial"/>
              </a:rPr>
              <a:t> cache </a:t>
            </a:r>
            <a:r>
              <a:rPr lang="en-US" sz="1400" dirty="0" err="1" smtClean="0">
                <a:latin typeface="Arial"/>
                <a:cs typeface="Arial"/>
              </a:rPr>
              <a:t>sẽ</a:t>
            </a:r>
            <a:r>
              <a:rPr lang="en-US" sz="1400" dirty="0" smtClean="0">
                <a:latin typeface="Arial"/>
                <a:cs typeface="Arial"/>
              </a:rPr>
              <a:t> </a:t>
            </a:r>
            <a:r>
              <a:rPr lang="en-US" sz="1400" dirty="0" err="1" smtClean="0">
                <a:latin typeface="Arial"/>
                <a:cs typeface="Arial"/>
              </a:rPr>
              <a:t>nhanh</a:t>
            </a:r>
            <a:r>
              <a:rPr lang="en-US" sz="1400" dirty="0" smtClean="0">
                <a:latin typeface="Arial"/>
                <a:cs typeface="Arial"/>
              </a:rPr>
              <a:t> </a:t>
            </a:r>
            <a:r>
              <a:rPr lang="en-US" sz="1400" dirty="0" err="1" smtClean="0">
                <a:latin typeface="Arial"/>
                <a:cs typeface="Arial"/>
              </a:rPr>
              <a:t>hơn</a:t>
            </a:r>
            <a:r>
              <a:rPr lang="en-US" sz="1400" dirty="0" smtClean="0">
                <a:latin typeface="Arial"/>
                <a:cs typeface="Arial"/>
              </a:rPr>
              <a:t>. </a:t>
            </a:r>
            <a:endParaRPr lang="en-US" sz="1400" dirty="0">
              <a:latin typeface="Arial"/>
              <a:cs typeface="Aria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103398"/>
            <a:ext cx="4333162" cy="3170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99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Write‐back</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555" y="2559204"/>
            <a:ext cx="469392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3303" y="2286000"/>
            <a:ext cx="3863897" cy="3139321"/>
          </a:xfrm>
          <a:prstGeom prst="rect">
            <a:avLst/>
          </a:prstGeom>
        </p:spPr>
        <p:txBody>
          <a:bodyPr wrap="square">
            <a:spAutoFit/>
          </a:bodyPr>
          <a:lstStyle/>
          <a:p>
            <a:r>
              <a:rPr lang="en-US" dirty="0">
                <a:latin typeface="Arial"/>
                <a:cs typeface="Arial"/>
              </a:rPr>
              <a:t>• </a:t>
            </a:r>
            <a:r>
              <a:rPr lang="en-US" dirty="0" err="1" smtClean="0">
                <a:latin typeface="Arial"/>
                <a:cs typeface="Arial"/>
              </a:rPr>
              <a:t>Luôn</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vào</a:t>
            </a:r>
            <a:r>
              <a:rPr lang="en-US" dirty="0" smtClean="0">
                <a:latin typeface="Arial"/>
                <a:cs typeface="Arial"/>
              </a:rPr>
              <a:t> cache</a:t>
            </a:r>
          </a:p>
          <a:p>
            <a:endParaRPr lang="en-US" dirty="0">
              <a:latin typeface="Arial"/>
              <a:cs typeface="Arial"/>
            </a:endParaRPr>
          </a:p>
          <a:p>
            <a:r>
              <a:rPr lang="en-US" dirty="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khối</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không</a:t>
            </a:r>
            <a:r>
              <a:rPr lang="en-US" dirty="0" smtClean="0">
                <a:latin typeface="Arial"/>
                <a:cs typeface="Arial"/>
              </a:rPr>
              <a:t> </a:t>
            </a:r>
            <a:r>
              <a:rPr lang="en-US" dirty="0" err="1" smtClean="0">
                <a:latin typeface="Arial"/>
                <a:cs typeface="Arial"/>
              </a:rPr>
              <a:t>có</a:t>
            </a:r>
            <a:r>
              <a:rPr lang="en-US" dirty="0" smtClean="0">
                <a:latin typeface="Arial"/>
                <a:cs typeface="Arial"/>
              </a:rPr>
              <a:t> </a:t>
            </a:r>
            <a:r>
              <a:rPr lang="en-US" dirty="0" err="1" smtClean="0">
                <a:latin typeface="Arial"/>
                <a:cs typeface="Arial"/>
              </a:rPr>
              <a:t>trong</a:t>
            </a:r>
            <a:r>
              <a:rPr lang="en-US" dirty="0" smtClean="0">
                <a:latin typeface="Arial"/>
                <a:cs typeface="Arial"/>
              </a:rPr>
              <a:t> cache, </a:t>
            </a:r>
            <a:r>
              <a:rPr lang="en-US" b="1" dirty="0" err="1" smtClean="0">
                <a:latin typeface="Arial"/>
                <a:cs typeface="Arial"/>
              </a:rPr>
              <a:t>tải</a:t>
            </a:r>
            <a:r>
              <a:rPr lang="en-US" b="1" dirty="0" smtClean="0">
                <a:latin typeface="Arial"/>
                <a:cs typeface="Arial"/>
              </a:rPr>
              <a:t> </a:t>
            </a:r>
            <a:r>
              <a:rPr lang="en-US" b="1" dirty="0" err="1" smtClean="0">
                <a:latin typeface="Arial"/>
                <a:cs typeface="Arial"/>
              </a:rPr>
              <a:t>vào</a:t>
            </a:r>
            <a:r>
              <a:rPr lang="en-US" b="1" dirty="0" smtClean="0">
                <a:latin typeface="Arial"/>
                <a:cs typeface="Arial"/>
              </a:rPr>
              <a:t> cache</a:t>
            </a:r>
          </a:p>
          <a:p>
            <a:endParaRPr lang="en-US" b="1" dirty="0">
              <a:latin typeface="Arial"/>
              <a:cs typeface="Arial"/>
            </a:endParaRPr>
          </a:p>
          <a:p>
            <a:r>
              <a:rPr lang="en-US" dirty="0">
                <a:latin typeface="Arial"/>
                <a:cs typeface="Arial"/>
              </a:rPr>
              <a:t>• </a:t>
            </a:r>
            <a:r>
              <a:rPr lang="en-US" b="1" dirty="0" smtClean="0">
                <a:latin typeface="Arial"/>
                <a:cs typeface="Arial"/>
              </a:rPr>
              <a:t>Note: cache </a:t>
            </a:r>
            <a:r>
              <a:rPr lang="en-US" b="1" dirty="0" err="1" smtClean="0">
                <a:latin typeface="Arial"/>
                <a:cs typeface="Arial"/>
              </a:rPr>
              <a:t>và</a:t>
            </a:r>
            <a:r>
              <a:rPr lang="en-US" b="1" dirty="0" smtClean="0">
                <a:latin typeface="Arial"/>
                <a:cs typeface="Arial"/>
              </a:rPr>
              <a:t> DRAM </a:t>
            </a:r>
            <a:r>
              <a:rPr lang="en-US" b="1" dirty="0" err="1" smtClean="0">
                <a:latin typeface="Arial"/>
                <a:cs typeface="Arial"/>
              </a:rPr>
              <a:t>là</a:t>
            </a:r>
            <a:r>
              <a:rPr lang="en-US" b="1" dirty="0" smtClean="0">
                <a:latin typeface="Arial"/>
                <a:cs typeface="Arial"/>
              </a:rPr>
              <a:t> </a:t>
            </a:r>
            <a:r>
              <a:rPr lang="en-US" b="1" dirty="0" err="1" smtClean="0">
                <a:latin typeface="Arial"/>
                <a:cs typeface="Arial"/>
              </a:rPr>
              <a:t>không</a:t>
            </a:r>
            <a:r>
              <a:rPr lang="en-US" b="1" dirty="0" smtClean="0">
                <a:latin typeface="Arial"/>
                <a:cs typeface="Arial"/>
              </a:rPr>
              <a:t> </a:t>
            </a:r>
            <a:r>
              <a:rPr lang="en-US" b="1" dirty="0" err="1" smtClean="0">
                <a:latin typeface="Arial"/>
                <a:cs typeface="Arial"/>
              </a:rPr>
              <a:t>như</a:t>
            </a:r>
            <a:r>
              <a:rPr lang="en-US" b="1" dirty="0" smtClean="0">
                <a:latin typeface="Arial"/>
                <a:cs typeface="Arial"/>
              </a:rPr>
              <a:t> </a:t>
            </a:r>
            <a:r>
              <a:rPr lang="en-US" b="1" dirty="0" err="1" smtClean="0">
                <a:latin typeface="Arial"/>
                <a:cs typeface="Arial"/>
              </a:rPr>
              <a:t>nhau</a:t>
            </a:r>
            <a:r>
              <a:rPr lang="en-US" b="1" dirty="0" smtClean="0">
                <a:latin typeface="Arial"/>
                <a:cs typeface="Arial"/>
              </a:rPr>
              <a:t>!</a:t>
            </a:r>
          </a:p>
          <a:p>
            <a:endParaRPr lang="en-US" b="1" dirty="0">
              <a:latin typeface="Arial"/>
              <a:cs typeface="Arial"/>
            </a:endParaRPr>
          </a:p>
          <a:p>
            <a:r>
              <a:rPr lang="en-US" dirty="0">
                <a:latin typeface="Arial"/>
                <a:cs typeface="Arial"/>
              </a:rPr>
              <a:t>• </a:t>
            </a:r>
            <a:r>
              <a:rPr lang="en-US" dirty="0" err="1" smtClean="0">
                <a:latin typeface="Arial"/>
                <a:cs typeface="Arial"/>
              </a:rPr>
              <a:t>Khi</a:t>
            </a:r>
            <a:r>
              <a:rPr lang="en-US" dirty="0" smtClean="0">
                <a:latin typeface="Arial"/>
                <a:cs typeface="Arial"/>
              </a:rPr>
              <a:t> </a:t>
            </a:r>
            <a:r>
              <a:rPr lang="en-US" dirty="0" err="1" smtClean="0">
                <a:latin typeface="Arial"/>
                <a:cs typeface="Arial"/>
              </a:rPr>
              <a:t>chúng</a:t>
            </a:r>
            <a:r>
              <a:rPr lang="en-US" dirty="0" smtClean="0">
                <a:latin typeface="Arial"/>
                <a:cs typeface="Arial"/>
              </a:rPr>
              <a:t> ta </a:t>
            </a:r>
            <a:r>
              <a:rPr lang="en-US" dirty="0" err="1" smtClean="0">
                <a:latin typeface="Arial"/>
                <a:cs typeface="Arial"/>
              </a:rPr>
              <a:t>loại</a:t>
            </a:r>
            <a:r>
              <a:rPr lang="en-US" dirty="0" smtClean="0">
                <a:latin typeface="Arial"/>
                <a:cs typeface="Arial"/>
              </a:rPr>
              <a:t> </a:t>
            </a:r>
            <a:r>
              <a:rPr lang="en-US" dirty="0" err="1" smtClean="0">
                <a:latin typeface="Arial"/>
                <a:cs typeface="Arial"/>
              </a:rPr>
              <a:t>bỏ</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dòng</a:t>
            </a:r>
            <a:r>
              <a:rPr lang="en-US" dirty="0" smtClean="0">
                <a:latin typeface="Arial"/>
                <a:cs typeface="Arial"/>
              </a:rPr>
              <a:t> </a:t>
            </a:r>
            <a:r>
              <a:rPr lang="en-US" dirty="0" err="1" smtClean="0">
                <a:latin typeface="Arial"/>
                <a:cs typeface="Arial"/>
              </a:rPr>
              <a:t>cần</a:t>
            </a:r>
            <a:r>
              <a:rPr lang="en-US" dirty="0" smtClean="0">
                <a:latin typeface="Arial"/>
                <a:cs typeface="Arial"/>
              </a:rPr>
              <a:t> </a:t>
            </a:r>
            <a:r>
              <a:rPr lang="en-US" dirty="0" err="1" smtClean="0">
                <a:latin typeface="Arial"/>
                <a:cs typeface="Arial"/>
              </a:rPr>
              <a:t>phải</a:t>
            </a:r>
            <a:r>
              <a:rPr lang="en-US" dirty="0" smtClean="0">
                <a:latin typeface="Arial"/>
                <a:cs typeface="Arial"/>
              </a:rPr>
              <a:t> </a:t>
            </a:r>
            <a:r>
              <a:rPr lang="en-US" dirty="0" err="1" smtClean="0">
                <a:latin typeface="Arial"/>
                <a:cs typeface="Arial"/>
              </a:rPr>
              <a:t>biết</a:t>
            </a:r>
            <a:r>
              <a:rPr lang="en-US" dirty="0">
                <a:latin typeface="Arial"/>
                <a:cs typeface="Arial"/>
              </a:rPr>
              <a:t> </a:t>
            </a:r>
            <a:r>
              <a:rPr lang="en-US" dirty="0" err="1" smtClean="0">
                <a:latin typeface="Arial"/>
                <a:cs typeface="Arial"/>
              </a:rPr>
              <a:t>khác</a:t>
            </a:r>
            <a:r>
              <a:rPr lang="en-US" dirty="0" smtClean="0">
                <a:latin typeface="Arial"/>
                <a:cs typeface="Arial"/>
              </a:rPr>
              <a:t> </a:t>
            </a:r>
            <a:r>
              <a:rPr lang="en-US" dirty="0" err="1" smtClean="0">
                <a:latin typeface="Arial"/>
                <a:cs typeface="Arial"/>
              </a:rPr>
              <a:t>với</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từ</a:t>
            </a:r>
            <a:r>
              <a:rPr lang="en-US" dirty="0" smtClean="0">
                <a:latin typeface="Arial"/>
                <a:cs typeface="Arial"/>
              </a:rPr>
              <a:t> DRAM </a:t>
            </a:r>
            <a:r>
              <a:rPr lang="en-US" dirty="0" err="1" smtClean="0">
                <a:latin typeface="Arial"/>
                <a:cs typeface="Arial"/>
              </a:rPr>
              <a:t>như</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7262228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Ghi</a:t>
            </a:r>
            <a:r>
              <a:rPr lang="en-US" b="1" dirty="0" smtClean="0">
                <a:latin typeface="Arial"/>
                <a:cs typeface="Arial"/>
              </a:rPr>
              <a:t> </a:t>
            </a:r>
            <a:r>
              <a:rPr lang="en-US" b="1" dirty="0" err="1" smtClean="0">
                <a:latin typeface="Arial"/>
                <a:cs typeface="Arial"/>
              </a:rPr>
              <a:t>vào</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endParaRPr lang="en-US" dirty="0">
              <a:latin typeface="Arial"/>
              <a:cs typeface="Arial"/>
            </a:endParaRPr>
          </a:p>
        </p:txBody>
      </p:sp>
      <p:sp>
        <p:nvSpPr>
          <p:cNvPr id="3" name="Rectangle 2"/>
          <p:cNvSpPr/>
          <p:nvPr/>
        </p:nvSpPr>
        <p:spPr>
          <a:xfrm>
            <a:off x="533400" y="2286000"/>
            <a:ext cx="8164551" cy="3693319"/>
          </a:xfrm>
          <a:prstGeom prst="rect">
            <a:avLst/>
          </a:prstGeom>
        </p:spPr>
        <p:txBody>
          <a:bodyPr wrap="square">
            <a:spAutoFit/>
          </a:bodyPr>
          <a:lstStyle/>
          <a:p>
            <a:r>
              <a:rPr lang="en-US" dirty="0">
                <a:latin typeface="Arial"/>
                <a:cs typeface="Arial"/>
              </a:rPr>
              <a:t>• </a:t>
            </a:r>
            <a:r>
              <a:rPr lang="en-US" b="1" dirty="0" smtClean="0">
                <a:latin typeface="Arial"/>
                <a:cs typeface="Arial"/>
              </a:rPr>
              <a:t>Write‐through </a:t>
            </a:r>
            <a:r>
              <a:rPr lang="en-US" b="1" dirty="0" err="1" smtClean="0">
                <a:latin typeface="Arial"/>
                <a:cs typeface="Arial"/>
              </a:rPr>
              <a:t>đơn</a:t>
            </a:r>
            <a:r>
              <a:rPr lang="en-US" b="1" dirty="0" smtClean="0">
                <a:latin typeface="Arial"/>
                <a:cs typeface="Arial"/>
              </a:rPr>
              <a:t> </a:t>
            </a:r>
            <a:r>
              <a:rPr lang="en-US" b="1" dirty="0" err="1" smtClean="0">
                <a:latin typeface="Arial"/>
                <a:cs typeface="Arial"/>
              </a:rPr>
              <a:t>giản</a:t>
            </a:r>
            <a:r>
              <a:rPr lang="en-US" b="1" dirty="0" smtClean="0">
                <a:latin typeface="Arial"/>
                <a:cs typeface="Arial"/>
              </a:rPr>
              <a:t>, </a:t>
            </a:r>
            <a:r>
              <a:rPr lang="en-US" b="1" dirty="0" err="1" smtClean="0">
                <a:latin typeface="Arial"/>
                <a:cs typeface="Arial"/>
              </a:rPr>
              <a:t>nhưng</a:t>
            </a:r>
            <a:r>
              <a:rPr lang="en-US" b="1" dirty="0" smtClean="0">
                <a:latin typeface="Arial"/>
                <a:cs typeface="Arial"/>
              </a:rPr>
              <a:t> </a:t>
            </a:r>
            <a:r>
              <a:rPr lang="en-US" b="1" dirty="0" err="1" smtClean="0">
                <a:latin typeface="Arial"/>
                <a:cs typeface="Arial"/>
              </a:rPr>
              <a:t>chậm</a:t>
            </a:r>
            <a:r>
              <a:rPr lang="en-US" b="1" dirty="0" smtClean="0">
                <a:latin typeface="Arial"/>
                <a:cs typeface="Arial"/>
              </a:rPr>
              <a:t>  </a:t>
            </a:r>
            <a:endParaRPr lang="en-US" dirty="0">
              <a:latin typeface="Arial"/>
              <a:cs typeface="Arial"/>
            </a:endParaRPr>
          </a:p>
          <a:p>
            <a:r>
              <a:rPr lang="en-US" dirty="0" smtClean="0">
                <a:latin typeface="Arial"/>
                <a:cs typeface="Arial"/>
              </a:rPr>
              <a:t>– </a:t>
            </a:r>
            <a:r>
              <a:rPr lang="en-US" dirty="0" err="1" smtClean="0">
                <a:latin typeface="Arial"/>
                <a:cs typeface="Arial"/>
              </a:rPr>
              <a:t>Phải</a:t>
            </a:r>
            <a:r>
              <a:rPr lang="en-US" dirty="0" smtClean="0">
                <a:latin typeface="Arial"/>
                <a:cs typeface="Arial"/>
              </a:rPr>
              <a:t> </a:t>
            </a:r>
            <a:r>
              <a:rPr lang="en-US" dirty="0" err="1" smtClean="0">
                <a:latin typeface="Arial"/>
                <a:cs typeface="Arial"/>
              </a:rPr>
              <a:t>đợi</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đồng</a:t>
            </a:r>
            <a:r>
              <a:rPr lang="en-US" dirty="0" smtClean="0">
                <a:latin typeface="Arial"/>
                <a:cs typeface="Arial"/>
              </a:rPr>
              <a:t> </a:t>
            </a:r>
            <a:r>
              <a:rPr lang="en-US" dirty="0" err="1" smtClean="0">
                <a:latin typeface="Arial"/>
                <a:cs typeface="Arial"/>
              </a:rPr>
              <a:t>thời</a:t>
            </a:r>
            <a:r>
              <a:rPr lang="en-US" dirty="0" smtClean="0">
                <a:latin typeface="Arial"/>
                <a:cs typeface="Arial"/>
              </a:rPr>
              <a:t> </a:t>
            </a:r>
            <a:r>
              <a:rPr lang="en-US" dirty="0" err="1" smtClean="0">
                <a:latin typeface="Arial"/>
                <a:cs typeface="Arial"/>
              </a:rPr>
              <a:t>với</a:t>
            </a:r>
            <a:r>
              <a:rPr lang="en-US" dirty="0" smtClean="0">
                <a:latin typeface="Arial"/>
                <a:cs typeface="Arial"/>
              </a:rPr>
              <a:t> DRAM </a:t>
            </a:r>
            <a:r>
              <a:rPr lang="en-US" dirty="0" err="1" smtClean="0">
                <a:latin typeface="Arial"/>
                <a:cs typeface="Arial"/>
              </a:rPr>
              <a:t>trong</a:t>
            </a:r>
            <a:r>
              <a:rPr lang="en-US" dirty="0" smtClean="0">
                <a:latin typeface="Arial"/>
                <a:cs typeface="Arial"/>
              </a:rPr>
              <a:t> </a:t>
            </a:r>
            <a:r>
              <a:rPr lang="en-US" dirty="0" err="1" smtClean="0">
                <a:latin typeface="Arial"/>
                <a:cs typeface="Arial"/>
              </a:rPr>
              <a:t>mọi</a:t>
            </a:r>
            <a:r>
              <a:rPr lang="en-US" dirty="0" smtClean="0">
                <a:latin typeface="Arial"/>
                <a:cs typeface="Arial"/>
              </a:rPr>
              <a:t> </a:t>
            </a:r>
            <a:r>
              <a:rPr lang="en-US" dirty="0" err="1" smtClean="0">
                <a:latin typeface="Arial"/>
                <a:cs typeface="Arial"/>
              </a:rPr>
              <a:t>lần</a:t>
            </a:r>
            <a:r>
              <a:rPr lang="en-US" dirty="0" smtClean="0">
                <a:latin typeface="Arial"/>
                <a:cs typeface="Arial"/>
              </a:rPr>
              <a:t> </a:t>
            </a:r>
            <a:r>
              <a:rPr lang="en-US" dirty="0" err="1" smtClean="0">
                <a:latin typeface="Arial"/>
                <a:cs typeface="Arial"/>
              </a:rPr>
              <a:t>ghi</a:t>
            </a:r>
            <a:endParaRPr lang="en-US" dirty="0" smtClean="0">
              <a:latin typeface="Arial"/>
              <a:cs typeface="Arial"/>
            </a:endParaRPr>
          </a:p>
          <a:p>
            <a:pPr lvl="1"/>
            <a:endParaRPr lang="en-US" dirty="0">
              <a:latin typeface="Arial"/>
              <a:cs typeface="Arial"/>
            </a:endParaRPr>
          </a:p>
          <a:p>
            <a:r>
              <a:rPr lang="en-US" dirty="0">
                <a:latin typeface="Arial"/>
                <a:cs typeface="Arial"/>
              </a:rPr>
              <a:t>• </a:t>
            </a:r>
            <a:r>
              <a:rPr lang="en-US" dirty="0" smtClean="0">
                <a:latin typeface="Arial"/>
                <a:cs typeface="Arial"/>
              </a:rPr>
              <a:t>Write</a:t>
            </a:r>
            <a:r>
              <a:rPr lang="en-US" b="1" dirty="0" smtClean="0">
                <a:latin typeface="Arial"/>
                <a:cs typeface="Arial"/>
              </a:rPr>
              <a:t>‐back</a:t>
            </a:r>
            <a:r>
              <a:rPr lang="en-US" b="1" dirty="0">
                <a:latin typeface="Arial"/>
                <a:cs typeface="Arial"/>
              </a:rPr>
              <a:t> </a:t>
            </a:r>
            <a:r>
              <a:rPr lang="en-US" b="1" dirty="0" err="1" smtClean="0">
                <a:latin typeface="Arial"/>
                <a:cs typeface="Arial"/>
              </a:rPr>
              <a:t>phức</a:t>
            </a:r>
            <a:r>
              <a:rPr lang="en-US" b="1" dirty="0" smtClean="0">
                <a:latin typeface="Arial"/>
                <a:cs typeface="Arial"/>
              </a:rPr>
              <a:t> </a:t>
            </a:r>
            <a:r>
              <a:rPr lang="en-US" b="1" dirty="0" err="1" smtClean="0">
                <a:latin typeface="Arial"/>
                <a:cs typeface="Arial"/>
              </a:rPr>
              <a:t>tạp</a:t>
            </a:r>
            <a:r>
              <a:rPr lang="en-US" b="1" dirty="0" smtClean="0">
                <a:latin typeface="Arial"/>
                <a:cs typeface="Arial"/>
              </a:rPr>
              <a:t> </a:t>
            </a:r>
            <a:r>
              <a:rPr lang="en-US" b="1" dirty="0" err="1" smtClean="0">
                <a:latin typeface="Arial"/>
                <a:cs typeface="Arial"/>
              </a:rPr>
              <a:t>hơn</a:t>
            </a:r>
            <a:r>
              <a:rPr lang="en-US" b="1" dirty="0" smtClean="0">
                <a:latin typeface="Arial"/>
                <a:cs typeface="Arial"/>
              </a:rPr>
              <a:t>, </a:t>
            </a:r>
            <a:r>
              <a:rPr lang="en-US" b="1" dirty="0" err="1" smtClean="0">
                <a:latin typeface="Arial"/>
                <a:cs typeface="Arial"/>
              </a:rPr>
              <a:t>nhưng</a:t>
            </a:r>
            <a:r>
              <a:rPr lang="en-US" b="1" dirty="0" smtClean="0">
                <a:latin typeface="Arial"/>
                <a:cs typeface="Arial"/>
              </a:rPr>
              <a:t> </a:t>
            </a:r>
            <a:r>
              <a:rPr lang="en-US" b="1" dirty="0" err="1" smtClean="0">
                <a:latin typeface="Arial"/>
                <a:cs typeface="Arial"/>
              </a:rPr>
              <a:t>nhanh</a:t>
            </a:r>
            <a:endParaRPr lang="en-US" b="1" dirty="0" smtClean="0">
              <a:latin typeface="Arial"/>
              <a:cs typeface="Arial"/>
            </a:endParaRPr>
          </a:p>
          <a:p>
            <a:pPr lvl="1"/>
            <a:r>
              <a:rPr lang="en-US" dirty="0" smtClean="0">
                <a:latin typeface="Arial"/>
                <a:cs typeface="Arial"/>
              </a:rPr>
              <a:t>– </a:t>
            </a:r>
            <a:r>
              <a:rPr lang="en-US" dirty="0" err="1" smtClean="0">
                <a:latin typeface="Arial"/>
                <a:cs typeface="Arial"/>
              </a:rPr>
              <a:t>Phải</a:t>
            </a:r>
            <a:r>
              <a:rPr lang="en-US" dirty="0" smtClean="0">
                <a:latin typeface="Arial"/>
                <a:cs typeface="Arial"/>
              </a:rPr>
              <a:t> </a:t>
            </a:r>
            <a:r>
              <a:rPr lang="en-US" dirty="0" err="1" smtClean="0">
                <a:latin typeface="Arial"/>
                <a:cs typeface="Arial"/>
              </a:rPr>
              <a:t>đánh</a:t>
            </a:r>
            <a:r>
              <a:rPr lang="en-US" dirty="0" smtClean="0">
                <a:latin typeface="Arial"/>
                <a:cs typeface="Arial"/>
              </a:rPr>
              <a:t> </a:t>
            </a:r>
            <a:r>
              <a:rPr lang="en-US" dirty="0" err="1" smtClean="0">
                <a:latin typeface="Arial"/>
                <a:cs typeface="Arial"/>
              </a:rPr>
              <a:t>dấu</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bẩn</a:t>
            </a:r>
            <a:r>
              <a:rPr lang="en-US" dirty="0" smtClean="0">
                <a:latin typeface="Arial"/>
                <a:cs typeface="Arial"/>
              </a:rPr>
              <a:t>’ (dirty data) </a:t>
            </a:r>
            <a:r>
              <a:rPr lang="en-US" dirty="0" err="1" smtClean="0">
                <a:latin typeface="Arial"/>
                <a:cs typeface="Arial"/>
              </a:rPr>
              <a:t>trong</a:t>
            </a:r>
            <a:r>
              <a:rPr lang="en-US" dirty="0" smtClean="0">
                <a:latin typeface="Arial"/>
                <a:cs typeface="Arial"/>
              </a:rPr>
              <a:t> cache </a:t>
            </a:r>
            <a:r>
              <a:rPr lang="en-US" dirty="0" err="1" smtClean="0">
                <a:latin typeface="Arial"/>
                <a:cs typeface="Arial"/>
              </a:rPr>
              <a:t>và</a:t>
            </a:r>
            <a:r>
              <a:rPr lang="en-US" dirty="0" smtClean="0">
                <a:latin typeface="Arial"/>
                <a:cs typeface="Arial"/>
              </a:rPr>
              <a:t> </a:t>
            </a:r>
            <a:r>
              <a:rPr lang="en-US" dirty="0" err="1" smtClean="0">
                <a:latin typeface="Arial"/>
                <a:cs typeface="Arial"/>
              </a:rPr>
              <a:t>ghi</a:t>
            </a:r>
            <a:r>
              <a:rPr lang="en-US" dirty="0" smtClean="0">
                <a:latin typeface="Arial"/>
                <a:cs typeface="Arial"/>
              </a:rPr>
              <a:t> </a:t>
            </a:r>
            <a:r>
              <a:rPr lang="en-US" dirty="0" err="1" smtClean="0">
                <a:latin typeface="Arial"/>
                <a:cs typeface="Arial"/>
              </a:rPr>
              <a:t>lại</a:t>
            </a:r>
            <a:r>
              <a:rPr lang="en-US" dirty="0" smtClean="0">
                <a:latin typeface="Arial"/>
                <a:cs typeface="Arial"/>
              </a:rPr>
              <a:t> </a:t>
            </a:r>
            <a:r>
              <a:rPr lang="en-US" dirty="0" err="1" smtClean="0">
                <a:latin typeface="Arial"/>
                <a:cs typeface="Arial"/>
              </a:rPr>
              <a:t>vào</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trong</a:t>
            </a:r>
            <a:r>
              <a:rPr lang="en-US" dirty="0" smtClean="0">
                <a:latin typeface="Arial"/>
                <a:cs typeface="Arial"/>
              </a:rPr>
              <a:t> </a:t>
            </a:r>
            <a:r>
              <a:rPr lang="en-US" dirty="0" err="1" smtClean="0">
                <a:latin typeface="Arial"/>
                <a:cs typeface="Arial"/>
              </a:rPr>
              <a:t>nếu</a:t>
            </a:r>
            <a:r>
              <a:rPr lang="en-US" dirty="0" smtClean="0">
                <a:latin typeface="Arial"/>
                <a:cs typeface="Arial"/>
              </a:rPr>
              <a:t> </a:t>
            </a:r>
            <a:r>
              <a:rPr lang="en-US" dirty="0" err="1" smtClean="0">
                <a:latin typeface="Arial"/>
                <a:cs typeface="Arial"/>
              </a:rPr>
              <a:t>nó</a:t>
            </a:r>
            <a:r>
              <a:rPr lang="en-US" dirty="0" smtClean="0">
                <a:latin typeface="Arial"/>
                <a:cs typeface="Arial"/>
              </a:rPr>
              <a:t> </a:t>
            </a:r>
            <a:r>
              <a:rPr lang="en-US" dirty="0" err="1" smtClean="0">
                <a:latin typeface="Arial"/>
                <a:cs typeface="Arial"/>
              </a:rPr>
              <a:t>bị</a:t>
            </a:r>
            <a:r>
              <a:rPr lang="en-US" dirty="0" smtClean="0">
                <a:latin typeface="Arial"/>
                <a:cs typeface="Arial"/>
              </a:rPr>
              <a:t> </a:t>
            </a:r>
            <a:r>
              <a:rPr lang="en-US" dirty="0" err="1" smtClean="0">
                <a:latin typeface="Arial"/>
                <a:cs typeface="Arial"/>
              </a:rPr>
              <a:t>loại</a:t>
            </a:r>
            <a:r>
              <a:rPr lang="en-US" dirty="0" smtClean="0">
                <a:latin typeface="Arial"/>
                <a:cs typeface="Arial"/>
              </a:rPr>
              <a:t> </a:t>
            </a:r>
            <a:r>
              <a:rPr lang="en-US" dirty="0" err="1" smtClean="0">
                <a:latin typeface="Arial"/>
                <a:cs typeface="Arial"/>
              </a:rPr>
              <a:t>bỏ</a:t>
            </a:r>
            <a:endParaRPr lang="en-US" dirty="0" smtClean="0">
              <a:latin typeface="Arial"/>
              <a:cs typeface="Arial"/>
            </a:endParaRPr>
          </a:p>
          <a:p>
            <a:pPr lvl="1"/>
            <a:r>
              <a:rPr lang="en-US" dirty="0" smtClean="0">
                <a:latin typeface="Arial"/>
                <a:cs typeface="Arial"/>
              </a:rPr>
              <a:t>– </a:t>
            </a:r>
            <a:r>
              <a:rPr lang="en-US" dirty="0" err="1" smtClean="0">
                <a:latin typeface="Arial"/>
                <a:cs typeface="Arial"/>
              </a:rPr>
              <a:t>Ghi</a:t>
            </a:r>
            <a:r>
              <a:rPr lang="en-US" dirty="0">
                <a:latin typeface="Arial"/>
                <a:cs typeface="Arial"/>
              </a:rPr>
              <a:t> </a:t>
            </a:r>
            <a:r>
              <a:rPr lang="en-US" dirty="0" err="1" smtClean="0">
                <a:latin typeface="Arial"/>
                <a:cs typeface="Arial"/>
              </a:rPr>
              <a:t>nhanh</a:t>
            </a:r>
            <a:r>
              <a:rPr lang="en-US" dirty="0" smtClean="0">
                <a:latin typeface="Arial"/>
                <a:cs typeface="Arial"/>
              </a:rPr>
              <a:t> </a:t>
            </a:r>
            <a:r>
              <a:rPr lang="en-US" dirty="0" err="1" smtClean="0">
                <a:latin typeface="Arial"/>
                <a:cs typeface="Arial"/>
              </a:rPr>
              <a:t>hơn</a:t>
            </a:r>
            <a:endParaRPr lang="en-US" dirty="0" smtClean="0">
              <a:latin typeface="Arial"/>
              <a:cs typeface="Arial"/>
            </a:endParaRPr>
          </a:p>
          <a:p>
            <a:pPr lvl="1"/>
            <a:endParaRPr lang="en-US" dirty="0">
              <a:latin typeface="Arial"/>
              <a:cs typeface="Arial"/>
            </a:endParaRPr>
          </a:p>
          <a:p>
            <a:r>
              <a:rPr lang="en-US" dirty="0">
                <a:latin typeface="Arial"/>
                <a:cs typeface="Arial"/>
              </a:rPr>
              <a:t>• </a:t>
            </a:r>
            <a:r>
              <a:rPr lang="en-US" b="1" dirty="0" smtClean="0">
                <a:latin typeface="Arial"/>
                <a:cs typeface="Arial"/>
              </a:rPr>
              <a:t>Allocate‐on‐write </a:t>
            </a:r>
            <a:r>
              <a:rPr lang="en-US" b="1" dirty="0" err="1" smtClean="0">
                <a:latin typeface="Arial"/>
                <a:cs typeface="Arial"/>
              </a:rPr>
              <a:t>tải</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vào</a:t>
            </a:r>
            <a:r>
              <a:rPr lang="en-US" b="1" dirty="0" smtClean="0">
                <a:latin typeface="Arial"/>
                <a:cs typeface="Arial"/>
              </a:rPr>
              <a:t> cache </a:t>
            </a:r>
            <a:r>
              <a:rPr lang="en-US" b="1" dirty="0" err="1" smtClean="0">
                <a:latin typeface="Arial"/>
                <a:cs typeface="Arial"/>
              </a:rPr>
              <a:t>khi</a:t>
            </a:r>
            <a:r>
              <a:rPr lang="en-US" b="1" dirty="0" smtClean="0">
                <a:latin typeface="Arial"/>
                <a:cs typeface="Arial"/>
              </a:rPr>
              <a:t> </a:t>
            </a:r>
            <a:r>
              <a:rPr lang="en-US" b="1" dirty="0" err="1" smtClean="0">
                <a:latin typeface="Arial"/>
                <a:cs typeface="Arial"/>
              </a:rPr>
              <a:t>ghi</a:t>
            </a:r>
            <a:endParaRPr lang="en-US" b="1" dirty="0" smtClean="0">
              <a:latin typeface="Arial"/>
              <a:cs typeface="Arial"/>
            </a:endParaRPr>
          </a:p>
          <a:p>
            <a:pPr lvl="1"/>
            <a:r>
              <a:rPr lang="en-US" dirty="0" smtClean="0">
                <a:latin typeface="Arial"/>
                <a:cs typeface="Arial"/>
              </a:rPr>
              <a:t>– no allocate : </a:t>
            </a:r>
            <a:r>
              <a:rPr lang="en-US" dirty="0" err="1" smtClean="0">
                <a:latin typeface="Arial"/>
                <a:cs typeface="Arial"/>
              </a:rPr>
              <a:t>chỉ</a:t>
            </a:r>
            <a:r>
              <a:rPr lang="en-US" dirty="0" smtClean="0">
                <a:latin typeface="Arial"/>
                <a:cs typeface="Arial"/>
              </a:rPr>
              <a:t> </a:t>
            </a:r>
            <a:r>
              <a:rPr lang="en-US" dirty="0" err="1" smtClean="0">
                <a:latin typeface="Arial"/>
                <a:cs typeface="Arial"/>
              </a:rPr>
              <a:t>tải</a:t>
            </a:r>
            <a:r>
              <a:rPr lang="en-US" dirty="0" smtClean="0">
                <a:latin typeface="Arial"/>
                <a:cs typeface="Arial"/>
              </a:rPr>
              <a:t> </a:t>
            </a:r>
            <a:r>
              <a:rPr lang="en-US" dirty="0" err="1" smtClean="0">
                <a:latin typeface="Arial"/>
                <a:cs typeface="Arial"/>
              </a:rPr>
              <a:t>dữ</a:t>
            </a:r>
            <a:r>
              <a:rPr lang="en-US" dirty="0" smtClean="0">
                <a:latin typeface="Arial"/>
                <a:cs typeface="Arial"/>
              </a:rPr>
              <a:t> </a:t>
            </a:r>
            <a:r>
              <a:rPr lang="en-US" dirty="0" err="1" smtClean="0">
                <a:latin typeface="Arial"/>
                <a:cs typeface="Arial"/>
              </a:rPr>
              <a:t>liệu</a:t>
            </a:r>
            <a:r>
              <a:rPr lang="en-US" dirty="0" smtClean="0">
                <a:latin typeface="Arial"/>
                <a:cs typeface="Arial"/>
              </a:rPr>
              <a:t> </a:t>
            </a:r>
            <a:r>
              <a:rPr lang="en-US" dirty="0" err="1" smtClean="0">
                <a:latin typeface="Arial"/>
                <a:cs typeface="Arial"/>
              </a:rPr>
              <a:t>vào</a:t>
            </a:r>
            <a:r>
              <a:rPr lang="en-US" dirty="0" smtClean="0">
                <a:latin typeface="Arial"/>
                <a:cs typeface="Arial"/>
              </a:rPr>
              <a:t> cache </a:t>
            </a:r>
            <a:r>
              <a:rPr lang="en-US" dirty="0" err="1" smtClean="0">
                <a:latin typeface="Arial"/>
                <a:cs typeface="Arial"/>
              </a:rPr>
              <a:t>khi</a:t>
            </a:r>
            <a:r>
              <a:rPr lang="en-US" dirty="0" smtClean="0">
                <a:latin typeface="Arial"/>
                <a:cs typeface="Arial"/>
              </a:rPr>
              <a:t> </a:t>
            </a:r>
            <a:r>
              <a:rPr lang="en-US" dirty="0" err="1" smtClean="0">
                <a:latin typeface="Arial"/>
                <a:cs typeface="Arial"/>
              </a:rPr>
              <a:t>đọc</a:t>
            </a:r>
            <a:r>
              <a:rPr lang="en-US" dirty="0" smtClean="0">
                <a:latin typeface="Arial"/>
                <a:cs typeface="Arial"/>
              </a:rPr>
              <a:t>.</a:t>
            </a:r>
          </a:p>
          <a:p>
            <a:pPr lvl="1"/>
            <a:endParaRPr lang="en-US" dirty="0">
              <a:latin typeface="Arial"/>
              <a:cs typeface="Arial"/>
            </a:endParaRPr>
          </a:p>
          <a:p>
            <a:r>
              <a:rPr lang="en-US" dirty="0">
                <a:latin typeface="Arial"/>
                <a:cs typeface="Arial"/>
              </a:rPr>
              <a:t>• </a:t>
            </a:r>
            <a:r>
              <a:rPr lang="en-US" dirty="0" err="1" smtClean="0">
                <a:latin typeface="Arial"/>
                <a:cs typeface="Arial"/>
              </a:rPr>
              <a:t>Ghi</a:t>
            </a:r>
            <a:r>
              <a:rPr lang="en-US" dirty="0">
                <a:latin typeface="Arial"/>
                <a:cs typeface="Arial"/>
              </a:rPr>
              <a:t> </a:t>
            </a:r>
            <a:r>
              <a:rPr lang="en-US" dirty="0" err="1" smtClean="0">
                <a:latin typeface="Arial"/>
                <a:cs typeface="Arial"/>
              </a:rPr>
              <a:t>vào</a:t>
            </a:r>
            <a:r>
              <a:rPr lang="en-US" dirty="0" smtClean="0">
                <a:latin typeface="Arial"/>
                <a:cs typeface="Arial"/>
              </a:rPr>
              <a:t> cache </a:t>
            </a:r>
            <a:r>
              <a:rPr lang="en-US" dirty="0" err="1" smtClean="0">
                <a:latin typeface="Arial"/>
                <a:cs typeface="Arial"/>
              </a:rPr>
              <a:t>ngày</a:t>
            </a:r>
            <a:r>
              <a:rPr lang="en-US" dirty="0" smtClean="0">
                <a:latin typeface="Arial"/>
                <a:cs typeface="Arial"/>
              </a:rPr>
              <a:t> nay </a:t>
            </a:r>
            <a:r>
              <a:rPr lang="en-US" dirty="0" err="1" smtClean="0">
                <a:latin typeface="Arial"/>
                <a:cs typeface="Arial"/>
              </a:rPr>
              <a:t>là</a:t>
            </a:r>
            <a:r>
              <a:rPr lang="en-US" dirty="0" smtClean="0">
                <a:latin typeface="Arial"/>
                <a:cs typeface="Arial"/>
              </a:rPr>
              <a:t> </a:t>
            </a:r>
            <a:r>
              <a:rPr lang="en-US" dirty="0" err="1" smtClean="0">
                <a:latin typeface="Arial"/>
                <a:cs typeface="Arial"/>
              </a:rPr>
              <a:t>kiểu</a:t>
            </a:r>
            <a:r>
              <a:rPr lang="en-US" dirty="0" smtClean="0">
                <a:latin typeface="Arial"/>
                <a:cs typeface="Arial"/>
              </a:rPr>
              <a:t> write‐back</a:t>
            </a:r>
            <a:endParaRPr lang="en-US" dirty="0">
              <a:latin typeface="Arial"/>
              <a:cs typeface="Arial"/>
            </a:endParaRPr>
          </a:p>
          <a:p>
            <a:pPr lvl="1"/>
            <a:r>
              <a:rPr lang="en-US" dirty="0">
                <a:latin typeface="Arial"/>
                <a:cs typeface="Arial"/>
              </a:rPr>
              <a:t>– </a:t>
            </a:r>
            <a:r>
              <a:rPr lang="en-US" dirty="0" smtClean="0">
                <a:latin typeface="Arial"/>
                <a:cs typeface="Arial"/>
              </a:rPr>
              <a:t>Intel’s new</a:t>
            </a:r>
            <a:r>
              <a:rPr lang="en-US" dirty="0">
                <a:latin typeface="Arial"/>
                <a:cs typeface="Arial"/>
              </a:rPr>
              <a:t> </a:t>
            </a:r>
            <a:r>
              <a:rPr lang="en-US" dirty="0" smtClean="0">
                <a:latin typeface="Arial"/>
                <a:cs typeface="Arial"/>
              </a:rPr>
              <a:t>Xeon Phi </a:t>
            </a:r>
            <a:r>
              <a:rPr lang="en-US" dirty="0" err="1" smtClean="0">
                <a:latin typeface="Arial"/>
                <a:cs typeface="Arial"/>
              </a:rPr>
              <a:t>có</a:t>
            </a:r>
            <a:r>
              <a:rPr lang="en-US" dirty="0" smtClean="0">
                <a:latin typeface="Arial"/>
                <a:cs typeface="Arial"/>
              </a:rPr>
              <a:t> </a:t>
            </a:r>
            <a:r>
              <a:rPr lang="en-US" dirty="0" err="1" smtClean="0">
                <a:latin typeface="Arial"/>
                <a:cs typeface="Arial"/>
              </a:rPr>
              <a:t>mức</a:t>
            </a:r>
            <a:r>
              <a:rPr lang="en-US" dirty="0" smtClean="0">
                <a:latin typeface="Arial"/>
                <a:cs typeface="Arial"/>
              </a:rPr>
              <a:t> L2</a:t>
            </a:r>
            <a:r>
              <a:rPr lang="en-US" dirty="0">
                <a:latin typeface="Arial"/>
                <a:cs typeface="Arial"/>
              </a:rPr>
              <a:t> </a:t>
            </a:r>
            <a:r>
              <a:rPr lang="en-US" dirty="0" smtClean="0">
                <a:latin typeface="Arial"/>
                <a:cs typeface="Arial"/>
              </a:rPr>
              <a:t>write‐through cache</a:t>
            </a:r>
            <a:endParaRPr lang="en-US" dirty="0">
              <a:latin typeface="Arial"/>
              <a:cs typeface="Arial"/>
            </a:endParaRPr>
          </a:p>
        </p:txBody>
      </p:sp>
    </p:spTree>
    <p:extLst>
      <p:ext uri="{BB962C8B-B14F-4D97-AF65-F5344CB8AC3E}">
        <p14:creationId xmlns:p14="http://schemas.microsoft.com/office/powerpoint/2010/main" val="3862876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Hiệu</a:t>
            </a:r>
            <a:r>
              <a:rPr lang="en-US" b="1" dirty="0" smtClean="0">
                <a:latin typeface="Arial"/>
                <a:cs typeface="Arial"/>
              </a:rPr>
              <a:t> </a:t>
            </a:r>
            <a:r>
              <a:rPr lang="en-US" b="1" dirty="0" err="1" smtClean="0">
                <a:latin typeface="Arial"/>
                <a:cs typeface="Arial"/>
              </a:rPr>
              <a:t>năng</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endParaRPr lang="en-US" b="1" dirty="0">
              <a:latin typeface="Arial"/>
              <a:cs typeface="Arial"/>
            </a:endParaRPr>
          </a:p>
        </p:txBody>
      </p:sp>
    </p:spTree>
    <p:extLst>
      <p:ext uri="{BB962C8B-B14F-4D97-AF65-F5344CB8AC3E}">
        <p14:creationId xmlns:p14="http://schemas.microsoft.com/office/powerpoint/2010/main" val="424403520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3042" name="Rectangle 2"/>
          <p:cNvSpPr>
            <a:spLocks noGrp="1" noChangeArrowheads="1"/>
          </p:cNvSpPr>
          <p:nvPr>
            <p:ph type="title"/>
          </p:nvPr>
        </p:nvSpPr>
        <p:spPr>
          <a:xfrm>
            <a:off x="381000" y="62936"/>
            <a:ext cx="8458200" cy="372603"/>
          </a:xfrm>
        </p:spPr>
        <p:txBody>
          <a:bodyPr>
            <a:normAutofit fontScale="90000"/>
          </a:bodyPr>
          <a:lstStyle/>
          <a:p>
            <a:r>
              <a:rPr lang="en-US" sz="2400" dirty="0" err="1" smtClean="0"/>
              <a:t>Tỉ</a:t>
            </a:r>
            <a:r>
              <a:rPr lang="en-US" sz="2400" dirty="0" smtClean="0"/>
              <a:t> </a:t>
            </a:r>
            <a:r>
              <a:rPr lang="en-US" sz="2400" dirty="0" err="1" smtClean="0"/>
              <a:t>lệ</a:t>
            </a:r>
            <a:r>
              <a:rPr lang="en-US" sz="2400" dirty="0" smtClean="0"/>
              <a:t> </a:t>
            </a:r>
            <a:r>
              <a:rPr lang="en-US" sz="2400" dirty="0" err="1" smtClean="0"/>
              <a:t>trượt</a:t>
            </a:r>
            <a:r>
              <a:rPr lang="en-US" sz="2400" dirty="0" smtClean="0"/>
              <a:t> </a:t>
            </a:r>
            <a:r>
              <a:rPr lang="en-US" sz="2400" dirty="0" err="1"/>
              <a:t>vs</a:t>
            </a:r>
            <a:r>
              <a:rPr lang="en-US" sz="2400" dirty="0"/>
              <a:t> </a:t>
            </a:r>
            <a:r>
              <a:rPr lang="en-US" sz="2400" dirty="0" err="1" smtClean="0"/>
              <a:t>Kích</a:t>
            </a:r>
            <a:r>
              <a:rPr lang="en-US" sz="2400" dirty="0" smtClean="0"/>
              <a:t> </a:t>
            </a:r>
            <a:r>
              <a:rPr lang="en-US" sz="2400" dirty="0" err="1" smtClean="0"/>
              <a:t>thước</a:t>
            </a:r>
            <a:r>
              <a:rPr lang="en-US" sz="2400" dirty="0" smtClean="0"/>
              <a:t> </a:t>
            </a:r>
            <a:r>
              <a:rPr lang="en-US" sz="2400" dirty="0" err="1" smtClean="0"/>
              <a:t>khối</a:t>
            </a:r>
            <a:r>
              <a:rPr lang="en-US" sz="2400" dirty="0" smtClean="0"/>
              <a:t> </a:t>
            </a:r>
            <a:r>
              <a:rPr lang="en-US" sz="2400" dirty="0" err="1"/>
              <a:t>vs</a:t>
            </a:r>
            <a:r>
              <a:rPr lang="en-US" sz="2400" dirty="0"/>
              <a:t> </a:t>
            </a:r>
            <a:r>
              <a:rPr lang="en-US" sz="2400" dirty="0" err="1" smtClean="0"/>
              <a:t>Kích</a:t>
            </a:r>
            <a:r>
              <a:rPr lang="en-US" sz="2400" dirty="0" smtClean="0"/>
              <a:t> </a:t>
            </a:r>
            <a:r>
              <a:rPr lang="en-US" sz="2400" dirty="0" err="1" smtClean="0"/>
              <a:t>thước</a:t>
            </a:r>
            <a:r>
              <a:rPr lang="en-US" sz="2400" dirty="0" smtClean="0"/>
              <a:t> </a:t>
            </a:r>
            <a:r>
              <a:rPr lang="en-US" sz="2400" dirty="0" err="1" smtClean="0"/>
              <a:t>bộ</a:t>
            </a:r>
            <a:r>
              <a:rPr lang="en-US" sz="2400" dirty="0" smtClean="0"/>
              <a:t> </a:t>
            </a:r>
            <a:r>
              <a:rPr lang="en-US" sz="2400" dirty="0" err="1" smtClean="0"/>
              <a:t>đệm</a:t>
            </a:r>
            <a:endParaRPr lang="en-US" sz="2400" dirty="0"/>
          </a:p>
        </p:txBody>
      </p:sp>
      <p:graphicFrame>
        <p:nvGraphicFramePr>
          <p:cNvPr id="5" name="Object 3"/>
          <p:cNvGraphicFramePr>
            <a:graphicFrameLocks noGrp="1" noChangeAspect="1"/>
          </p:cNvGraphicFramePr>
          <p:nvPr>
            <p:ph type="chart" idx="1"/>
          </p:nvPr>
        </p:nvGraphicFramePr>
        <p:xfrm>
          <a:off x="685800" y="609600"/>
          <a:ext cx="7896225" cy="4238625"/>
        </p:xfrm>
        <a:graphic>
          <a:graphicData uri="http://schemas.openxmlformats.org/drawingml/2006/chart">
            <c:chart xmlns:c="http://schemas.openxmlformats.org/drawingml/2006/chart" xmlns:r="http://schemas.openxmlformats.org/officeDocument/2006/relationships" r:id="rId3"/>
          </a:graphicData>
        </a:graphic>
      </p:graphicFrame>
      <p:sp>
        <p:nvSpPr>
          <p:cNvPr id="6" name="Date Placeholder 5"/>
          <p:cNvSpPr>
            <a:spLocks noGrp="1"/>
          </p:cNvSpPr>
          <p:nvPr>
            <p:ph type="dt" sz="half" idx="10"/>
          </p:nvPr>
        </p:nvSpPr>
        <p:spPr/>
        <p:txBody>
          <a:bodyPr/>
          <a:lstStyle/>
          <a:p>
            <a:pPr algn="r"/>
            <a:r>
              <a:rPr lang="vi-VN" smtClean="0"/>
              <a:t>SET-HUST, 22/03/2011</a:t>
            </a:r>
            <a:endParaRPr lang="en-US" dirty="0"/>
          </a:p>
        </p:txBody>
      </p:sp>
      <p:sp>
        <p:nvSpPr>
          <p:cNvPr id="7" name="Slide Number Placeholder 6"/>
          <p:cNvSpPr>
            <a:spLocks noGrp="1"/>
          </p:cNvSpPr>
          <p:nvPr>
            <p:ph type="sldNum" sz="quarter" idx="11"/>
          </p:nvPr>
        </p:nvSpPr>
        <p:spPr/>
        <p:txBody>
          <a:bodyPr/>
          <a:lstStyle/>
          <a:p>
            <a:fld id="{8D331AE5-AED7-4B82-8202-0D708C34F101}" type="slidenum">
              <a:rPr lang="en-US" smtClean="0"/>
              <a:pPr/>
              <a:t>67</a:t>
            </a:fld>
            <a:endParaRPr lang="en-US" dirty="0"/>
          </a:p>
        </p:txBody>
      </p:sp>
      <p:sp>
        <p:nvSpPr>
          <p:cNvPr id="8" name="Footer Placeholder 7"/>
          <p:cNvSpPr>
            <a:spLocks noGrp="1"/>
          </p:cNvSpPr>
          <p:nvPr>
            <p:ph type="ftr" sz="quarter" idx="12"/>
          </p:nvPr>
        </p:nvSpPr>
        <p:spPr/>
        <p:txBody>
          <a:bodyPr/>
          <a:lstStyle/>
          <a:p>
            <a:r>
              <a:rPr lang="en-US" smtClean="0"/>
              <a:t>Chương 4. Bộ nhớ - Phân cấp bộ nhớ</a:t>
            </a:r>
            <a:endParaRPr lang="en-US" dirty="0" smtClean="0"/>
          </a:p>
        </p:txBody>
      </p:sp>
      <p:sp>
        <p:nvSpPr>
          <p:cNvPr id="1623045" name="Rectangle 5"/>
          <p:cNvSpPr>
            <a:spLocks noChangeArrowheads="1"/>
          </p:cNvSpPr>
          <p:nvPr/>
        </p:nvSpPr>
        <p:spPr bwMode="auto">
          <a:xfrm>
            <a:off x="381000" y="4724400"/>
            <a:ext cx="8382000" cy="1528624"/>
          </a:xfrm>
          <a:prstGeom prst="rect">
            <a:avLst/>
          </a:prstGeom>
          <a:noFill/>
          <a:ln w="12700">
            <a:noFill/>
            <a:miter lim="800000"/>
            <a:headEnd/>
            <a:tailEnd/>
          </a:ln>
          <a:effectLst/>
        </p:spPr>
        <p:txBody>
          <a:bodyPr lIns="63500" tIns="25400" rIns="63500" bIns="25400">
            <a:spAutoFit/>
          </a:bodyPr>
          <a:lstStyle/>
          <a:p>
            <a:pPr marL="287338" indent="-287338">
              <a:buClr>
                <a:schemeClr val="accent1"/>
              </a:buClr>
              <a:buSzPct val="75000"/>
              <a:buFont typeface="Wingdings" pitchFamily="2" charset="2"/>
              <a:buChar char="q"/>
            </a:pPr>
            <a:r>
              <a:rPr lang="en-US" sz="2400" dirty="0" err="1" smtClean="0">
                <a:solidFill>
                  <a:schemeClr val="tx1"/>
                </a:solidFill>
              </a:rPr>
              <a:t>Tỉ</a:t>
            </a:r>
            <a:r>
              <a:rPr lang="en-US" sz="2400" dirty="0" smtClean="0">
                <a:solidFill>
                  <a:schemeClr val="tx1"/>
                </a:solidFill>
              </a:rPr>
              <a:t> </a:t>
            </a:r>
            <a:r>
              <a:rPr lang="en-US" sz="2400" dirty="0" err="1" smtClean="0">
                <a:solidFill>
                  <a:schemeClr val="tx1"/>
                </a:solidFill>
              </a:rPr>
              <a:t>lệ</a:t>
            </a:r>
            <a:r>
              <a:rPr lang="en-US" sz="2400" dirty="0" smtClean="0">
                <a:solidFill>
                  <a:schemeClr val="tx1"/>
                </a:solidFill>
              </a:rPr>
              <a:t> </a:t>
            </a:r>
            <a:r>
              <a:rPr lang="en-US" sz="2400" dirty="0" err="1" smtClean="0">
                <a:solidFill>
                  <a:schemeClr val="tx1"/>
                </a:solidFill>
              </a:rPr>
              <a:t>trượt</a:t>
            </a:r>
            <a:r>
              <a:rPr lang="en-US" sz="2400" dirty="0" smtClean="0">
                <a:solidFill>
                  <a:schemeClr val="tx1"/>
                </a:solidFill>
              </a:rPr>
              <a:t> </a:t>
            </a:r>
            <a:r>
              <a:rPr lang="en-US" sz="2400" dirty="0" err="1" smtClean="0">
                <a:solidFill>
                  <a:schemeClr val="tx1"/>
                </a:solidFill>
              </a:rPr>
              <a:t>tăng</a:t>
            </a:r>
            <a:r>
              <a:rPr lang="en-US" sz="2400" dirty="0" smtClean="0">
                <a:solidFill>
                  <a:schemeClr val="tx1"/>
                </a:solidFill>
              </a:rPr>
              <a:t> </a:t>
            </a:r>
            <a:r>
              <a:rPr lang="en-US" sz="2400" dirty="0" err="1" smtClean="0">
                <a:solidFill>
                  <a:schemeClr val="tx1"/>
                </a:solidFill>
              </a:rPr>
              <a:t>khi</a:t>
            </a:r>
            <a:r>
              <a:rPr lang="en-US" sz="2400" dirty="0" smtClean="0">
                <a:solidFill>
                  <a:schemeClr val="tx1"/>
                </a:solidFill>
              </a:rPr>
              <a:t> </a:t>
            </a:r>
            <a:r>
              <a:rPr lang="en-US" sz="2400" dirty="0" err="1" smtClean="0">
                <a:solidFill>
                  <a:schemeClr val="tx1"/>
                </a:solidFill>
              </a:rPr>
              <a:t>kích</a:t>
            </a:r>
            <a:r>
              <a:rPr lang="en-US" sz="2400" dirty="0" smtClean="0">
                <a:solidFill>
                  <a:schemeClr val="tx1"/>
                </a:solidFill>
              </a:rPr>
              <a:t> </a:t>
            </a:r>
            <a:r>
              <a:rPr lang="en-US" sz="2400" dirty="0" err="1" smtClean="0">
                <a:solidFill>
                  <a:schemeClr val="tx1"/>
                </a:solidFill>
              </a:rPr>
              <a:t>thước</a:t>
            </a:r>
            <a:r>
              <a:rPr lang="en-US" sz="2400" dirty="0" smtClean="0">
                <a:solidFill>
                  <a:schemeClr val="tx1"/>
                </a:solidFill>
              </a:rPr>
              <a:t> </a:t>
            </a:r>
            <a:r>
              <a:rPr lang="en-US" sz="2400" dirty="0" err="1" smtClean="0">
                <a:solidFill>
                  <a:schemeClr val="tx1"/>
                </a:solidFill>
              </a:rPr>
              <a:t>khối</a:t>
            </a:r>
            <a:r>
              <a:rPr lang="en-US" sz="2400" dirty="0" smtClean="0">
                <a:solidFill>
                  <a:schemeClr val="tx1"/>
                </a:solidFill>
              </a:rPr>
              <a:t> </a:t>
            </a:r>
            <a:r>
              <a:rPr lang="en-US" sz="2400" dirty="0" err="1" smtClean="0">
                <a:solidFill>
                  <a:schemeClr val="tx1"/>
                </a:solidFill>
              </a:rPr>
              <a:t>trở</a:t>
            </a:r>
            <a:r>
              <a:rPr lang="en-US" sz="2400" dirty="0" smtClean="0">
                <a:solidFill>
                  <a:schemeClr val="tx1"/>
                </a:solidFill>
              </a:rPr>
              <a:t> </a:t>
            </a:r>
            <a:r>
              <a:rPr lang="en-US" sz="2400" dirty="0" err="1" smtClean="0">
                <a:solidFill>
                  <a:schemeClr val="tx1"/>
                </a:solidFill>
              </a:rPr>
              <a:t>nên</a:t>
            </a:r>
            <a:r>
              <a:rPr lang="en-US" sz="2400" dirty="0" smtClean="0">
                <a:solidFill>
                  <a:schemeClr val="tx1"/>
                </a:solidFill>
              </a:rPr>
              <a:t> </a:t>
            </a:r>
            <a:r>
              <a:rPr lang="en-US" sz="2400" dirty="0" err="1" smtClean="0">
                <a:solidFill>
                  <a:schemeClr val="tx1"/>
                </a:solidFill>
              </a:rPr>
              <a:t>đáng</a:t>
            </a:r>
            <a:r>
              <a:rPr lang="en-US" sz="2400" dirty="0" smtClean="0">
                <a:solidFill>
                  <a:schemeClr val="tx1"/>
                </a:solidFill>
              </a:rPr>
              <a:t> </a:t>
            </a:r>
            <a:r>
              <a:rPr lang="en-US" sz="2400" dirty="0" err="1" smtClean="0">
                <a:solidFill>
                  <a:schemeClr val="tx1"/>
                </a:solidFill>
              </a:rPr>
              <a:t>kể</a:t>
            </a:r>
            <a:r>
              <a:rPr lang="en-US" sz="2400" dirty="0" smtClean="0">
                <a:solidFill>
                  <a:schemeClr val="tx1"/>
                </a:solidFill>
              </a:rPr>
              <a:t> so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kích</a:t>
            </a:r>
            <a:r>
              <a:rPr lang="en-US" sz="2400" dirty="0" smtClean="0">
                <a:solidFill>
                  <a:schemeClr val="tx1"/>
                </a:solidFill>
              </a:rPr>
              <a:t> </a:t>
            </a:r>
            <a:r>
              <a:rPr lang="en-US" sz="2400" dirty="0" err="1" smtClean="0">
                <a:solidFill>
                  <a:schemeClr val="tx1"/>
                </a:solidFill>
              </a:rPr>
              <a:t>thước</a:t>
            </a:r>
            <a:r>
              <a:rPr lang="en-US" sz="2400" dirty="0" smtClean="0">
                <a:solidFill>
                  <a:schemeClr val="tx1"/>
                </a:solidFill>
              </a:rPr>
              <a:t> </a:t>
            </a:r>
            <a:r>
              <a:rPr lang="en-US" sz="2400" dirty="0" err="1" smtClean="0">
                <a:solidFill>
                  <a:schemeClr val="tx1"/>
                </a:solidFill>
              </a:rPr>
              <a:t>bộ</a:t>
            </a:r>
            <a:r>
              <a:rPr lang="en-US" sz="2400" dirty="0" smtClean="0">
                <a:solidFill>
                  <a:schemeClr val="tx1"/>
                </a:solidFill>
              </a:rPr>
              <a:t> </a:t>
            </a:r>
            <a:r>
              <a:rPr lang="en-US" sz="2400" dirty="0" err="1" smtClean="0">
                <a:solidFill>
                  <a:schemeClr val="tx1"/>
                </a:solidFill>
              </a:rPr>
              <a:t>đệm</a:t>
            </a:r>
            <a:r>
              <a:rPr lang="en-US" sz="2400" dirty="0" smtClean="0">
                <a:solidFill>
                  <a:schemeClr val="tx1"/>
                </a:solidFill>
              </a:rPr>
              <a:t> </a:t>
            </a:r>
            <a:r>
              <a:rPr lang="en-US" sz="2400" dirty="0" err="1" smtClean="0">
                <a:solidFill>
                  <a:schemeClr val="tx1"/>
                </a:solidFill>
              </a:rPr>
              <a:t>vì</a:t>
            </a:r>
            <a:r>
              <a:rPr lang="en-US" sz="2400" dirty="0" smtClean="0">
                <a:solidFill>
                  <a:schemeClr val="tx1"/>
                </a:solidFill>
              </a:rPr>
              <a:t>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cũng</a:t>
            </a:r>
            <a:r>
              <a:rPr lang="en-US" sz="2400" dirty="0" smtClean="0">
                <a:solidFill>
                  <a:schemeClr val="tx1"/>
                </a:solidFill>
              </a:rPr>
              <a:t> </a:t>
            </a:r>
            <a:r>
              <a:rPr lang="en-US" sz="2400" dirty="0" err="1" smtClean="0">
                <a:solidFill>
                  <a:schemeClr val="tx1"/>
                </a:solidFill>
              </a:rPr>
              <a:t>kích</a:t>
            </a:r>
            <a:r>
              <a:rPr lang="en-US" sz="2400" dirty="0" smtClean="0">
                <a:solidFill>
                  <a:schemeClr val="tx1"/>
                </a:solidFill>
              </a:rPr>
              <a:t> </a:t>
            </a:r>
            <a:r>
              <a:rPr lang="en-US" sz="2400" dirty="0" err="1" smtClean="0">
                <a:solidFill>
                  <a:schemeClr val="tx1"/>
                </a:solidFill>
              </a:rPr>
              <a:t>thước</a:t>
            </a:r>
            <a:r>
              <a:rPr lang="en-US" sz="2400" dirty="0" smtClean="0">
                <a:solidFill>
                  <a:schemeClr val="tx1"/>
                </a:solidFill>
              </a:rPr>
              <a:t> </a:t>
            </a:r>
            <a:r>
              <a:rPr lang="en-US" sz="2400" dirty="0" err="1" smtClean="0">
                <a:solidFill>
                  <a:schemeClr val="tx1"/>
                </a:solidFill>
              </a:rPr>
              <a:t>bộ</a:t>
            </a:r>
            <a:r>
              <a:rPr lang="en-US" sz="2400" dirty="0" smtClean="0">
                <a:solidFill>
                  <a:schemeClr val="tx1"/>
                </a:solidFill>
              </a:rPr>
              <a:t> </a:t>
            </a:r>
            <a:r>
              <a:rPr lang="en-US" sz="2400" dirty="0" err="1" smtClean="0">
                <a:solidFill>
                  <a:schemeClr val="tx1"/>
                </a:solidFill>
              </a:rPr>
              <a:t>đệm</a:t>
            </a:r>
            <a:r>
              <a:rPr lang="en-US" sz="2400" dirty="0" smtClean="0">
                <a:solidFill>
                  <a:schemeClr val="tx1"/>
                </a:solidFill>
              </a:rPr>
              <a:t> </a:t>
            </a:r>
            <a:r>
              <a:rPr lang="en-US" sz="2400" dirty="0" err="1" smtClean="0">
                <a:solidFill>
                  <a:schemeClr val="tx1"/>
                </a:solidFill>
              </a:rPr>
              <a:t>số</a:t>
            </a:r>
            <a:r>
              <a:rPr lang="en-US" sz="2400" dirty="0" smtClean="0">
                <a:solidFill>
                  <a:schemeClr val="tx1"/>
                </a:solidFill>
              </a:rPr>
              <a:t> </a:t>
            </a:r>
            <a:r>
              <a:rPr lang="en-US" sz="2400" dirty="0" err="1" smtClean="0">
                <a:solidFill>
                  <a:schemeClr val="tx1"/>
                </a:solidFill>
              </a:rPr>
              <a:t>khối</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thể</a:t>
            </a:r>
            <a:r>
              <a:rPr lang="en-US" sz="2400" dirty="0" smtClean="0">
                <a:solidFill>
                  <a:schemeClr val="tx1"/>
                </a:solidFill>
              </a:rPr>
              <a:t> </a:t>
            </a:r>
            <a:r>
              <a:rPr lang="en-US" sz="2400" dirty="0" err="1" smtClean="0">
                <a:solidFill>
                  <a:schemeClr val="tx1"/>
                </a:solidFill>
              </a:rPr>
              <a:t>lưu</a:t>
            </a:r>
            <a:r>
              <a:rPr lang="en-US" sz="2400" dirty="0" smtClean="0">
                <a:solidFill>
                  <a:schemeClr val="tx1"/>
                </a:solidFill>
              </a:rPr>
              <a:t> </a:t>
            </a:r>
            <a:r>
              <a:rPr lang="en-US" sz="2400" dirty="0" err="1" smtClean="0">
                <a:solidFill>
                  <a:schemeClr val="tx1"/>
                </a:solidFill>
              </a:rPr>
              <a:t>giữ</a:t>
            </a:r>
            <a:r>
              <a:rPr lang="en-US" sz="2400" dirty="0" smtClean="0">
                <a:solidFill>
                  <a:schemeClr val="tx1"/>
                </a:solidFill>
              </a:rPr>
              <a:t> </a:t>
            </a:r>
            <a:r>
              <a:rPr lang="en-US" sz="2400" dirty="0" err="1" smtClean="0">
                <a:solidFill>
                  <a:schemeClr val="tx1"/>
                </a:solidFill>
              </a:rPr>
              <a:t>giảm</a:t>
            </a:r>
            <a:r>
              <a:rPr lang="en-US" sz="2400" dirty="0" smtClean="0">
                <a:solidFill>
                  <a:schemeClr val="tx1"/>
                </a:solidFill>
              </a:rPr>
              <a:t> (</a:t>
            </a:r>
            <a:r>
              <a:rPr lang="en-US" sz="2400" dirty="0" err="1" smtClean="0">
                <a:solidFill>
                  <a:schemeClr val="tx1"/>
                </a:solidFill>
              </a:rPr>
              <a:t>tăng</a:t>
            </a:r>
            <a:r>
              <a:rPr lang="en-US" sz="2400" dirty="0" smtClean="0">
                <a:solidFill>
                  <a:schemeClr val="tx1"/>
                </a:solidFill>
              </a:rPr>
              <a:t> </a:t>
            </a:r>
            <a:r>
              <a:rPr lang="en-US" sz="2400" dirty="0" err="1" smtClean="0">
                <a:solidFill>
                  <a:schemeClr val="tx1"/>
                </a:solidFill>
              </a:rPr>
              <a:t>trượt</a:t>
            </a:r>
            <a:r>
              <a:rPr lang="en-US" sz="2400" dirty="0" smtClean="0">
                <a:solidFill>
                  <a:schemeClr val="tx1"/>
                </a:solidFill>
              </a:rPr>
              <a:t> do </a:t>
            </a:r>
            <a:r>
              <a:rPr lang="en-US" sz="2400" dirty="0" smtClean="0"/>
              <a:t>dung </a:t>
            </a:r>
            <a:r>
              <a:rPr lang="en-US" sz="2400" dirty="0" err="1" smtClean="0"/>
              <a:t>lượng</a:t>
            </a:r>
            <a:r>
              <a:rPr lang="en-US" sz="2400" dirty="0" smtClean="0">
                <a:solidFill>
                  <a:schemeClr val="tx1"/>
                </a:solidFill>
              </a:rPr>
              <a:t>)</a:t>
            </a:r>
          </a:p>
          <a:p>
            <a:pPr marL="287338" indent="-287338">
              <a:buClr>
                <a:schemeClr val="accent1"/>
              </a:buClr>
              <a:buSzPct val="75000"/>
              <a:buFont typeface="Wingdings" pitchFamily="2" charset="2"/>
              <a:buChar char="q"/>
            </a:pPr>
            <a:r>
              <a:rPr lang="en-US" sz="2400" dirty="0" err="1" smtClean="0">
                <a:solidFill>
                  <a:schemeClr val="tx1"/>
                </a:solidFill>
              </a:rPr>
              <a:t>Tăng</a:t>
            </a:r>
            <a:r>
              <a:rPr lang="en-US" sz="2400" dirty="0" smtClean="0">
                <a:solidFill>
                  <a:schemeClr val="tx1"/>
                </a:solidFill>
              </a:rPr>
              <a:t> </a:t>
            </a:r>
            <a:r>
              <a:rPr lang="en-US" sz="2400" dirty="0" err="1" smtClean="0">
                <a:solidFill>
                  <a:schemeClr val="tx1"/>
                </a:solidFill>
              </a:rPr>
              <a:t>kích</a:t>
            </a:r>
            <a:r>
              <a:rPr lang="en-US" sz="2400" dirty="0" smtClean="0">
                <a:solidFill>
                  <a:schemeClr val="tx1"/>
                </a:solidFill>
              </a:rPr>
              <a:t> </a:t>
            </a:r>
            <a:r>
              <a:rPr lang="en-US" sz="2400" dirty="0" err="1" smtClean="0">
                <a:solidFill>
                  <a:schemeClr val="tx1"/>
                </a:solidFill>
              </a:rPr>
              <a:t>thước</a:t>
            </a:r>
            <a:r>
              <a:rPr lang="en-US" sz="2400" dirty="0" smtClean="0">
                <a:solidFill>
                  <a:schemeClr val="tx1"/>
                </a:solidFill>
              </a:rPr>
              <a:t> </a:t>
            </a:r>
            <a:r>
              <a:rPr lang="en-US" sz="2400" dirty="0" err="1" smtClean="0">
                <a:solidFill>
                  <a:schemeClr val="tx1"/>
                </a:solidFill>
              </a:rPr>
              <a:t>khối</a:t>
            </a:r>
            <a:r>
              <a:rPr lang="en-US" sz="2400" dirty="0" smtClean="0">
                <a:solidFill>
                  <a:schemeClr val="tx1"/>
                </a:solidFill>
              </a:rPr>
              <a:t> </a:t>
            </a:r>
            <a:r>
              <a:rPr lang="en-US" sz="2400" dirty="0" err="1" smtClean="0">
                <a:solidFill>
                  <a:schemeClr val="tx1"/>
                </a:solidFill>
              </a:rPr>
              <a:t>làm</a:t>
            </a:r>
            <a:r>
              <a:rPr lang="en-US" sz="2400" dirty="0" smtClean="0">
                <a:solidFill>
                  <a:schemeClr val="tx1"/>
                </a:solidFill>
              </a:rPr>
              <a:t> </a:t>
            </a:r>
            <a:r>
              <a:rPr lang="en-US" sz="2400" dirty="0" err="1" smtClean="0">
                <a:solidFill>
                  <a:schemeClr val="tx1"/>
                </a:solidFill>
              </a:rPr>
              <a:t>tổn</a:t>
            </a:r>
            <a:r>
              <a:rPr lang="en-US" sz="2400" dirty="0" smtClean="0">
                <a:solidFill>
                  <a:schemeClr val="tx1"/>
                </a:solidFill>
              </a:rPr>
              <a:t> </a:t>
            </a:r>
            <a:r>
              <a:rPr lang="en-US" sz="2400" err="1" smtClean="0">
                <a:solidFill>
                  <a:schemeClr val="tx1"/>
                </a:solidFill>
              </a:rPr>
              <a:t>thất</a:t>
            </a:r>
            <a:r>
              <a:rPr lang="en-US" sz="2400" smtClean="0">
                <a:solidFill>
                  <a:schemeClr val="tx1"/>
                </a:solidFill>
              </a:rPr>
              <a:t> trượt tăng</a:t>
            </a:r>
            <a:endParaRPr lang="en-US" sz="2400" dirty="0">
              <a:solidFill>
                <a:schemeClr val="tx1"/>
              </a:solidFill>
            </a:endParaRPr>
          </a:p>
        </p:txBody>
      </p:sp>
    </p:spTree>
    <p:extLst>
      <p:ext uri="{BB962C8B-B14F-4D97-AF65-F5344CB8AC3E}">
        <p14:creationId xmlns:p14="http://schemas.microsoft.com/office/powerpoint/2010/main" val="3983519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3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1623045"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683" name="Rectangle 3"/>
          <p:cNvSpPr>
            <a:spLocks noGrp="1" noChangeArrowheads="1"/>
          </p:cNvSpPr>
          <p:nvPr>
            <p:ph type="title"/>
          </p:nvPr>
        </p:nvSpPr>
        <p:spPr>
          <a:xfrm>
            <a:off x="381000" y="55031"/>
            <a:ext cx="8458200" cy="464614"/>
          </a:xfrm>
          <a:noFill/>
          <a:ln/>
        </p:spPr>
        <p:txBody>
          <a:bodyPr lIns="90488" tIns="44450" rIns="90488" bIns="44450" anchor="ctr">
            <a:normAutofit fontScale="90000"/>
          </a:bodyPr>
          <a:lstStyle/>
          <a:p>
            <a:r>
              <a:rPr lang="en-US" dirty="0" err="1" smtClean="0"/>
              <a:t>Xử</a:t>
            </a:r>
            <a:r>
              <a:rPr lang="en-US" dirty="0" smtClean="0"/>
              <a:t> </a:t>
            </a:r>
            <a:r>
              <a:rPr lang="en-US" dirty="0" err="1" smtClean="0"/>
              <a:t>lý</a:t>
            </a:r>
            <a:r>
              <a:rPr lang="en-US" dirty="0" smtClean="0"/>
              <a:t> </a:t>
            </a:r>
            <a:r>
              <a:rPr lang="en-US" dirty="0" err="1" smtClean="0"/>
              <a:t>trúng</a:t>
            </a:r>
            <a:r>
              <a:rPr lang="en-US" dirty="0" smtClean="0"/>
              <a:t> </a:t>
            </a:r>
            <a:r>
              <a:rPr lang="en-US" dirty="0" err="1" smtClean="0"/>
              <a:t>bộ</a:t>
            </a:r>
            <a:r>
              <a:rPr lang="en-US" dirty="0" smtClean="0"/>
              <a:t> </a:t>
            </a:r>
            <a:r>
              <a:rPr lang="en-US" dirty="0" err="1" smtClean="0"/>
              <a:t>đệm</a:t>
            </a:r>
            <a:r>
              <a:rPr lang="en-US" dirty="0" smtClean="0"/>
              <a:t> </a:t>
            </a:r>
            <a:endParaRPr lang="en-US" dirty="0"/>
          </a:p>
        </p:txBody>
      </p:sp>
      <p:sp>
        <p:nvSpPr>
          <p:cNvPr id="1607682" name="Rectangle 2"/>
          <p:cNvSpPr>
            <a:spLocks noGrp="1" noChangeArrowheads="1"/>
          </p:cNvSpPr>
          <p:nvPr>
            <p:ph idx="1"/>
          </p:nvPr>
        </p:nvSpPr>
        <p:spPr>
          <a:xfrm>
            <a:off x="381000" y="979113"/>
            <a:ext cx="8382000" cy="5872247"/>
          </a:xfrm>
          <a:noFill/>
          <a:ln/>
        </p:spPr>
        <p:txBody>
          <a:bodyPr lIns="90488" tIns="44450" rIns="90488" bIns="44450">
            <a:normAutofit fontScale="92500" lnSpcReduction="20000"/>
          </a:bodyPr>
          <a:lstStyle/>
          <a:p>
            <a:pPr marL="342900" indent="-342900">
              <a:lnSpc>
                <a:spcPct val="100000"/>
              </a:lnSpc>
              <a:spcBef>
                <a:spcPts val="600"/>
              </a:spcBef>
            </a:pPr>
            <a:r>
              <a:rPr lang="en-US" dirty="0" err="1" smtClean="0"/>
              <a:t>Đọc</a:t>
            </a:r>
            <a:r>
              <a:rPr lang="en-US" dirty="0" smtClean="0"/>
              <a:t> </a:t>
            </a:r>
            <a:r>
              <a:rPr lang="en-US" dirty="0" err="1" smtClean="0"/>
              <a:t>trúng</a:t>
            </a:r>
            <a:r>
              <a:rPr lang="en-US" dirty="0" smtClean="0"/>
              <a:t> (I</a:t>
            </a:r>
            <a:r>
              <a:rPr lang="en-US" dirty="0"/>
              <a:t>$ </a:t>
            </a:r>
            <a:r>
              <a:rPr lang="en-US" dirty="0" err="1" smtClean="0"/>
              <a:t>và</a:t>
            </a:r>
            <a:r>
              <a:rPr lang="en-US" dirty="0" smtClean="0"/>
              <a:t> D</a:t>
            </a:r>
            <a:r>
              <a:rPr lang="en-US" dirty="0"/>
              <a:t>$)</a:t>
            </a:r>
          </a:p>
          <a:p>
            <a:pPr marL="742950" lvl="1" indent="-285750">
              <a:lnSpc>
                <a:spcPct val="100000"/>
              </a:lnSpc>
              <a:spcBef>
                <a:spcPts val="600"/>
              </a:spcBef>
            </a:pPr>
            <a:r>
              <a:rPr lang="en-US" dirty="0" err="1" smtClean="0"/>
              <a:t>Đó</a:t>
            </a:r>
            <a:r>
              <a:rPr lang="en-US" dirty="0" smtClean="0"/>
              <a:t> </a:t>
            </a:r>
            <a:r>
              <a:rPr lang="en-US" dirty="0" err="1" smtClean="0"/>
              <a:t>là</a:t>
            </a:r>
            <a:r>
              <a:rPr lang="en-US" dirty="0" smtClean="0"/>
              <a:t> </a:t>
            </a:r>
            <a:r>
              <a:rPr lang="en-US" dirty="0" err="1" smtClean="0"/>
              <a:t>điều</a:t>
            </a:r>
            <a:r>
              <a:rPr lang="en-US" dirty="0" smtClean="0"/>
              <a:t> </a:t>
            </a:r>
            <a:r>
              <a:rPr lang="en-US" dirty="0" err="1" smtClean="0"/>
              <a:t>ta</a:t>
            </a:r>
            <a:r>
              <a:rPr lang="en-US" dirty="0" smtClean="0"/>
              <a:t> </a:t>
            </a:r>
            <a:r>
              <a:rPr lang="en-US" dirty="0" err="1" smtClean="0"/>
              <a:t>cần</a:t>
            </a:r>
            <a:r>
              <a:rPr lang="en-US" dirty="0" smtClean="0"/>
              <a:t>!</a:t>
            </a:r>
            <a:endParaRPr lang="en-US" dirty="0"/>
          </a:p>
          <a:p>
            <a:pPr marL="1143000" lvl="2" indent="-228600">
              <a:lnSpc>
                <a:spcPct val="100000"/>
              </a:lnSpc>
              <a:spcBef>
                <a:spcPts val="600"/>
              </a:spcBef>
            </a:pPr>
            <a:endParaRPr lang="en-US" dirty="0"/>
          </a:p>
          <a:p>
            <a:pPr marL="342900" indent="-342900">
              <a:lnSpc>
                <a:spcPct val="100000"/>
              </a:lnSpc>
              <a:spcBef>
                <a:spcPts val="600"/>
              </a:spcBef>
            </a:pPr>
            <a:r>
              <a:rPr lang="en-US" dirty="0" err="1" smtClean="0"/>
              <a:t>Ghi</a:t>
            </a:r>
            <a:r>
              <a:rPr lang="en-US" dirty="0" smtClean="0"/>
              <a:t> </a:t>
            </a:r>
            <a:r>
              <a:rPr lang="en-US" dirty="0" err="1" smtClean="0"/>
              <a:t>trúng</a:t>
            </a:r>
            <a:r>
              <a:rPr lang="en-US" dirty="0" smtClean="0"/>
              <a:t> (</a:t>
            </a:r>
            <a:r>
              <a:rPr lang="en-US" dirty="0" err="1" smtClean="0"/>
              <a:t>chỉ</a:t>
            </a:r>
            <a:r>
              <a:rPr lang="en-US" dirty="0" smtClean="0"/>
              <a:t> </a:t>
            </a:r>
            <a:r>
              <a:rPr lang="en-US" dirty="0" err="1" smtClean="0"/>
              <a:t>với</a:t>
            </a:r>
            <a:r>
              <a:rPr lang="en-US" dirty="0" smtClean="0"/>
              <a:t> D$)</a:t>
            </a:r>
            <a:endParaRPr lang="en-US" dirty="0"/>
          </a:p>
          <a:p>
            <a:pPr marL="742950" lvl="1" indent="-285750">
              <a:lnSpc>
                <a:spcPct val="100000"/>
              </a:lnSpc>
              <a:spcBef>
                <a:spcPts val="600"/>
              </a:spcBef>
            </a:pPr>
            <a:r>
              <a:rPr lang="en-US" dirty="0" err="1" smtClean="0"/>
              <a:t>yêu</a:t>
            </a:r>
            <a:r>
              <a:rPr lang="en-US" dirty="0" smtClean="0"/>
              <a:t> </a:t>
            </a:r>
            <a:r>
              <a:rPr lang="en-US" dirty="0" err="1" smtClean="0"/>
              <a:t>cầu</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a:t>
            </a:r>
            <a:r>
              <a:rPr lang="en-US" dirty="0" err="1" smtClean="0"/>
              <a:t>phải</a:t>
            </a:r>
            <a:r>
              <a:rPr lang="en-US" dirty="0" smtClean="0"/>
              <a:t> </a:t>
            </a:r>
            <a:r>
              <a:rPr lang="en-US" dirty="0" err="1" smtClean="0">
                <a:solidFill>
                  <a:schemeClr val="accent1"/>
                </a:solidFill>
              </a:rPr>
              <a:t>thống</a:t>
            </a:r>
            <a:r>
              <a:rPr lang="en-US" dirty="0" smtClean="0">
                <a:solidFill>
                  <a:schemeClr val="accent1"/>
                </a:solidFill>
              </a:rPr>
              <a:t> </a:t>
            </a:r>
            <a:r>
              <a:rPr lang="en-US" dirty="0" err="1" smtClean="0">
                <a:solidFill>
                  <a:schemeClr val="accent1"/>
                </a:solidFill>
              </a:rPr>
              <a:t>nhất</a:t>
            </a:r>
            <a:r>
              <a:rPr lang="en-US" dirty="0" smtClean="0">
                <a:solidFill>
                  <a:schemeClr val="accent1"/>
                </a:solidFill>
              </a:rPr>
              <a:t> (allocate)</a:t>
            </a:r>
          </a:p>
          <a:p>
            <a:pPr marL="1143000" lvl="2" indent="-228600">
              <a:lnSpc>
                <a:spcPct val="100000"/>
              </a:lnSpc>
              <a:spcBef>
                <a:spcPts val="600"/>
              </a:spcBef>
            </a:pPr>
            <a:r>
              <a:rPr lang="en-US" dirty="0" err="1" smtClean="0"/>
              <a:t>luôn</a:t>
            </a:r>
            <a:r>
              <a:rPr lang="en-US" dirty="0" smtClean="0"/>
              <a:t> </a:t>
            </a:r>
            <a:r>
              <a:rPr lang="en-US" dirty="0" err="1" smtClean="0"/>
              <a:t>ghi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vào</a:t>
            </a:r>
            <a:r>
              <a:rPr lang="en-US" dirty="0" smtClean="0"/>
              <a:t> </a:t>
            </a:r>
            <a:r>
              <a:rPr lang="en-US" dirty="0" err="1" smtClean="0"/>
              <a:t>cả</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và</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ở </a:t>
            </a:r>
            <a:r>
              <a:rPr lang="en-US" dirty="0" err="1" smtClean="0"/>
              <a:t>mức</a:t>
            </a:r>
            <a:r>
              <a:rPr lang="en-US" dirty="0" smtClean="0"/>
              <a:t> </a:t>
            </a:r>
            <a:r>
              <a:rPr lang="en-US" dirty="0" err="1" smtClean="0"/>
              <a:t>kế</a:t>
            </a:r>
            <a:r>
              <a:rPr lang="en-US" dirty="0" smtClean="0"/>
              <a:t> </a:t>
            </a:r>
            <a:r>
              <a:rPr lang="en-US" dirty="0" err="1" smtClean="0"/>
              <a:t>tiếp</a:t>
            </a:r>
            <a:r>
              <a:rPr lang="en-US" dirty="0" smtClean="0"/>
              <a:t> (</a:t>
            </a:r>
            <a:r>
              <a:rPr lang="en-US" dirty="0" err="1" smtClean="0">
                <a:solidFill>
                  <a:schemeClr val="accent1"/>
                </a:solidFill>
              </a:rPr>
              <a:t>ghi</a:t>
            </a:r>
            <a:r>
              <a:rPr lang="en-US" dirty="0" smtClean="0">
                <a:solidFill>
                  <a:schemeClr val="accent1"/>
                </a:solidFill>
              </a:rPr>
              <a:t> </a:t>
            </a:r>
            <a:r>
              <a:rPr lang="en-US" dirty="0" err="1" smtClean="0">
                <a:solidFill>
                  <a:schemeClr val="accent1"/>
                </a:solidFill>
              </a:rPr>
              <a:t>xuyên</a:t>
            </a:r>
            <a:r>
              <a:rPr lang="en-US" dirty="0" smtClean="0">
                <a:solidFill>
                  <a:schemeClr val="accent1"/>
                </a:solidFill>
              </a:rPr>
              <a:t> </a:t>
            </a:r>
            <a:r>
              <a:rPr lang="en-US" dirty="0" smtClean="0"/>
              <a:t>- </a:t>
            </a:r>
            <a:r>
              <a:rPr lang="en-US" dirty="0" smtClean="0">
                <a:solidFill>
                  <a:schemeClr val="accent1"/>
                </a:solidFill>
              </a:rPr>
              <a:t>write-through</a:t>
            </a:r>
            <a:r>
              <a:rPr lang="en-US" dirty="0" smtClean="0"/>
              <a:t>)</a:t>
            </a:r>
          </a:p>
          <a:p>
            <a:pPr marL="1143000" lvl="2" indent="-228600">
              <a:lnSpc>
                <a:spcPct val="100000"/>
              </a:lnSpc>
              <a:spcBef>
                <a:spcPts val="600"/>
              </a:spcBef>
            </a:pPr>
            <a:r>
              <a:rPr lang="en-US" dirty="0" err="1" smtClean="0"/>
              <a:t>ghi</a:t>
            </a:r>
            <a:r>
              <a:rPr lang="en-US" dirty="0" smtClean="0"/>
              <a:t> </a:t>
            </a:r>
            <a:r>
              <a:rPr lang="en-US" dirty="0" err="1" smtClean="0"/>
              <a:t>với</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của</a:t>
            </a:r>
            <a:r>
              <a:rPr lang="en-US" dirty="0" smtClean="0"/>
              <a:t> </a:t>
            </a:r>
            <a:r>
              <a:rPr lang="en-US" dirty="0" err="1" smtClean="0"/>
              <a:t>bộ</a:t>
            </a:r>
            <a:r>
              <a:rPr lang="en-US" dirty="0" smtClean="0"/>
              <a:t> </a:t>
            </a:r>
            <a:r>
              <a:rPr lang="en-US" dirty="0" err="1" smtClean="0"/>
              <a:t>nhớ</a:t>
            </a:r>
            <a:r>
              <a:rPr lang="en-US" dirty="0" smtClean="0"/>
              <a:t> ở </a:t>
            </a:r>
            <a:r>
              <a:rPr lang="en-US" dirty="0" err="1" smtClean="0"/>
              <a:t>mức</a:t>
            </a:r>
            <a:r>
              <a:rPr lang="en-US" dirty="0" smtClean="0"/>
              <a:t> </a:t>
            </a:r>
            <a:r>
              <a:rPr lang="en-US" dirty="0" err="1" smtClean="0"/>
              <a:t>kế</a:t>
            </a:r>
            <a:r>
              <a:rPr lang="en-US" dirty="0" smtClean="0"/>
              <a:t> </a:t>
            </a:r>
            <a:r>
              <a:rPr lang="en-US" dirty="0" err="1" smtClean="0"/>
              <a:t>tiếp</a:t>
            </a:r>
            <a:r>
              <a:rPr lang="en-US" dirty="0" smtClean="0"/>
              <a:t> – </a:t>
            </a:r>
            <a:r>
              <a:rPr lang="en-US" dirty="0" err="1" smtClean="0"/>
              <a:t>chậm</a:t>
            </a:r>
            <a:r>
              <a:rPr lang="en-US" dirty="0" smtClean="0"/>
              <a:t> </a:t>
            </a:r>
            <a:r>
              <a:rPr lang="en-US" dirty="0" err="1" smtClean="0"/>
              <a:t>hơn</a:t>
            </a:r>
            <a:r>
              <a:rPr lang="en-US" dirty="0" smtClean="0"/>
              <a:t>! – sử </a:t>
            </a:r>
            <a:r>
              <a:rPr lang="en-US" dirty="0" err="1" smtClean="0"/>
              <a:t>dụng</a:t>
            </a:r>
            <a:r>
              <a:rPr lang="en-US" dirty="0" smtClean="0"/>
              <a:t> </a:t>
            </a:r>
            <a:r>
              <a:rPr lang="en-US" dirty="0" err="1" smtClean="0">
                <a:solidFill>
                  <a:schemeClr val="accent1"/>
                </a:solidFill>
              </a:rPr>
              <a:t>bộ</a:t>
            </a:r>
            <a:r>
              <a:rPr lang="en-US" dirty="0" smtClean="0">
                <a:solidFill>
                  <a:schemeClr val="accent1"/>
                </a:solidFill>
              </a:rPr>
              <a:t> </a:t>
            </a:r>
            <a:r>
              <a:rPr lang="en-US" dirty="0" err="1" smtClean="0">
                <a:solidFill>
                  <a:schemeClr val="accent1"/>
                </a:solidFill>
              </a:rPr>
              <a:t>đệm</a:t>
            </a:r>
            <a:r>
              <a:rPr lang="en-US" dirty="0" smtClean="0">
                <a:solidFill>
                  <a:schemeClr val="accent1"/>
                </a:solidFill>
              </a:rPr>
              <a:t> </a:t>
            </a:r>
            <a:r>
              <a:rPr lang="en-US" dirty="0" err="1" smtClean="0">
                <a:solidFill>
                  <a:schemeClr val="accent1"/>
                </a:solidFill>
              </a:rPr>
              <a:t>ghi</a:t>
            </a:r>
            <a:r>
              <a:rPr lang="en-US" dirty="0" smtClean="0">
                <a:solidFill>
                  <a:schemeClr val="accent1"/>
                </a:solidFill>
              </a:rPr>
              <a:t> (write buffer) </a:t>
            </a:r>
            <a:r>
              <a:rPr lang="en-US" dirty="0" err="1" smtClean="0"/>
              <a:t>và</a:t>
            </a:r>
            <a:r>
              <a:rPr lang="en-US" dirty="0" smtClean="0"/>
              <a:t> </a:t>
            </a:r>
            <a:r>
              <a:rPr lang="en-US" dirty="0" err="1" smtClean="0"/>
              <a:t>chỉ</a:t>
            </a:r>
            <a:r>
              <a:rPr lang="en-US" dirty="0" smtClean="0"/>
              <a:t> </a:t>
            </a:r>
            <a:r>
              <a:rPr lang="en-US" dirty="0" err="1" smtClean="0"/>
              <a:t>dừng</a:t>
            </a:r>
            <a:r>
              <a:rPr lang="en-US" dirty="0" smtClean="0"/>
              <a:t> </a:t>
            </a:r>
            <a:r>
              <a:rPr lang="en-US" dirty="0" err="1" smtClean="0"/>
              <a:t>khi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ghi</a:t>
            </a:r>
            <a:r>
              <a:rPr lang="en-US" dirty="0" smtClean="0"/>
              <a:t> </a:t>
            </a:r>
            <a:r>
              <a:rPr lang="en-US" dirty="0" err="1" smtClean="0"/>
              <a:t>đầy</a:t>
            </a:r>
            <a:endParaRPr lang="en-US" dirty="0" smtClean="0"/>
          </a:p>
          <a:p>
            <a:pPr marL="742950" lvl="1" indent="-285750">
              <a:lnSpc>
                <a:spcPct val="100000"/>
              </a:lnSpc>
              <a:spcBef>
                <a:spcPts val="600"/>
              </a:spcBef>
            </a:pPr>
            <a:r>
              <a:rPr lang="en-US" dirty="0" err="1" smtClean="0"/>
              <a:t>cho</a:t>
            </a:r>
            <a:r>
              <a:rPr lang="en-US" dirty="0" smtClean="0"/>
              <a:t> </a:t>
            </a:r>
            <a:r>
              <a:rPr lang="en-US" dirty="0" err="1" smtClean="0"/>
              <a:t>phép</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a:t>
            </a:r>
            <a:r>
              <a:rPr lang="en-US" dirty="0" err="1" smtClean="0">
                <a:solidFill>
                  <a:schemeClr val="accent1"/>
                </a:solidFill>
              </a:rPr>
              <a:t>không</a:t>
            </a:r>
            <a:r>
              <a:rPr lang="en-US" dirty="0" smtClean="0">
                <a:solidFill>
                  <a:schemeClr val="accent1"/>
                </a:solidFill>
              </a:rPr>
              <a:t> </a:t>
            </a:r>
            <a:r>
              <a:rPr lang="en-US" dirty="0" err="1" smtClean="0">
                <a:solidFill>
                  <a:schemeClr val="accent1"/>
                </a:solidFill>
              </a:rPr>
              <a:t>thống</a:t>
            </a:r>
            <a:r>
              <a:rPr lang="en-US" dirty="0" smtClean="0">
                <a:solidFill>
                  <a:schemeClr val="accent1"/>
                </a:solidFill>
              </a:rPr>
              <a:t> </a:t>
            </a:r>
            <a:r>
              <a:rPr lang="en-US" dirty="0" err="1" smtClean="0">
                <a:solidFill>
                  <a:schemeClr val="accent1"/>
                </a:solidFill>
              </a:rPr>
              <a:t>nhất</a:t>
            </a:r>
            <a:endParaRPr lang="en-US" dirty="0">
              <a:solidFill>
                <a:schemeClr val="accent1"/>
              </a:solidFill>
            </a:endParaRPr>
          </a:p>
          <a:p>
            <a:pPr marL="1143000" lvl="2" indent="-228600">
              <a:lnSpc>
                <a:spcPct val="100000"/>
              </a:lnSpc>
              <a:spcBef>
                <a:spcPts val="600"/>
              </a:spcBef>
            </a:pPr>
            <a:r>
              <a:rPr lang="en-US" dirty="0" err="1" smtClean="0"/>
              <a:t>chỉ</a:t>
            </a:r>
            <a:r>
              <a:rPr lang="en-US" dirty="0" smtClean="0"/>
              <a:t> </a:t>
            </a:r>
            <a:r>
              <a:rPr lang="en-US" dirty="0" err="1" smtClean="0"/>
              <a:t>ghi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vào</a:t>
            </a:r>
            <a:r>
              <a:rPr lang="en-US" dirty="0" smtClean="0"/>
              <a:t> </a:t>
            </a:r>
            <a:r>
              <a:rPr lang="en-US" dirty="0" err="1" smtClean="0"/>
              <a:t>bộ</a:t>
            </a:r>
            <a:r>
              <a:rPr lang="en-US" dirty="0" smtClean="0"/>
              <a:t> </a:t>
            </a:r>
            <a:r>
              <a:rPr lang="en-US" dirty="0" err="1" smtClean="0"/>
              <a:t>đệm</a:t>
            </a:r>
            <a:r>
              <a:rPr lang="en-US" dirty="0" smtClean="0"/>
              <a:t> (</a:t>
            </a:r>
            <a:r>
              <a:rPr lang="en-US" dirty="0" err="1" smtClean="0">
                <a:solidFill>
                  <a:schemeClr val="accent1"/>
                </a:solidFill>
              </a:rPr>
              <a:t>ghi</a:t>
            </a:r>
            <a:r>
              <a:rPr lang="en-US" dirty="0" smtClean="0">
                <a:solidFill>
                  <a:schemeClr val="accent1"/>
                </a:solidFill>
              </a:rPr>
              <a:t> </a:t>
            </a:r>
            <a:r>
              <a:rPr lang="en-US" dirty="0" err="1" smtClean="0">
                <a:solidFill>
                  <a:schemeClr val="accent1"/>
                </a:solidFill>
              </a:rPr>
              <a:t>lại</a:t>
            </a:r>
            <a:r>
              <a:rPr lang="en-US" dirty="0" smtClean="0">
                <a:solidFill>
                  <a:schemeClr val="accent1"/>
                </a:solidFill>
              </a:rPr>
              <a:t> write-back</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ở </a:t>
            </a:r>
            <a:r>
              <a:rPr lang="en-US" dirty="0" err="1" smtClean="0"/>
              <a:t>mức</a:t>
            </a:r>
            <a:r>
              <a:rPr lang="en-US" dirty="0" smtClean="0"/>
              <a:t> </a:t>
            </a:r>
            <a:r>
              <a:rPr lang="en-US" dirty="0" err="1" smtClean="0"/>
              <a:t>kế</a:t>
            </a:r>
            <a:r>
              <a:rPr lang="en-US" dirty="0" smtClean="0"/>
              <a:t> </a:t>
            </a:r>
            <a:r>
              <a:rPr lang="en-US" dirty="0" err="1" smtClean="0"/>
              <a:t>tiếp</a:t>
            </a:r>
            <a:r>
              <a:rPr lang="en-US" dirty="0" smtClean="0"/>
              <a:t> </a:t>
            </a:r>
            <a:r>
              <a:rPr lang="en-US" dirty="0" err="1" smtClean="0"/>
              <a:t>khi</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bị</a:t>
            </a:r>
            <a:r>
              <a:rPr lang="en-US" dirty="0" smtClean="0"/>
              <a:t> </a:t>
            </a:r>
            <a:r>
              <a:rPr lang="en-US" dirty="0" err="1" smtClean="0"/>
              <a:t>lấy</a:t>
            </a:r>
            <a:r>
              <a:rPr lang="en-US" dirty="0" smtClean="0"/>
              <a:t> </a:t>
            </a:r>
            <a:r>
              <a:rPr lang="en-US" dirty="0" err="1" smtClean="0"/>
              <a:t>lại</a:t>
            </a:r>
            <a:r>
              <a:rPr lang="en-US" dirty="0" smtClean="0"/>
              <a:t>)</a:t>
            </a:r>
            <a:endParaRPr lang="en-US" dirty="0"/>
          </a:p>
          <a:p>
            <a:pPr marL="1143000" lvl="2" indent="-228600">
              <a:lnSpc>
                <a:spcPct val="100000"/>
              </a:lnSpc>
              <a:spcBef>
                <a:spcPts val="600"/>
              </a:spcBef>
            </a:pPr>
            <a:r>
              <a:rPr lang="en-US" dirty="0" err="1" smtClean="0"/>
              <a:t>cần</a:t>
            </a:r>
            <a:r>
              <a:rPr lang="en-US" dirty="0" smtClean="0"/>
              <a:t> 1 </a:t>
            </a:r>
            <a:r>
              <a:rPr lang="en-US" dirty="0" err="1" smtClean="0"/>
              <a:t>bít</a:t>
            </a:r>
            <a:r>
              <a:rPr lang="en-US" dirty="0" smtClean="0"/>
              <a:t> </a:t>
            </a:r>
            <a:r>
              <a:rPr lang="en-US" dirty="0" err="1" smtClean="0">
                <a:solidFill>
                  <a:schemeClr val="accent1"/>
                </a:solidFill>
              </a:rPr>
              <a:t>bẩn</a:t>
            </a:r>
            <a:r>
              <a:rPr lang="en-US" dirty="0" smtClean="0">
                <a:solidFill>
                  <a:schemeClr val="accent1"/>
                </a:solidFill>
              </a:rPr>
              <a:t> (dirty)</a:t>
            </a:r>
            <a:r>
              <a:rPr lang="en-US" dirty="0" smtClean="0"/>
              <a:t> </a:t>
            </a:r>
            <a:r>
              <a:rPr lang="en-US" dirty="0" err="1" smtClean="0"/>
              <a:t>cho</a:t>
            </a:r>
            <a:r>
              <a:rPr lang="en-US" dirty="0" smtClean="0"/>
              <a:t> </a:t>
            </a:r>
            <a:r>
              <a:rPr lang="en-US" dirty="0" err="1" smtClean="0"/>
              <a:t>mỗi</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để</a:t>
            </a:r>
            <a:r>
              <a:rPr lang="en-US" dirty="0" smtClean="0"/>
              <a:t> </a:t>
            </a:r>
            <a:r>
              <a:rPr lang="en-US" dirty="0" err="1" smtClean="0"/>
              <a:t>chỉ</a:t>
            </a:r>
            <a:r>
              <a:rPr lang="en-US" dirty="0" smtClean="0"/>
              <a:t> </a:t>
            </a:r>
            <a:r>
              <a:rPr lang="en-US" dirty="0" err="1" smtClean="0"/>
              <a:t>ra</a:t>
            </a:r>
            <a:r>
              <a:rPr lang="en-US" dirty="0" smtClean="0"/>
              <a:t> </a:t>
            </a:r>
            <a:r>
              <a:rPr lang="en-US" dirty="0" err="1" smtClean="0"/>
              <a:t>là</a:t>
            </a:r>
            <a:r>
              <a:rPr lang="en-US" dirty="0" smtClean="0"/>
              <a:t> </a:t>
            </a:r>
            <a:r>
              <a:rPr lang="en-US" dirty="0" err="1" smtClean="0"/>
              <a:t>khối</a:t>
            </a:r>
            <a:r>
              <a:rPr lang="en-US" dirty="0" smtClean="0"/>
              <a:t> </a:t>
            </a:r>
            <a:r>
              <a:rPr lang="en-US" dirty="0" err="1" smtClean="0"/>
              <a:t>đó</a:t>
            </a:r>
            <a:r>
              <a:rPr lang="en-US" dirty="0" smtClean="0"/>
              <a:t> </a:t>
            </a:r>
            <a:r>
              <a:rPr lang="en-US" dirty="0" err="1" smtClean="0"/>
              <a:t>cần</a:t>
            </a:r>
            <a:r>
              <a:rPr lang="en-US" dirty="0" smtClean="0"/>
              <a:t> </a:t>
            </a:r>
            <a:r>
              <a:rPr lang="en-US" dirty="0" err="1" smtClean="0"/>
              <a:t>được</a:t>
            </a:r>
            <a:r>
              <a:rPr lang="en-US" dirty="0" smtClean="0"/>
              <a:t> </a:t>
            </a:r>
            <a:r>
              <a:rPr lang="en-US" dirty="0" err="1" smtClean="0"/>
              <a:t>ghi</a:t>
            </a:r>
            <a:r>
              <a:rPr lang="en-US" dirty="0" smtClean="0"/>
              <a:t> </a:t>
            </a:r>
            <a:r>
              <a:rPr lang="en-US" dirty="0" err="1" smtClean="0"/>
              <a:t>lại</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khi</a:t>
            </a:r>
            <a:r>
              <a:rPr lang="en-US" dirty="0" smtClean="0"/>
              <a:t> </a:t>
            </a:r>
            <a:r>
              <a:rPr lang="en-US" dirty="0" err="1" smtClean="0"/>
              <a:t>nó</a:t>
            </a:r>
            <a:r>
              <a:rPr lang="en-US" dirty="0" smtClean="0"/>
              <a:t> </a:t>
            </a:r>
            <a:r>
              <a:rPr lang="en-US" dirty="0" err="1" smtClean="0"/>
              <a:t>bị</a:t>
            </a:r>
            <a:r>
              <a:rPr lang="en-US" dirty="0" smtClean="0"/>
              <a:t> </a:t>
            </a:r>
            <a:r>
              <a:rPr lang="en-US" dirty="0" err="1" smtClean="0"/>
              <a:t>lấy</a:t>
            </a:r>
            <a:r>
              <a:rPr lang="en-US" dirty="0" smtClean="0"/>
              <a:t> </a:t>
            </a:r>
            <a:r>
              <a:rPr lang="en-US" dirty="0" err="1" smtClean="0"/>
              <a:t>lại</a:t>
            </a:r>
            <a:r>
              <a:rPr lang="en-US" dirty="0" smtClean="0"/>
              <a:t> – </a:t>
            </a:r>
            <a:r>
              <a:rPr lang="en-US" dirty="0" err="1" smtClean="0"/>
              <a:t>có</a:t>
            </a:r>
            <a:r>
              <a:rPr lang="en-US" dirty="0" smtClean="0"/>
              <a:t> </a:t>
            </a:r>
            <a:r>
              <a:rPr lang="en-US" dirty="0" err="1" smtClean="0"/>
              <a:t>thể</a:t>
            </a:r>
            <a:r>
              <a:rPr lang="en-US" dirty="0" smtClean="0"/>
              <a:t> </a:t>
            </a:r>
            <a:r>
              <a:rPr lang="en-US" dirty="0" err="1" smtClean="0"/>
              <a:t>dùng</a:t>
            </a:r>
            <a:r>
              <a:rPr lang="en-US" dirty="0" smtClean="0"/>
              <a:t> </a:t>
            </a:r>
            <a:r>
              <a:rPr lang="en-US" dirty="0" err="1" smtClean="0">
                <a:solidFill>
                  <a:srgbClr val="FF0000"/>
                </a:solidFill>
              </a:rPr>
              <a:t>bộ</a:t>
            </a:r>
            <a:r>
              <a:rPr lang="en-US" dirty="0" smtClean="0">
                <a:solidFill>
                  <a:srgbClr val="FF0000"/>
                </a:solidFill>
              </a:rPr>
              <a:t> </a:t>
            </a:r>
            <a:r>
              <a:rPr lang="en-US" dirty="0" err="1" smtClean="0">
                <a:solidFill>
                  <a:srgbClr val="FF0000"/>
                </a:solidFill>
              </a:rPr>
              <a:t>đệm</a:t>
            </a:r>
            <a:r>
              <a:rPr lang="en-US" dirty="0" smtClean="0">
                <a:solidFill>
                  <a:srgbClr val="FF0000"/>
                </a:solidFill>
              </a:rPr>
              <a:t> </a:t>
            </a:r>
            <a:r>
              <a:rPr lang="en-US" dirty="0" err="1" smtClean="0">
                <a:solidFill>
                  <a:srgbClr val="FF0000"/>
                </a:solidFill>
              </a:rPr>
              <a:t>ghi</a:t>
            </a:r>
            <a:r>
              <a:rPr lang="en-US" dirty="0" smtClean="0">
                <a:solidFill>
                  <a:srgbClr val="FF0000"/>
                </a:solidFill>
              </a:rPr>
              <a:t> </a:t>
            </a:r>
            <a:r>
              <a:rPr lang="en-US" dirty="0" err="1" smtClean="0"/>
              <a:t>để</a:t>
            </a:r>
            <a:r>
              <a:rPr lang="en-US" dirty="0" smtClean="0"/>
              <a:t> </a:t>
            </a:r>
            <a:r>
              <a:rPr lang="en-US" dirty="0" err="1" smtClean="0"/>
              <a:t>tăng</a:t>
            </a:r>
            <a:r>
              <a:rPr lang="en-US" dirty="0" smtClean="0"/>
              <a:t> </a:t>
            </a:r>
            <a:r>
              <a:rPr lang="en-US" dirty="0" err="1" smtClean="0"/>
              <a:t>tốc</a:t>
            </a:r>
            <a:r>
              <a:rPr lang="en-US" dirty="0" smtClean="0"/>
              <a:t> </a:t>
            </a:r>
            <a:r>
              <a:rPr lang="en-US" dirty="0" err="1" smtClean="0"/>
              <a:t>việc</a:t>
            </a:r>
            <a:r>
              <a:rPr lang="en-US" dirty="0" smtClean="0"/>
              <a:t> </a:t>
            </a:r>
            <a:r>
              <a:rPr lang="en-US" dirty="0" err="1" smtClean="0"/>
              <a:t>ghi</a:t>
            </a:r>
            <a:r>
              <a:rPr lang="en-US" dirty="0" smtClean="0"/>
              <a:t> </a:t>
            </a:r>
            <a:r>
              <a:rPr lang="en-US" dirty="0" err="1" smtClean="0"/>
              <a:t>lại</a:t>
            </a:r>
            <a:r>
              <a:rPr lang="en-US" dirty="0" smtClean="0"/>
              <a:t> </a:t>
            </a:r>
            <a:r>
              <a:rPr lang="en-US" dirty="0" err="1" smtClean="0"/>
              <a:t>các</a:t>
            </a:r>
            <a:r>
              <a:rPr lang="en-US" dirty="0" smtClean="0"/>
              <a:t> </a:t>
            </a:r>
            <a:r>
              <a:rPr lang="en-US" dirty="0" err="1" smtClean="0"/>
              <a:t>khối</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bẩn</a:t>
            </a:r>
            <a:endParaRPr lang="en-US" dirty="0"/>
          </a:p>
        </p:txBody>
      </p:sp>
      <p:sp>
        <p:nvSpPr>
          <p:cNvPr id="5" name="Slide Number Placeholder 4"/>
          <p:cNvSpPr>
            <a:spLocks noGrp="1"/>
          </p:cNvSpPr>
          <p:nvPr>
            <p:ph type="sldNum" sz="quarter" idx="12"/>
          </p:nvPr>
        </p:nvSpPr>
        <p:spPr/>
        <p:txBody>
          <a:bodyPr/>
          <a:lstStyle/>
          <a:p>
            <a:fld id="{8D331AE5-AED7-4B82-8202-0D708C34F101}" type="slidenum">
              <a:rPr lang="en-US" smtClean="0"/>
              <a:pPr/>
              <a:t>68</a:t>
            </a:fld>
            <a:endParaRPr lang="en-US" dirty="0"/>
          </a:p>
        </p:txBody>
      </p:sp>
    </p:spTree>
    <p:extLst>
      <p:ext uri="{BB962C8B-B14F-4D97-AF65-F5344CB8AC3E}">
        <p14:creationId xmlns:p14="http://schemas.microsoft.com/office/powerpoint/2010/main" val="2838824952"/>
      </p:ext>
    </p:extLst>
  </p:cSld>
  <p:clrMapOvr>
    <a:masterClrMapping/>
  </p:clrMapOvr>
  <p:transition xmlns:p14="http://schemas.microsoft.com/office/powerpoint/2010/main" advTm="20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607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7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076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768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60768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607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0768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60768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6076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2"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1778" name="Rectangle 2"/>
          <p:cNvSpPr>
            <a:spLocks noGrp="1" noChangeArrowheads="1"/>
          </p:cNvSpPr>
          <p:nvPr>
            <p:ph type="title"/>
          </p:nvPr>
        </p:nvSpPr>
        <p:spPr>
          <a:xfrm>
            <a:off x="533400" y="76200"/>
            <a:ext cx="8229600" cy="411162"/>
          </a:xfrm>
        </p:spPr>
        <p:txBody>
          <a:bodyPr>
            <a:noAutofit/>
          </a:bodyPr>
          <a:lstStyle/>
          <a:p>
            <a:r>
              <a:rPr lang="en-US" sz="3200" dirty="0" err="1" smtClean="0"/>
              <a:t>Xử</a:t>
            </a:r>
            <a:r>
              <a:rPr lang="en-US" sz="3200" dirty="0" smtClean="0"/>
              <a:t> </a:t>
            </a:r>
            <a:r>
              <a:rPr lang="en-US" sz="3200" dirty="0" err="1" smtClean="0"/>
              <a:t>lý</a:t>
            </a:r>
            <a:r>
              <a:rPr lang="en-US" sz="3200" dirty="0" smtClean="0"/>
              <a:t> </a:t>
            </a:r>
            <a:r>
              <a:rPr lang="en-US" sz="3200" dirty="0" err="1" smtClean="0"/>
              <a:t>trượt</a:t>
            </a:r>
            <a:r>
              <a:rPr lang="en-US" sz="3200" dirty="0" smtClean="0"/>
              <a:t> </a:t>
            </a:r>
            <a:r>
              <a:rPr lang="en-US" sz="3200" dirty="0" err="1" smtClean="0"/>
              <a:t>bộ</a:t>
            </a:r>
            <a:r>
              <a:rPr lang="en-US" sz="3200" dirty="0" smtClean="0"/>
              <a:t> </a:t>
            </a:r>
            <a:r>
              <a:rPr lang="en-US" sz="3200" dirty="0" err="1" smtClean="0"/>
              <a:t>đệm</a:t>
            </a:r>
            <a:r>
              <a:rPr lang="en-US" sz="3200" dirty="0" smtClean="0"/>
              <a:t> (</a:t>
            </a:r>
            <a:r>
              <a:rPr lang="en-US" sz="3200" dirty="0" err="1" smtClean="0"/>
              <a:t>Khối</a:t>
            </a:r>
            <a:r>
              <a:rPr lang="en-US" sz="3200" dirty="0" smtClean="0"/>
              <a:t> </a:t>
            </a:r>
            <a:r>
              <a:rPr lang="en-US" sz="3200" dirty="0" err="1" smtClean="0"/>
              <a:t>kích</a:t>
            </a:r>
            <a:r>
              <a:rPr lang="en-US" sz="3200" dirty="0" smtClean="0"/>
              <a:t> </a:t>
            </a:r>
            <a:r>
              <a:rPr lang="en-US" sz="3200" dirty="0" err="1" smtClean="0"/>
              <a:t>thước</a:t>
            </a:r>
            <a:r>
              <a:rPr lang="en-US" sz="3200" dirty="0" smtClean="0"/>
              <a:t> 1 </a:t>
            </a:r>
            <a:r>
              <a:rPr lang="en-US" sz="3200" dirty="0" err="1" smtClean="0"/>
              <a:t>từ</a:t>
            </a:r>
            <a:r>
              <a:rPr lang="en-US" sz="3200" dirty="0" smtClean="0"/>
              <a:t>)</a:t>
            </a:r>
            <a:endParaRPr lang="en-US" sz="3200" dirty="0"/>
          </a:p>
        </p:txBody>
      </p:sp>
      <p:sp>
        <p:nvSpPr>
          <p:cNvPr id="1611779" name="Rectangle 3"/>
          <p:cNvSpPr>
            <a:spLocks noGrp="1" noChangeArrowheads="1"/>
          </p:cNvSpPr>
          <p:nvPr>
            <p:ph idx="1"/>
          </p:nvPr>
        </p:nvSpPr>
        <p:spPr>
          <a:xfrm>
            <a:off x="381000" y="609600"/>
            <a:ext cx="8458200" cy="5562600"/>
          </a:xfrm>
        </p:spPr>
        <p:txBody>
          <a:bodyPr>
            <a:normAutofit fontScale="92500" lnSpcReduction="10000"/>
          </a:bodyPr>
          <a:lstStyle/>
          <a:p>
            <a:pPr marL="457200" indent="-457200">
              <a:lnSpc>
                <a:spcPct val="100000"/>
              </a:lnSpc>
              <a:spcBef>
                <a:spcPts val="600"/>
              </a:spcBef>
            </a:pPr>
            <a:r>
              <a:rPr lang="en-US" dirty="0" err="1" smtClean="0"/>
              <a:t>Đọc</a:t>
            </a:r>
            <a:r>
              <a:rPr lang="en-US" dirty="0" smtClean="0"/>
              <a:t> </a:t>
            </a:r>
            <a:r>
              <a:rPr lang="en-US" dirty="0" err="1" smtClean="0"/>
              <a:t>trượt</a:t>
            </a:r>
            <a:r>
              <a:rPr lang="en-US" dirty="0" smtClean="0"/>
              <a:t> (I</a:t>
            </a:r>
            <a:r>
              <a:rPr lang="en-US" dirty="0"/>
              <a:t>$ </a:t>
            </a:r>
            <a:r>
              <a:rPr lang="en-US" dirty="0" err="1" smtClean="0"/>
              <a:t>và</a:t>
            </a:r>
            <a:r>
              <a:rPr lang="en-US" dirty="0" smtClean="0"/>
              <a:t> D$): </a:t>
            </a:r>
            <a:r>
              <a:rPr lang="en-US" dirty="0" err="1" smtClean="0"/>
              <a:t>mất</a:t>
            </a:r>
            <a:r>
              <a:rPr lang="en-US" dirty="0" smtClean="0"/>
              <a:t> </a:t>
            </a:r>
            <a:r>
              <a:rPr lang="en-US" dirty="0" err="1" smtClean="0"/>
              <a:t>thời</a:t>
            </a:r>
            <a:r>
              <a:rPr lang="en-US" dirty="0" smtClean="0"/>
              <a:t> </a:t>
            </a:r>
            <a:r>
              <a:rPr lang="en-US" dirty="0" err="1" smtClean="0"/>
              <a:t>gian</a:t>
            </a:r>
            <a:r>
              <a:rPr lang="en-US" dirty="0" smtClean="0"/>
              <a:t> </a:t>
            </a:r>
            <a:r>
              <a:rPr lang="en-US" i="1" dirty="0" err="1" smtClean="0">
                <a:solidFill>
                  <a:schemeClr val="accent2"/>
                </a:solidFill>
              </a:rPr>
              <a:t>read_miss_penalty</a:t>
            </a:r>
            <a:endParaRPr lang="en-US" i="1" dirty="0">
              <a:solidFill>
                <a:schemeClr val="accent2"/>
              </a:solidFill>
            </a:endParaRPr>
          </a:p>
          <a:p>
            <a:pPr marL="876300" lvl="1" indent="-381000">
              <a:lnSpc>
                <a:spcPct val="100000"/>
              </a:lnSpc>
              <a:spcBef>
                <a:spcPts val="600"/>
              </a:spcBef>
            </a:pPr>
            <a:r>
              <a:rPr lang="en-US" dirty="0" err="1" smtClean="0">
                <a:solidFill>
                  <a:schemeClr val="accent2"/>
                </a:solidFill>
              </a:rPr>
              <a:t>dừng</a:t>
            </a:r>
            <a:r>
              <a:rPr lang="en-US" dirty="0" smtClean="0">
                <a:solidFill>
                  <a:schemeClr val="accent2"/>
                </a:solidFill>
              </a:rPr>
              <a:t> </a:t>
            </a:r>
            <a:r>
              <a:rPr lang="en-US" dirty="0" err="1" smtClean="0"/>
              <a:t>đường</a:t>
            </a:r>
            <a:r>
              <a:rPr lang="en-US" dirty="0" smtClean="0"/>
              <a:t> </a:t>
            </a:r>
            <a:r>
              <a:rPr lang="en-US" dirty="0" err="1" smtClean="0"/>
              <a:t>ống</a:t>
            </a:r>
            <a:r>
              <a:rPr lang="en-US" dirty="0" smtClean="0"/>
              <a:t>, </a:t>
            </a:r>
            <a:r>
              <a:rPr lang="en-US" dirty="0" err="1" smtClean="0"/>
              <a:t>nạp</a:t>
            </a:r>
            <a:r>
              <a:rPr lang="en-US" dirty="0" smtClean="0"/>
              <a:t> </a:t>
            </a:r>
            <a:r>
              <a:rPr lang="en-US" dirty="0" err="1" smtClean="0"/>
              <a:t>khối</a:t>
            </a:r>
            <a:r>
              <a:rPr lang="en-US" dirty="0" smtClean="0"/>
              <a:t> </a:t>
            </a:r>
            <a:r>
              <a:rPr lang="en-US" dirty="0" err="1" smtClean="0"/>
              <a:t>từ</a:t>
            </a:r>
            <a:r>
              <a:rPr lang="en-US" dirty="0" smtClean="0"/>
              <a:t> </a:t>
            </a:r>
            <a:r>
              <a:rPr lang="en-US" dirty="0" err="1" smtClean="0"/>
              <a:t>bộ</a:t>
            </a:r>
            <a:r>
              <a:rPr lang="en-US" dirty="0" smtClean="0"/>
              <a:t> </a:t>
            </a:r>
            <a:r>
              <a:rPr lang="en-US" dirty="0" err="1" smtClean="0"/>
              <a:t>nhớ</a:t>
            </a:r>
            <a:r>
              <a:rPr lang="en-US" dirty="0" smtClean="0"/>
              <a:t> ở </a:t>
            </a:r>
            <a:r>
              <a:rPr lang="en-US" dirty="0" err="1" smtClean="0"/>
              <a:t>mức</a:t>
            </a:r>
            <a:r>
              <a:rPr lang="en-US" dirty="0" smtClean="0"/>
              <a:t> </a:t>
            </a:r>
            <a:r>
              <a:rPr lang="en-US" dirty="0" err="1" smtClean="0"/>
              <a:t>kế</a:t>
            </a:r>
            <a:r>
              <a:rPr lang="en-US" dirty="0" smtClean="0"/>
              <a:t> </a:t>
            </a:r>
            <a:r>
              <a:rPr lang="en-US" dirty="0" err="1" smtClean="0"/>
              <a:t>tiếp</a:t>
            </a:r>
            <a:r>
              <a:rPr lang="en-US" dirty="0" smtClean="0"/>
              <a:t>, </a:t>
            </a:r>
            <a:r>
              <a:rPr lang="en-US" dirty="0" err="1" smtClean="0"/>
              <a:t>đưa</a:t>
            </a:r>
            <a:r>
              <a:rPr lang="en-US" dirty="0" smtClean="0"/>
              <a:t> </a:t>
            </a:r>
            <a:r>
              <a:rPr lang="en-US" dirty="0" err="1" smtClean="0"/>
              <a:t>vào</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và</a:t>
            </a:r>
            <a:r>
              <a:rPr lang="en-US" dirty="0" smtClean="0"/>
              <a:t> </a:t>
            </a:r>
            <a:r>
              <a:rPr lang="en-US" dirty="0" err="1" smtClean="0"/>
              <a:t>gửi</a:t>
            </a:r>
            <a:r>
              <a:rPr lang="en-US" dirty="0" smtClean="0"/>
              <a:t> </a:t>
            </a:r>
            <a:r>
              <a:rPr lang="en-US" dirty="0" err="1" smtClean="0"/>
              <a:t>từ</a:t>
            </a:r>
            <a:r>
              <a:rPr lang="en-US" dirty="0" smtClean="0"/>
              <a:t> </a:t>
            </a:r>
            <a:r>
              <a:rPr lang="en-US" dirty="0" err="1" smtClean="0"/>
              <a:t>được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tới</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tiếp</a:t>
            </a:r>
            <a:r>
              <a:rPr lang="en-US" dirty="0" smtClean="0"/>
              <a:t> </a:t>
            </a:r>
            <a:r>
              <a:rPr lang="en-US" dirty="0" err="1" smtClean="0"/>
              <a:t>tục</a:t>
            </a:r>
            <a:r>
              <a:rPr lang="en-US" dirty="0" smtClean="0"/>
              <a:t> </a:t>
            </a:r>
            <a:r>
              <a:rPr lang="en-US" dirty="0" err="1" smtClean="0"/>
              <a:t>đường</a:t>
            </a:r>
            <a:r>
              <a:rPr lang="en-US" dirty="0" smtClean="0"/>
              <a:t> </a:t>
            </a:r>
            <a:r>
              <a:rPr lang="en-US" dirty="0" err="1" smtClean="0"/>
              <a:t>ống</a:t>
            </a:r>
            <a:endParaRPr lang="en-US" dirty="0"/>
          </a:p>
          <a:p>
            <a:pPr marL="457200" indent="-457200">
              <a:lnSpc>
                <a:spcPct val="100000"/>
              </a:lnSpc>
              <a:spcBef>
                <a:spcPts val="600"/>
              </a:spcBef>
            </a:pPr>
            <a:r>
              <a:rPr lang="en-US" dirty="0" err="1" smtClean="0"/>
              <a:t>Ghi</a:t>
            </a:r>
            <a:r>
              <a:rPr lang="en-US" dirty="0" smtClean="0"/>
              <a:t> </a:t>
            </a:r>
            <a:r>
              <a:rPr lang="en-US" dirty="0" err="1" smtClean="0"/>
              <a:t>trượt</a:t>
            </a:r>
            <a:r>
              <a:rPr lang="en-US" dirty="0" smtClean="0"/>
              <a:t> </a:t>
            </a:r>
            <a:r>
              <a:rPr lang="en-US" dirty="0"/>
              <a:t>(D</a:t>
            </a:r>
            <a:r>
              <a:rPr lang="en-US" dirty="0" smtClean="0"/>
              <a:t>$) </a:t>
            </a:r>
            <a:r>
              <a:rPr lang="en-US" dirty="0" err="1" smtClean="0"/>
              <a:t>mất</a:t>
            </a:r>
            <a:r>
              <a:rPr lang="en-US" dirty="0" smtClean="0"/>
              <a:t> </a:t>
            </a:r>
            <a:r>
              <a:rPr lang="en-US" dirty="0" err="1" smtClean="0"/>
              <a:t>thời</a:t>
            </a:r>
            <a:r>
              <a:rPr lang="en-US" dirty="0" smtClean="0"/>
              <a:t> </a:t>
            </a:r>
            <a:r>
              <a:rPr lang="en-US" dirty="0" err="1" smtClean="0"/>
              <a:t>gian</a:t>
            </a:r>
            <a:r>
              <a:rPr lang="en-US" dirty="0" smtClean="0"/>
              <a:t> </a:t>
            </a:r>
            <a:r>
              <a:rPr lang="en-US" i="1" dirty="0" err="1" smtClean="0">
                <a:solidFill>
                  <a:schemeClr val="accent2"/>
                </a:solidFill>
              </a:rPr>
              <a:t>write_miss_penalty</a:t>
            </a:r>
            <a:r>
              <a:rPr lang="en-US" i="1" dirty="0" smtClean="0">
                <a:solidFill>
                  <a:schemeClr val="accent2"/>
                </a:solidFill>
              </a:rPr>
              <a:t> </a:t>
            </a:r>
            <a:r>
              <a:rPr lang="en-US" i="1" dirty="0" err="1" smtClean="0">
                <a:solidFill>
                  <a:schemeClr val="accent2"/>
                </a:solidFill>
              </a:rPr>
              <a:t>và</a:t>
            </a:r>
            <a:r>
              <a:rPr lang="en-US" i="1" dirty="0" smtClean="0">
                <a:solidFill>
                  <a:schemeClr val="accent2"/>
                </a:solidFill>
              </a:rPr>
              <a:t> </a:t>
            </a:r>
            <a:r>
              <a:rPr lang="en-US" i="1" dirty="0" err="1" smtClean="0">
                <a:solidFill>
                  <a:schemeClr val="accent2"/>
                </a:solidFill>
              </a:rPr>
              <a:t>write_buffer_stalls</a:t>
            </a:r>
            <a:endParaRPr lang="en-US" i="1" dirty="0"/>
          </a:p>
          <a:p>
            <a:pPr marL="952500" lvl="1" indent="-457200">
              <a:lnSpc>
                <a:spcPct val="100000"/>
              </a:lnSpc>
              <a:spcBef>
                <a:spcPts val="600"/>
              </a:spcBef>
            </a:pPr>
            <a:r>
              <a:rPr lang="en-US" dirty="0" err="1" smtClean="0">
                <a:solidFill>
                  <a:schemeClr val="accent1"/>
                </a:solidFill>
              </a:rPr>
              <a:t>Cấp</a:t>
            </a:r>
            <a:r>
              <a:rPr lang="en-US" dirty="0" smtClean="0">
                <a:solidFill>
                  <a:schemeClr val="accent1"/>
                </a:solidFill>
              </a:rPr>
              <a:t> </a:t>
            </a:r>
            <a:r>
              <a:rPr lang="en-US" dirty="0" err="1" smtClean="0">
                <a:solidFill>
                  <a:schemeClr val="accent1"/>
                </a:solidFill>
              </a:rPr>
              <a:t>phát</a:t>
            </a:r>
            <a:r>
              <a:rPr lang="en-US" dirty="0" smtClean="0">
                <a:solidFill>
                  <a:schemeClr val="accent1"/>
                </a:solidFill>
              </a:rPr>
              <a:t> </a:t>
            </a:r>
            <a:r>
              <a:rPr lang="en-US" dirty="0" err="1" smtClean="0">
                <a:solidFill>
                  <a:schemeClr val="accent1"/>
                </a:solidFill>
              </a:rPr>
              <a:t>và</a:t>
            </a:r>
            <a:r>
              <a:rPr lang="en-US" dirty="0" smtClean="0">
                <a:solidFill>
                  <a:schemeClr val="accent1"/>
                </a:solidFill>
              </a:rPr>
              <a:t> </a:t>
            </a:r>
            <a:r>
              <a:rPr lang="en-US" dirty="0" err="1" smtClean="0">
                <a:solidFill>
                  <a:schemeClr val="accent1"/>
                </a:solidFill>
              </a:rPr>
              <a:t>ghi</a:t>
            </a:r>
            <a:r>
              <a:rPr lang="en-US" dirty="0" smtClean="0">
                <a:solidFill>
                  <a:schemeClr val="accent1"/>
                </a:solidFill>
              </a:rPr>
              <a:t> </a:t>
            </a:r>
            <a:r>
              <a:rPr lang="en-US" dirty="0" smtClean="0"/>
              <a:t>– </a:t>
            </a:r>
            <a:r>
              <a:rPr lang="en-US" dirty="0" err="1" smtClean="0"/>
              <a:t>Đầu</a:t>
            </a:r>
            <a:r>
              <a:rPr lang="en-US" dirty="0" smtClean="0"/>
              <a:t> </a:t>
            </a:r>
            <a:r>
              <a:rPr lang="en-US" dirty="0" err="1" smtClean="0"/>
              <a:t>tiên</a:t>
            </a:r>
            <a:r>
              <a:rPr lang="en-US" dirty="0" smtClean="0"/>
              <a:t> </a:t>
            </a:r>
            <a:r>
              <a:rPr lang="en-US" dirty="0" err="1" smtClean="0"/>
              <a:t>đọc</a:t>
            </a:r>
            <a:r>
              <a:rPr lang="en-US" dirty="0" smtClean="0"/>
              <a:t> </a:t>
            </a:r>
            <a:r>
              <a:rPr lang="en-US" dirty="0" err="1" smtClean="0"/>
              <a:t>khối</a:t>
            </a:r>
            <a:r>
              <a:rPr lang="en-US" dirty="0" smtClean="0"/>
              <a:t> </a:t>
            </a:r>
            <a:r>
              <a:rPr lang="en-US" dirty="0" err="1" smtClean="0"/>
              <a:t>từ</a:t>
            </a:r>
            <a:r>
              <a:rPr lang="en-US" dirty="0" smtClean="0"/>
              <a:t> </a:t>
            </a:r>
            <a:r>
              <a:rPr lang="en-US" dirty="0" err="1" smtClean="0"/>
              <a:t>bộ</a:t>
            </a:r>
            <a:r>
              <a:rPr lang="en-US" dirty="0" smtClean="0"/>
              <a:t> </a:t>
            </a:r>
            <a:r>
              <a:rPr lang="en-US" dirty="0" err="1" smtClean="0"/>
              <a:t>nhớ</a:t>
            </a:r>
            <a:r>
              <a:rPr lang="en-US" dirty="0" smtClean="0"/>
              <a:t> </a:t>
            </a:r>
            <a:r>
              <a:rPr lang="en-US" dirty="0" err="1" smtClean="0"/>
              <a:t>và</a:t>
            </a:r>
            <a:r>
              <a:rPr lang="en-US" dirty="0" smtClean="0"/>
              <a:t> </a:t>
            </a:r>
            <a:r>
              <a:rPr lang="en-US" dirty="0" err="1" smtClean="0"/>
              <a:t>ghi</a:t>
            </a:r>
            <a:r>
              <a:rPr lang="en-US" dirty="0" smtClean="0"/>
              <a:t> </a:t>
            </a:r>
            <a:r>
              <a:rPr lang="en-US" dirty="0" err="1" smtClean="0"/>
              <a:t>từ</a:t>
            </a:r>
            <a:r>
              <a:rPr lang="en-US" dirty="0" smtClean="0"/>
              <a:t> </a:t>
            </a:r>
            <a:r>
              <a:rPr lang="en-US" dirty="0" err="1" smtClean="0"/>
              <a:t>vào</a:t>
            </a:r>
            <a:r>
              <a:rPr lang="en-US" dirty="0" smtClean="0"/>
              <a:t> </a:t>
            </a:r>
            <a:r>
              <a:rPr lang="en-US" dirty="0" err="1" smtClean="0"/>
              <a:t>khối</a:t>
            </a:r>
            <a:endParaRPr lang="en-US" dirty="0" smtClean="0"/>
          </a:p>
          <a:p>
            <a:pPr marL="876300" lvl="1" indent="-381000">
              <a:lnSpc>
                <a:spcPct val="100000"/>
              </a:lnSpc>
              <a:spcBef>
                <a:spcPts val="600"/>
              </a:spcBef>
              <a:buFont typeface="Monotype Sorts" pitchFamily="2" charset="2"/>
              <a:buNone/>
            </a:pPr>
            <a:r>
              <a:rPr lang="en-US" dirty="0" smtClean="0"/>
              <a:t>or</a:t>
            </a:r>
            <a:endParaRPr lang="en-US" dirty="0"/>
          </a:p>
          <a:p>
            <a:pPr marL="952500" lvl="1" indent="-457200">
              <a:lnSpc>
                <a:spcPct val="100000"/>
              </a:lnSpc>
              <a:spcBef>
                <a:spcPts val="600"/>
              </a:spcBef>
            </a:pPr>
            <a:r>
              <a:rPr lang="en-US" dirty="0" err="1" smtClean="0">
                <a:solidFill>
                  <a:schemeClr val="accent1"/>
                </a:solidFill>
              </a:rPr>
              <a:t>Không</a:t>
            </a:r>
            <a:r>
              <a:rPr lang="en-US" dirty="0" smtClean="0">
                <a:solidFill>
                  <a:schemeClr val="accent1"/>
                </a:solidFill>
              </a:rPr>
              <a:t> </a:t>
            </a:r>
            <a:r>
              <a:rPr lang="en-US" dirty="0" err="1" smtClean="0">
                <a:solidFill>
                  <a:schemeClr val="accent1"/>
                </a:solidFill>
              </a:rPr>
              <a:t>cấp</a:t>
            </a:r>
            <a:r>
              <a:rPr lang="en-US" dirty="0" smtClean="0">
                <a:solidFill>
                  <a:schemeClr val="accent1"/>
                </a:solidFill>
              </a:rPr>
              <a:t> </a:t>
            </a:r>
            <a:r>
              <a:rPr lang="en-US" dirty="0" err="1" smtClean="0">
                <a:solidFill>
                  <a:schemeClr val="accent1"/>
                </a:solidFill>
              </a:rPr>
              <a:t>phát</a:t>
            </a:r>
            <a:r>
              <a:rPr lang="en-US" dirty="0" smtClean="0">
                <a:solidFill>
                  <a:schemeClr val="accent1"/>
                </a:solidFill>
              </a:rPr>
              <a:t> </a:t>
            </a:r>
            <a:r>
              <a:rPr lang="en-US" dirty="0" err="1" smtClean="0">
                <a:solidFill>
                  <a:schemeClr val="accent1"/>
                </a:solidFill>
              </a:rPr>
              <a:t>và</a:t>
            </a:r>
            <a:r>
              <a:rPr lang="en-US" dirty="0" smtClean="0">
                <a:solidFill>
                  <a:schemeClr val="accent1"/>
                </a:solidFill>
              </a:rPr>
              <a:t> </a:t>
            </a:r>
            <a:r>
              <a:rPr lang="en-US" dirty="0" err="1" smtClean="0">
                <a:solidFill>
                  <a:schemeClr val="accent1"/>
                </a:solidFill>
              </a:rPr>
              <a:t>ghi</a:t>
            </a:r>
            <a:r>
              <a:rPr lang="en-US" dirty="0" smtClean="0"/>
              <a:t>– </a:t>
            </a:r>
            <a:r>
              <a:rPr lang="en-US" dirty="0" err="1" smtClean="0"/>
              <a:t>bỏ</a:t>
            </a:r>
            <a:r>
              <a:rPr lang="en-US" dirty="0" smtClean="0"/>
              <a:t> qua </a:t>
            </a:r>
            <a:r>
              <a:rPr lang="en-US" dirty="0" err="1" smtClean="0"/>
              <a:t>việc</a:t>
            </a:r>
            <a:r>
              <a:rPr lang="en-US" dirty="0" smtClean="0"/>
              <a:t> </a:t>
            </a:r>
            <a:r>
              <a:rPr lang="en-US" dirty="0" err="1" smtClean="0"/>
              <a:t>ghi</a:t>
            </a:r>
            <a:r>
              <a:rPr lang="en-US" dirty="0" smtClean="0"/>
              <a:t> </a:t>
            </a:r>
            <a:r>
              <a:rPr lang="en-US" dirty="0" err="1" smtClean="0"/>
              <a:t>vào</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ghi</a:t>
            </a:r>
            <a:r>
              <a:rPr lang="en-US" dirty="0" smtClean="0"/>
              <a:t> </a:t>
            </a:r>
            <a:r>
              <a:rPr lang="en-US" dirty="0" err="1" smtClean="0"/>
              <a:t>từ</a:t>
            </a:r>
            <a:r>
              <a:rPr lang="en-US" dirty="0" smtClean="0"/>
              <a:t> </a:t>
            </a:r>
            <a:r>
              <a:rPr lang="en-US" dirty="0" err="1" smtClean="0"/>
              <a:t>vào</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ghi</a:t>
            </a:r>
            <a:r>
              <a:rPr lang="en-US" dirty="0" smtClean="0"/>
              <a:t> (</a:t>
            </a:r>
            <a:r>
              <a:rPr lang="en-US" dirty="0" err="1" smtClean="0"/>
              <a:t>tức</a:t>
            </a:r>
            <a:r>
              <a:rPr lang="en-US" dirty="0" smtClean="0"/>
              <a:t> </a:t>
            </a:r>
            <a:r>
              <a:rPr lang="en-US" dirty="0" err="1" smtClean="0"/>
              <a:t>là</a:t>
            </a:r>
            <a:r>
              <a:rPr lang="en-US" dirty="0" smtClean="0"/>
              <a:t> </a:t>
            </a:r>
            <a:r>
              <a:rPr lang="en-US" dirty="0" err="1" smtClean="0"/>
              <a:t>sẽ</a:t>
            </a:r>
            <a:r>
              <a:rPr lang="en-US" dirty="0" smtClean="0"/>
              <a:t> </a:t>
            </a:r>
            <a:r>
              <a:rPr lang="en-US" dirty="0" err="1" smtClean="0"/>
              <a:t>ghi</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ở </a:t>
            </a:r>
            <a:r>
              <a:rPr lang="en-US" dirty="0" err="1" smtClean="0"/>
              <a:t>mức</a:t>
            </a:r>
            <a:r>
              <a:rPr lang="en-US" dirty="0" smtClean="0"/>
              <a:t> </a:t>
            </a:r>
            <a:r>
              <a:rPr lang="en-US" dirty="0" err="1" smtClean="0"/>
              <a:t>kết</a:t>
            </a:r>
            <a:r>
              <a:rPr lang="en-US" dirty="0" smtClean="0"/>
              <a:t> </a:t>
            </a:r>
            <a:r>
              <a:rPr lang="en-US" dirty="0" err="1" smtClean="0"/>
              <a:t>tiếp</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dừng</a:t>
            </a:r>
            <a:r>
              <a:rPr lang="en-US" dirty="0" smtClean="0"/>
              <a:t> </a:t>
            </a:r>
            <a:r>
              <a:rPr lang="en-US" dirty="0" err="1" smtClean="0"/>
              <a:t>nếu</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ghi</a:t>
            </a:r>
            <a:r>
              <a:rPr lang="en-US" dirty="0" smtClean="0"/>
              <a:t> </a:t>
            </a:r>
            <a:r>
              <a:rPr lang="en-US" dirty="0" err="1" smtClean="0"/>
              <a:t>không</a:t>
            </a:r>
            <a:r>
              <a:rPr lang="en-US" dirty="0" smtClean="0"/>
              <a:t> </a:t>
            </a:r>
            <a:r>
              <a:rPr lang="en-US" dirty="0" err="1" smtClean="0"/>
              <a:t>đầy</a:t>
            </a:r>
            <a:endParaRPr lang="en-US" dirty="0"/>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6" name="Footer Placeholder 5"/>
          <p:cNvSpPr>
            <a:spLocks noGrp="1"/>
          </p:cNvSpPr>
          <p:nvPr>
            <p:ph type="ftr" sz="quarter" idx="11"/>
          </p:nvPr>
        </p:nvSpPr>
        <p:spPr/>
        <p:txBody>
          <a:bodyPr/>
          <a:lstStyle/>
          <a:p>
            <a:r>
              <a:rPr lang="en-US" smtClean="0"/>
              <a:t>Chương 4. Bộ nhớ - Phân cấp bộ nhớ</a:t>
            </a:r>
            <a:endParaRPr lang="en-US" dirty="0" smtClean="0"/>
          </a:p>
        </p:txBody>
      </p:sp>
      <p:sp>
        <p:nvSpPr>
          <p:cNvPr id="5" name="Slide Number Placeholder 4"/>
          <p:cNvSpPr>
            <a:spLocks noGrp="1"/>
          </p:cNvSpPr>
          <p:nvPr>
            <p:ph type="sldNum" sz="quarter" idx="12"/>
          </p:nvPr>
        </p:nvSpPr>
        <p:spPr/>
        <p:txBody>
          <a:bodyPr/>
          <a:lstStyle/>
          <a:p>
            <a:fld id="{8D331AE5-AED7-4B82-8202-0D708C34F101}" type="slidenum">
              <a:rPr lang="en-US" smtClean="0"/>
              <a:pPr/>
              <a:t>69</a:t>
            </a:fld>
            <a:endParaRPr lang="en-US" dirty="0"/>
          </a:p>
        </p:txBody>
      </p:sp>
    </p:spTree>
    <p:extLst>
      <p:ext uri="{BB962C8B-B14F-4D97-AF65-F5344CB8AC3E}">
        <p14:creationId xmlns:p14="http://schemas.microsoft.com/office/powerpoint/2010/main" val="1282654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611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1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11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1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117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1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177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Phân</a:t>
            </a:r>
            <a:r>
              <a:rPr lang="en-US" b="1" dirty="0" smtClean="0">
                <a:latin typeface="Arial"/>
                <a:cs typeface="Arial"/>
              </a:rPr>
              <a:t> </a:t>
            </a:r>
            <a:r>
              <a:rPr lang="en-US" b="1" dirty="0" err="1" smtClean="0">
                <a:latin typeface="Arial"/>
                <a:cs typeface="Arial"/>
              </a:rPr>
              <a:t>cấp</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ngày</a:t>
            </a:r>
            <a:r>
              <a:rPr lang="en-US" b="1" dirty="0" smtClean="0">
                <a:latin typeface="Arial"/>
                <a:cs typeface="Arial"/>
              </a:rPr>
              <a:t> nay (Intel Nehalem</a:t>
            </a:r>
            <a:r>
              <a:rPr lang="en-US" b="1" dirty="0">
                <a:latin typeface="Arial"/>
                <a:cs typeface="Aria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90799"/>
            <a:ext cx="5969000" cy="339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710894"/>
            <a:ext cx="21145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96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a:xfrm>
            <a:off x="457200" y="274638"/>
            <a:ext cx="8229600" cy="411162"/>
          </a:xfrm>
        </p:spPr>
        <p:txBody>
          <a:bodyPr>
            <a:normAutofit fontScale="90000"/>
          </a:bodyPr>
          <a:lstStyle/>
          <a:p>
            <a:r>
              <a:rPr lang="en-US" dirty="0" err="1" smtClean="0"/>
              <a:t>Đo</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bộ</a:t>
            </a:r>
            <a:r>
              <a:rPr lang="en-US" dirty="0" smtClean="0"/>
              <a:t> </a:t>
            </a:r>
            <a:r>
              <a:rPr lang="en-US" dirty="0" err="1" smtClean="0"/>
              <a:t>đệm</a:t>
            </a:r>
            <a:endParaRPr lang="en-US" dirty="0"/>
          </a:p>
        </p:txBody>
      </p:sp>
      <p:sp>
        <p:nvSpPr>
          <p:cNvPr id="1674243" name="Rectangle 3"/>
          <p:cNvSpPr>
            <a:spLocks noGrp="1" noChangeArrowheads="1"/>
          </p:cNvSpPr>
          <p:nvPr>
            <p:ph idx="1"/>
          </p:nvPr>
        </p:nvSpPr>
        <p:spPr>
          <a:xfrm>
            <a:off x="381000" y="838200"/>
            <a:ext cx="8458200" cy="1048492"/>
          </a:xfrm>
        </p:spPr>
        <p:txBody>
          <a:bodyPr>
            <a:normAutofit fontScale="77500" lnSpcReduction="20000"/>
          </a:bodyPr>
          <a:lstStyle/>
          <a:p>
            <a:r>
              <a:rPr lang="en-US" dirty="0" err="1" smtClean="0"/>
              <a:t>Giả</a:t>
            </a:r>
            <a:r>
              <a:rPr lang="en-US" dirty="0" smtClean="0"/>
              <a:t> sử </a:t>
            </a:r>
            <a:r>
              <a:rPr lang="en-US" dirty="0" err="1" smtClean="0"/>
              <a:t>thời</a:t>
            </a:r>
            <a:r>
              <a:rPr lang="en-US" dirty="0" smtClean="0"/>
              <a:t> </a:t>
            </a:r>
            <a:r>
              <a:rPr lang="en-US" dirty="0" err="1" smtClean="0"/>
              <a:t>gian</a:t>
            </a:r>
            <a:r>
              <a:rPr lang="en-US" dirty="0" smtClean="0"/>
              <a:t> </a:t>
            </a:r>
            <a:r>
              <a:rPr lang="en-US" dirty="0" err="1" smtClean="0"/>
              <a:t>truy</a:t>
            </a:r>
            <a:r>
              <a:rPr lang="en-US" dirty="0" smtClean="0"/>
              <a:t> </a:t>
            </a:r>
            <a:r>
              <a:rPr lang="en-US" dirty="0" err="1" smtClean="0"/>
              <a:t>cập</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khi</a:t>
            </a:r>
            <a:r>
              <a:rPr lang="en-US" dirty="0" smtClean="0"/>
              <a:t> </a:t>
            </a:r>
            <a:r>
              <a:rPr lang="en-US" dirty="0" err="1" smtClean="0"/>
              <a:t>trúng</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được</a:t>
            </a:r>
            <a:r>
              <a:rPr lang="en-US" dirty="0" smtClean="0"/>
              <a:t> </a:t>
            </a:r>
            <a:r>
              <a:rPr lang="en-US" dirty="0" err="1" smtClean="0"/>
              <a:t>bao</a:t>
            </a:r>
            <a:r>
              <a:rPr lang="en-US" dirty="0" smtClean="0"/>
              <a:t> </a:t>
            </a:r>
            <a:r>
              <a:rPr lang="en-US" dirty="0" err="1" smtClean="0"/>
              <a:t>gồm</a:t>
            </a:r>
            <a:r>
              <a:rPr lang="en-US" dirty="0" smtClean="0"/>
              <a:t> trong 1 </a:t>
            </a:r>
            <a:r>
              <a:rPr lang="en-US" dirty="0" err="1" smtClean="0"/>
              <a:t>chu</a:t>
            </a:r>
            <a:r>
              <a:rPr lang="en-US" dirty="0" smtClean="0"/>
              <a:t> </a:t>
            </a:r>
            <a:r>
              <a:rPr lang="en-US" dirty="0" err="1" smtClean="0"/>
              <a:t>kỳ</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thông</a:t>
            </a:r>
            <a:r>
              <a:rPr lang="en-US" dirty="0" smtClean="0"/>
              <a:t> </a:t>
            </a:r>
            <a:r>
              <a:rPr lang="en-US" dirty="0" err="1" smtClean="0"/>
              <a:t>thường</a:t>
            </a:r>
            <a:r>
              <a:rPr lang="en-US" dirty="0" smtClean="0"/>
              <a:t> </a:t>
            </a:r>
            <a:r>
              <a:rPr lang="en-US" dirty="0" err="1" smtClean="0"/>
              <a:t>của</a:t>
            </a:r>
            <a:r>
              <a:rPr lang="en-US" dirty="0" smtClean="0"/>
              <a:t> CPU </a:t>
            </a:r>
            <a:r>
              <a:rPr lang="en-US" dirty="0" err="1" smtClean="0"/>
              <a:t>thì</a:t>
            </a:r>
            <a:r>
              <a:rPr lang="en-US" dirty="0" smtClean="0"/>
              <a:t>:</a:t>
            </a:r>
          </a:p>
        </p:txBody>
      </p:sp>
      <p:sp>
        <p:nvSpPr>
          <p:cNvPr id="9" name="Slide Number Placeholder 8"/>
          <p:cNvSpPr>
            <a:spLocks noGrp="1"/>
          </p:cNvSpPr>
          <p:nvPr>
            <p:ph type="sldNum" sz="quarter" idx="12"/>
          </p:nvPr>
        </p:nvSpPr>
        <p:spPr/>
        <p:txBody>
          <a:bodyPr/>
          <a:lstStyle/>
          <a:p>
            <a:fld id="{8D331AE5-AED7-4B82-8202-0D708C34F101}" type="slidenum">
              <a:rPr lang="en-US" smtClean="0"/>
              <a:pPr/>
              <a:t>70</a:t>
            </a:fld>
            <a:endParaRPr lang="en-US" dirty="0"/>
          </a:p>
        </p:txBody>
      </p:sp>
      <p:grpSp>
        <p:nvGrpSpPr>
          <p:cNvPr id="2" name="Group 8"/>
          <p:cNvGrpSpPr>
            <a:grpSpLocks/>
          </p:cNvGrpSpPr>
          <p:nvPr/>
        </p:nvGrpSpPr>
        <p:grpSpPr bwMode="auto">
          <a:xfrm>
            <a:off x="3733800" y="2362200"/>
            <a:ext cx="2667000"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endParaRPr lang="en-US"/>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a:spAutoFit/>
            </a:bodyPr>
            <a:lstStyle/>
            <a:p>
              <a:pPr algn="ctr"/>
              <a:r>
                <a:rPr lang="en-US" sz="2000" dirty="0" err="1">
                  <a:solidFill>
                    <a:schemeClr val="accent2"/>
                  </a:solidFill>
                </a:rPr>
                <a:t>CPI</a:t>
              </a:r>
              <a:r>
                <a:rPr lang="en-US" sz="2000" baseline="-25000" dirty="0" err="1">
                  <a:solidFill>
                    <a:schemeClr val="accent2"/>
                  </a:solidFill>
                </a:rPr>
                <a:t>stall</a:t>
              </a:r>
              <a:endParaRPr lang="en-US" sz="2000" baseline="-25000" dirty="0">
                <a:solidFill>
                  <a:schemeClr val="accent2"/>
                </a:solidFill>
              </a:endParaRPr>
            </a:p>
          </p:txBody>
        </p:sp>
      </p:grpSp>
      <p:sp>
        <p:nvSpPr>
          <p:cNvPr id="1674247" name="Rectangle 7"/>
          <p:cNvSpPr>
            <a:spLocks noChangeArrowheads="1"/>
          </p:cNvSpPr>
          <p:nvPr/>
        </p:nvSpPr>
        <p:spPr bwMode="auto">
          <a:xfrm>
            <a:off x="381000" y="2795588"/>
            <a:ext cx="8458200" cy="2778196"/>
          </a:xfrm>
          <a:prstGeom prst="rect">
            <a:avLst/>
          </a:prstGeom>
          <a:noFill/>
          <a:ln w="12700">
            <a:noFill/>
            <a:miter lim="800000"/>
            <a:headEnd/>
            <a:tailEnd/>
          </a:ln>
          <a:effectLst/>
        </p:spPr>
        <p:txBody>
          <a:bodyPr wrap="square" lIns="63500" tIns="25400" rIns="63500" bIns="25400">
            <a:spAutoFit/>
          </a:bodyPr>
          <a:lstStyle/>
          <a:p>
            <a:pPr marL="287338" indent="-287338">
              <a:spcBef>
                <a:spcPct val="30000"/>
              </a:spcBef>
              <a:buClr>
                <a:schemeClr val="accent1"/>
              </a:buClr>
              <a:buSzPct val="75000"/>
              <a:buFont typeface="Wingdings" pitchFamily="2" charset="2"/>
              <a:buChar char="q"/>
            </a:pPr>
            <a:r>
              <a:rPr lang="en-US" sz="2400" dirty="0" err="1" smtClean="0">
                <a:solidFill>
                  <a:schemeClr val="tx1"/>
                </a:solidFill>
              </a:rPr>
              <a:t>Số</a:t>
            </a:r>
            <a:r>
              <a:rPr lang="en-US" sz="2400" dirty="0" smtClean="0">
                <a:solidFill>
                  <a:schemeClr val="tx1"/>
                </a:solidFill>
              </a:rPr>
              <a:t> </a:t>
            </a:r>
            <a:r>
              <a:rPr lang="en-US" sz="2400" dirty="0" err="1" smtClean="0">
                <a:solidFill>
                  <a:schemeClr val="tx1"/>
                </a:solidFill>
              </a:rPr>
              <a:t>chu</a:t>
            </a:r>
            <a:r>
              <a:rPr lang="en-US" sz="2400" dirty="0" smtClean="0">
                <a:solidFill>
                  <a:schemeClr val="tx1"/>
                </a:solidFill>
              </a:rPr>
              <a:t> </a:t>
            </a:r>
            <a:r>
              <a:rPr lang="en-US" sz="2400" dirty="0" err="1" smtClean="0">
                <a:solidFill>
                  <a:schemeClr val="tx1"/>
                </a:solidFill>
              </a:rPr>
              <a:t>kỳ</a:t>
            </a:r>
            <a:r>
              <a:rPr lang="en-US" sz="2400" dirty="0" smtClean="0">
                <a:solidFill>
                  <a:schemeClr val="tx1"/>
                </a:solidFill>
              </a:rPr>
              <a:t> </a:t>
            </a:r>
            <a:r>
              <a:rPr lang="en-US" sz="2400" dirty="0" err="1" smtClean="0">
                <a:solidFill>
                  <a:schemeClr val="tx1"/>
                </a:solidFill>
              </a:rPr>
              <a:t>MemStallC</a:t>
            </a:r>
            <a:r>
              <a:rPr lang="en-US" sz="2400" dirty="0" smtClean="0">
                <a:solidFill>
                  <a:schemeClr val="tx1"/>
                </a:solidFill>
              </a:rPr>
              <a:t> </a:t>
            </a:r>
            <a:r>
              <a:rPr lang="en-US" sz="2400" dirty="0" err="1" smtClean="0">
                <a:solidFill>
                  <a:schemeClr val="tx1"/>
                </a:solidFill>
              </a:rPr>
              <a:t>là</a:t>
            </a:r>
            <a:r>
              <a:rPr lang="en-US" sz="2400" dirty="0" smtClean="0">
                <a:solidFill>
                  <a:schemeClr val="tx1"/>
                </a:solidFill>
              </a:rPr>
              <a:t> </a:t>
            </a:r>
            <a:r>
              <a:rPr lang="en-US" sz="2400" dirty="0" err="1" smtClean="0">
                <a:solidFill>
                  <a:schemeClr val="tx1"/>
                </a:solidFill>
              </a:rPr>
              <a:t>tổn</a:t>
            </a:r>
            <a:r>
              <a:rPr lang="en-US" sz="2400" dirty="0" smtClean="0">
                <a:solidFill>
                  <a:schemeClr val="tx1"/>
                </a:solidFill>
              </a:rPr>
              <a:t> </a:t>
            </a:r>
            <a:r>
              <a:rPr lang="en-US" sz="2400" dirty="0" err="1" smtClean="0">
                <a:solidFill>
                  <a:schemeClr val="tx1"/>
                </a:solidFill>
              </a:rPr>
              <a:t>thất</a:t>
            </a:r>
            <a:r>
              <a:rPr lang="en-US" sz="2400" dirty="0" smtClean="0">
                <a:solidFill>
                  <a:schemeClr val="tx1"/>
                </a:solidFill>
              </a:rPr>
              <a:t> </a:t>
            </a:r>
            <a:r>
              <a:rPr lang="en-US" sz="2400" dirty="0" err="1" smtClean="0">
                <a:solidFill>
                  <a:schemeClr val="tx1"/>
                </a:solidFill>
              </a:rPr>
              <a:t>trượt</a:t>
            </a:r>
            <a:r>
              <a:rPr lang="en-US" sz="2400" dirty="0" smtClean="0">
                <a:solidFill>
                  <a:schemeClr val="tx1"/>
                </a:solidFill>
              </a:rPr>
              <a:t> </a:t>
            </a:r>
            <a:r>
              <a:rPr lang="en-US" sz="2400" dirty="0" err="1" smtClean="0">
                <a:solidFill>
                  <a:schemeClr val="tx1"/>
                </a:solidFill>
              </a:rPr>
              <a:t>là</a:t>
            </a:r>
            <a:r>
              <a:rPr lang="en-US" sz="2400" dirty="0" smtClean="0">
                <a:solidFill>
                  <a:schemeClr val="tx1"/>
                </a:solidFill>
              </a:rPr>
              <a:t> </a:t>
            </a:r>
            <a:r>
              <a:rPr lang="en-US" sz="2400" dirty="0" err="1" smtClean="0">
                <a:solidFill>
                  <a:schemeClr val="tx1"/>
                </a:solidFill>
              </a:rPr>
              <a:t>tổng</a:t>
            </a:r>
            <a:r>
              <a:rPr lang="en-US" sz="2400" dirty="0" smtClean="0">
                <a:solidFill>
                  <a:schemeClr val="tx1"/>
                </a:solidFill>
              </a:rPr>
              <a:t> </a:t>
            </a:r>
            <a:r>
              <a:rPr lang="en-US" sz="2400" dirty="0" err="1" smtClean="0">
                <a:solidFill>
                  <a:schemeClr val="tx1"/>
                </a:solidFill>
              </a:rPr>
              <a:t>của</a:t>
            </a:r>
            <a:r>
              <a:rPr lang="en-US" sz="2400" dirty="0" smtClean="0">
                <a:solidFill>
                  <a:schemeClr val="tx1"/>
                </a:solidFill>
              </a:rPr>
              <a:t> read-stalls </a:t>
            </a:r>
            <a:r>
              <a:rPr lang="en-US" sz="2400" dirty="0" err="1" smtClean="0">
                <a:solidFill>
                  <a:schemeClr val="tx1"/>
                </a:solidFill>
              </a:rPr>
              <a:t>và</a:t>
            </a:r>
            <a:r>
              <a:rPr lang="en-US" sz="2400" dirty="0" smtClean="0">
                <a:solidFill>
                  <a:schemeClr val="tx1"/>
                </a:solidFill>
              </a:rPr>
              <a:t> write-stalls</a:t>
            </a:r>
            <a:endParaRPr lang="en-US" sz="2400" dirty="0">
              <a:solidFill>
                <a:schemeClr val="tx1"/>
              </a:solidFill>
            </a:endParaRPr>
          </a:p>
          <a:p>
            <a:pPr marL="741363" lvl="1" indent="-246063" algn="ctr">
              <a:spcBef>
                <a:spcPct val="30000"/>
              </a:spcBef>
              <a:buClr>
                <a:schemeClr val="accent1"/>
              </a:buClr>
              <a:buSzPct val="75000"/>
              <a:buFont typeface="Monotype Sorts" pitchFamily="2" charset="2"/>
              <a:buNone/>
            </a:pPr>
            <a:r>
              <a:rPr lang="en-US" sz="2000" dirty="0">
                <a:solidFill>
                  <a:schemeClr val="accent2"/>
                </a:solidFill>
              </a:rPr>
              <a:t>Read-stall cycles  =   reads/program </a:t>
            </a:r>
            <a:r>
              <a:rPr lang="en-US" sz="2000" dirty="0">
                <a:solidFill>
                  <a:schemeClr val="accent2"/>
                </a:solidFill>
                <a:cs typeface="Arial" charset="0"/>
              </a:rPr>
              <a:t>×</a:t>
            </a:r>
            <a:r>
              <a:rPr lang="en-US" sz="2000" dirty="0">
                <a:solidFill>
                  <a:schemeClr val="accent2"/>
                </a:solidFill>
              </a:rPr>
              <a:t> read miss </a:t>
            </a:r>
            <a:r>
              <a:rPr lang="en-US" sz="2000" dirty="0" smtClean="0">
                <a:solidFill>
                  <a:schemeClr val="accent2"/>
                </a:solidFill>
              </a:rPr>
              <a:t>rate </a:t>
            </a:r>
            <a:r>
              <a:rPr lang="en-US" sz="2000" dirty="0">
                <a:solidFill>
                  <a:schemeClr val="accent2"/>
                </a:solidFill>
                <a:cs typeface="Arial" charset="0"/>
              </a:rPr>
              <a:t>×</a:t>
            </a:r>
            <a:r>
              <a:rPr lang="en-US" sz="2000" dirty="0">
                <a:solidFill>
                  <a:schemeClr val="accent2"/>
                </a:solidFill>
              </a:rPr>
              <a:t> read miss penalty</a:t>
            </a:r>
          </a:p>
          <a:p>
            <a:pPr marL="741363" lvl="1" indent="-246063" algn="ctr">
              <a:spcBef>
                <a:spcPct val="30000"/>
              </a:spcBef>
              <a:buClr>
                <a:schemeClr val="accent1"/>
              </a:buClr>
              <a:buSzPct val="75000"/>
              <a:buFont typeface="Monotype Sorts" pitchFamily="2" charset="2"/>
              <a:buNone/>
            </a:pPr>
            <a:r>
              <a:rPr lang="en-US" sz="2000" dirty="0">
                <a:solidFill>
                  <a:schemeClr val="accent2"/>
                </a:solidFill>
              </a:rPr>
              <a:t>Write-stall cycles   =  (writes/program </a:t>
            </a:r>
            <a:r>
              <a:rPr lang="en-US" sz="2000" dirty="0">
                <a:solidFill>
                  <a:schemeClr val="accent2"/>
                </a:solidFill>
                <a:cs typeface="Arial" charset="0"/>
              </a:rPr>
              <a:t>×</a:t>
            </a:r>
            <a:r>
              <a:rPr lang="en-US" sz="2000" dirty="0">
                <a:solidFill>
                  <a:schemeClr val="accent2"/>
                </a:solidFill>
              </a:rPr>
              <a:t> write miss rate     		  </a:t>
            </a:r>
            <a:r>
              <a:rPr lang="en-US" sz="2000" dirty="0">
                <a:solidFill>
                  <a:schemeClr val="accent2"/>
                </a:solidFill>
                <a:cs typeface="Arial" charset="0"/>
              </a:rPr>
              <a:t>×</a:t>
            </a:r>
            <a:r>
              <a:rPr lang="en-US" sz="2000" dirty="0">
                <a:solidFill>
                  <a:schemeClr val="accent2"/>
                </a:solidFill>
              </a:rPr>
              <a:t> write miss </a:t>
            </a:r>
            <a:r>
              <a:rPr lang="en-US" sz="2000" dirty="0" smtClean="0">
                <a:solidFill>
                  <a:schemeClr val="accent2"/>
                </a:solidFill>
              </a:rPr>
              <a:t>penalty) +  write buffer stalls</a:t>
            </a:r>
          </a:p>
          <a:p>
            <a:pPr marL="287338" indent="-287338">
              <a:spcBef>
                <a:spcPct val="30000"/>
              </a:spcBef>
              <a:buClr>
                <a:schemeClr val="accent1"/>
              </a:buClr>
              <a:buSzPct val="75000"/>
              <a:buFont typeface="Wingdings" pitchFamily="2" charset="2"/>
              <a:buChar char="q"/>
            </a:pP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bộ</a:t>
            </a:r>
            <a:r>
              <a:rPr lang="en-US" sz="2400" dirty="0" smtClean="0">
                <a:solidFill>
                  <a:schemeClr val="tx1"/>
                </a:solidFill>
              </a:rPr>
              <a:t> </a:t>
            </a:r>
            <a:r>
              <a:rPr lang="en-US" sz="2400" dirty="0" err="1" smtClean="0">
                <a:solidFill>
                  <a:schemeClr val="tx1"/>
                </a:solidFill>
              </a:rPr>
              <a:t>đệm</a:t>
            </a:r>
            <a:r>
              <a:rPr lang="en-US" sz="2400" dirty="0" smtClean="0">
                <a:solidFill>
                  <a:schemeClr val="tx1"/>
                </a:solidFill>
              </a:rPr>
              <a:t> </a:t>
            </a:r>
            <a:r>
              <a:rPr lang="en-US" sz="2400" dirty="0" err="1" smtClean="0">
                <a:solidFill>
                  <a:schemeClr val="tx1"/>
                </a:solidFill>
              </a:rPr>
              <a:t>ghi</a:t>
            </a:r>
            <a:r>
              <a:rPr lang="en-US" sz="2400" dirty="0" smtClean="0">
                <a:solidFill>
                  <a:schemeClr val="tx1"/>
                </a:solidFill>
              </a:rPr>
              <a:t> </a:t>
            </a:r>
            <a:r>
              <a:rPr lang="en-US" sz="2400" dirty="0" err="1" smtClean="0">
                <a:solidFill>
                  <a:schemeClr val="tx1"/>
                </a:solidFill>
              </a:rPr>
              <a:t>xuyên</a:t>
            </a:r>
            <a:r>
              <a:rPr lang="en-US" sz="2400" dirty="0" smtClean="0">
                <a:solidFill>
                  <a:schemeClr val="tx1"/>
                </a:solidFill>
              </a:rPr>
              <a:t>, ta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công</a:t>
            </a:r>
            <a:r>
              <a:rPr lang="en-US" sz="2400" dirty="0" smtClean="0">
                <a:solidFill>
                  <a:schemeClr val="tx1"/>
                </a:solidFill>
              </a:rPr>
              <a:t> </a:t>
            </a:r>
            <a:r>
              <a:rPr lang="en-US" sz="2400" dirty="0" err="1" smtClean="0">
                <a:solidFill>
                  <a:schemeClr val="tx1"/>
                </a:solidFill>
              </a:rPr>
              <a:t>thức</a:t>
            </a:r>
            <a:r>
              <a:rPr lang="en-US" sz="2400" dirty="0" smtClean="0">
                <a:solidFill>
                  <a:schemeClr val="tx1"/>
                </a:solidFill>
              </a:rPr>
              <a:t> </a:t>
            </a:r>
            <a:r>
              <a:rPr lang="en-US" sz="2400" dirty="0" err="1" smtClean="0">
                <a:solidFill>
                  <a:schemeClr val="tx1"/>
                </a:solidFill>
              </a:rPr>
              <a:t>đơn</a:t>
            </a:r>
            <a:r>
              <a:rPr lang="en-US" sz="2400" dirty="0" smtClean="0">
                <a:solidFill>
                  <a:schemeClr val="tx1"/>
                </a:solidFill>
              </a:rPr>
              <a:t> </a:t>
            </a:r>
            <a:r>
              <a:rPr lang="en-US" sz="2400" dirty="0" err="1" smtClean="0">
                <a:solidFill>
                  <a:schemeClr val="tx1"/>
                </a:solidFill>
              </a:rPr>
              <a:t>giản</a:t>
            </a:r>
            <a:endParaRPr lang="en-US" sz="2400" dirty="0" smtClean="0">
              <a:solidFill>
                <a:schemeClr val="tx1"/>
              </a:solidFill>
            </a:endParaRPr>
          </a:p>
          <a:p>
            <a:pPr marL="287338" indent="-287338" algn="ctr">
              <a:spcBef>
                <a:spcPct val="30000"/>
              </a:spcBef>
              <a:buClr>
                <a:schemeClr val="accent1"/>
              </a:buClr>
              <a:buSzPct val="75000"/>
            </a:pPr>
            <a:r>
              <a:rPr lang="en-US" sz="2000" dirty="0" smtClean="0">
                <a:solidFill>
                  <a:schemeClr val="accent2"/>
                </a:solidFill>
              </a:rPr>
              <a:t>Memory-stall </a:t>
            </a:r>
            <a:r>
              <a:rPr lang="en-US" sz="2000" dirty="0">
                <a:solidFill>
                  <a:schemeClr val="accent2"/>
                </a:solidFill>
              </a:rPr>
              <a:t>cycles </a:t>
            </a:r>
            <a:r>
              <a:rPr lang="en-US" sz="2000" dirty="0" smtClean="0">
                <a:solidFill>
                  <a:schemeClr val="accent2"/>
                </a:solidFill>
              </a:rPr>
              <a:t>= accesses/program </a:t>
            </a:r>
            <a:r>
              <a:rPr lang="en-US" sz="2000" dirty="0" smtClean="0">
                <a:solidFill>
                  <a:schemeClr val="accent2"/>
                </a:solidFill>
                <a:cs typeface="Arial" charset="0"/>
              </a:rPr>
              <a:t>× </a:t>
            </a:r>
            <a:r>
              <a:rPr lang="en-US" sz="2000" dirty="0" smtClean="0">
                <a:solidFill>
                  <a:schemeClr val="accent2"/>
                </a:solidFill>
              </a:rPr>
              <a:t>miss </a:t>
            </a:r>
            <a:r>
              <a:rPr lang="en-US" sz="2000" dirty="0">
                <a:solidFill>
                  <a:schemeClr val="accent2"/>
                </a:solidFill>
              </a:rPr>
              <a:t>rate </a:t>
            </a:r>
            <a:r>
              <a:rPr lang="en-US" sz="2000" dirty="0">
                <a:solidFill>
                  <a:schemeClr val="accent2"/>
                </a:solidFill>
                <a:cs typeface="Arial" charset="0"/>
              </a:rPr>
              <a:t>×</a:t>
            </a:r>
            <a:r>
              <a:rPr lang="en-US" sz="2000" dirty="0">
                <a:solidFill>
                  <a:schemeClr val="accent2"/>
                </a:solidFill>
              </a:rPr>
              <a:t> miss penalty</a:t>
            </a:r>
          </a:p>
        </p:txBody>
      </p:sp>
      <p:graphicFrame>
        <p:nvGraphicFramePr>
          <p:cNvPr id="187393" name="Object 1"/>
          <p:cNvGraphicFramePr>
            <a:graphicFrameLocks noChangeAspect="1"/>
          </p:cNvGraphicFramePr>
          <p:nvPr/>
        </p:nvGraphicFramePr>
        <p:xfrm>
          <a:off x="2362200" y="1524000"/>
          <a:ext cx="4706938" cy="968375"/>
        </p:xfrm>
        <a:graphic>
          <a:graphicData uri="http://schemas.openxmlformats.org/presentationml/2006/ole">
            <mc:AlternateContent xmlns:mc="http://schemas.openxmlformats.org/markup-compatibility/2006">
              <mc:Choice xmlns:v="urn:schemas-microsoft-com:vml" Requires="v">
                <p:oleObj spid="_x0000_s2108" name="Equation" r:id="rId4" imgW="2222280" imgH="457200" progId="Equation.3">
                  <p:embed/>
                </p:oleObj>
              </mc:Choice>
              <mc:Fallback>
                <p:oleObj name="Equation" r:id="rId4" imgW="22222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524000"/>
                        <a:ext cx="4706938"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10487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424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42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7424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742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build="allAtOnce"/>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bộ</a:t>
            </a:r>
            <a:r>
              <a:rPr lang="en-US" dirty="0" smtClean="0"/>
              <a:t> </a:t>
            </a:r>
            <a:r>
              <a:rPr lang="en-US" dirty="0" err="1" smtClean="0"/>
              <a:t>đệm</a:t>
            </a:r>
            <a:endParaRPr lang="en-US" dirty="0"/>
          </a:p>
        </p:txBody>
      </p:sp>
      <p:sp>
        <p:nvSpPr>
          <p:cNvPr id="1676291" name="Rectangle 3"/>
          <p:cNvSpPr>
            <a:spLocks noGrp="1" noChangeArrowheads="1"/>
          </p:cNvSpPr>
          <p:nvPr>
            <p:ph idx="1"/>
          </p:nvPr>
        </p:nvSpPr>
        <p:spPr>
          <a:xfrm>
            <a:off x="381000" y="1266726"/>
            <a:ext cx="8458200" cy="5591274"/>
          </a:xfrm>
        </p:spPr>
        <p:txBody>
          <a:bodyPr>
            <a:normAutofit fontScale="85000" lnSpcReduction="20000"/>
          </a:bodyPr>
          <a:lstStyle/>
          <a:p>
            <a:pPr>
              <a:lnSpc>
                <a:spcPct val="100000"/>
              </a:lnSpc>
              <a:spcBef>
                <a:spcPts val="600"/>
              </a:spcBef>
            </a:pPr>
            <a:r>
              <a:rPr lang="en-US" dirty="0" err="1" smtClean="0"/>
              <a:t>Tổn</a:t>
            </a:r>
            <a:r>
              <a:rPr lang="en-US" dirty="0" smtClean="0"/>
              <a:t> </a:t>
            </a:r>
            <a:r>
              <a:rPr lang="en-US" dirty="0" err="1" smtClean="0"/>
              <a:t>thất</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của</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sẽ</a:t>
            </a:r>
            <a:r>
              <a:rPr lang="en-US" dirty="0" smtClean="0"/>
              <a:t> </a:t>
            </a:r>
            <a:r>
              <a:rPr lang="en-US" dirty="0" err="1" smtClean="0"/>
              <a:t>tăng</a:t>
            </a:r>
            <a:r>
              <a:rPr lang="en-US" dirty="0" smtClean="0"/>
              <a:t> </a:t>
            </a:r>
            <a:r>
              <a:rPr lang="en-US" dirty="0" err="1" smtClean="0"/>
              <a:t>khi</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tăng</a:t>
            </a:r>
            <a:r>
              <a:rPr lang="en-US" dirty="0" smtClean="0"/>
              <a:t> (</a:t>
            </a:r>
            <a:r>
              <a:rPr lang="en-US" dirty="0" err="1" smtClean="0"/>
              <a:t>tăng</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đồng</a:t>
            </a:r>
            <a:r>
              <a:rPr lang="en-US" dirty="0" smtClean="0"/>
              <a:t> </a:t>
            </a:r>
            <a:r>
              <a:rPr lang="en-US" dirty="0" err="1" smtClean="0"/>
              <a:t>hồ</a:t>
            </a:r>
            <a:r>
              <a:rPr lang="en-US" dirty="0" smtClean="0"/>
              <a:t> </a:t>
            </a:r>
            <a:r>
              <a:rPr lang="en-US" dirty="0" err="1" smtClean="0"/>
              <a:t>và</a:t>
            </a:r>
            <a:r>
              <a:rPr lang="en-US" dirty="0" smtClean="0"/>
              <a:t>/</a:t>
            </a:r>
            <a:r>
              <a:rPr lang="en-US" dirty="0" err="1" smtClean="0"/>
              <a:t>hoặc</a:t>
            </a:r>
            <a:r>
              <a:rPr lang="en-US" dirty="0" smtClean="0"/>
              <a:t> </a:t>
            </a:r>
            <a:r>
              <a:rPr lang="en-US" dirty="0" err="1" smtClean="0"/>
              <a:t>giảm</a:t>
            </a:r>
            <a:r>
              <a:rPr lang="en-US" dirty="0" smtClean="0"/>
              <a:t> CPI)</a:t>
            </a:r>
            <a:endParaRPr lang="en-US" dirty="0"/>
          </a:p>
          <a:p>
            <a:pPr lvl="1">
              <a:lnSpc>
                <a:spcPct val="100000"/>
              </a:lnSpc>
              <a:spcBef>
                <a:spcPts val="600"/>
              </a:spcBef>
            </a:pPr>
            <a:r>
              <a:rPr lang="en-US" dirty="0" err="1" smtClean="0"/>
              <a:t>Tốc</a:t>
            </a:r>
            <a:r>
              <a:rPr lang="en-US" dirty="0" smtClean="0"/>
              <a:t> </a:t>
            </a:r>
            <a:r>
              <a:rPr lang="en-US" dirty="0" err="1" smtClean="0"/>
              <a:t>độ</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cải</a:t>
            </a:r>
            <a:r>
              <a:rPr lang="en-US" dirty="0" smtClean="0"/>
              <a:t> </a:t>
            </a:r>
            <a:r>
              <a:rPr lang="en-US" dirty="0" err="1" smtClean="0"/>
              <a:t>thiện</a:t>
            </a:r>
            <a:r>
              <a:rPr lang="en-US" dirty="0" smtClean="0"/>
              <a:t> </a:t>
            </a:r>
            <a:r>
              <a:rPr lang="en-US" dirty="0" err="1" smtClean="0"/>
              <a:t>nhanh</a:t>
            </a:r>
            <a:r>
              <a:rPr lang="en-US" dirty="0" smtClean="0"/>
              <a:t> </a:t>
            </a:r>
            <a:r>
              <a:rPr lang="en-US" dirty="0" err="1" smtClean="0"/>
              <a:t>như</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CPI</a:t>
            </a:r>
            <a:r>
              <a:rPr lang="en-US" baseline="-25000" dirty="0" err="1" smtClean="0"/>
              <a:t>stall</a:t>
            </a:r>
            <a:r>
              <a:rPr lang="en-US" dirty="0" smtClean="0"/>
              <a:t> </a:t>
            </a:r>
            <a:r>
              <a:rPr lang="en-US" dirty="0" err="1" smtClean="0"/>
              <a:t>được</a:t>
            </a:r>
            <a:r>
              <a:rPr lang="en-US" dirty="0" smtClean="0"/>
              <a:t> </a:t>
            </a:r>
            <a:r>
              <a:rPr lang="en-US" dirty="0" err="1" smtClean="0"/>
              <a:t>đo</a:t>
            </a:r>
            <a:r>
              <a:rPr lang="en-US" dirty="0" smtClean="0"/>
              <a:t> </a:t>
            </a:r>
            <a:r>
              <a:rPr lang="en-US" dirty="0" err="1" smtClean="0"/>
              <a:t>theo</a:t>
            </a:r>
            <a:r>
              <a:rPr lang="en-US" dirty="0" smtClean="0"/>
              <a:t> </a:t>
            </a:r>
            <a:r>
              <a:rPr lang="en-US" dirty="0" err="1" smtClean="0"/>
              <a:t>số</a:t>
            </a:r>
            <a:r>
              <a:rPr lang="en-US" dirty="0" smtClean="0"/>
              <a:t> </a:t>
            </a:r>
            <a:r>
              <a:rPr lang="en-US" dirty="0" err="1" smtClean="0"/>
              <a:t>chu</a:t>
            </a:r>
            <a:r>
              <a:rPr lang="en-US" dirty="0" smtClean="0"/>
              <a:t> </a:t>
            </a:r>
            <a:r>
              <a:rPr lang="en-US" dirty="0" err="1" smtClean="0"/>
              <a:t>kỳ</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để</a:t>
            </a:r>
            <a:r>
              <a:rPr lang="en-US" dirty="0" smtClean="0"/>
              <a:t> </a:t>
            </a:r>
            <a:r>
              <a:rPr lang="en-US" dirty="0" err="1" smtClean="0"/>
              <a:t>xử</a:t>
            </a:r>
            <a:r>
              <a:rPr lang="en-US" dirty="0" smtClean="0"/>
              <a:t> </a:t>
            </a:r>
            <a:r>
              <a:rPr lang="en-US" dirty="0" err="1" smtClean="0"/>
              <a:t>lý</a:t>
            </a:r>
            <a:r>
              <a:rPr lang="en-US" dirty="0" smtClean="0"/>
              <a:t> </a:t>
            </a:r>
            <a:r>
              <a:rPr lang="en-US" dirty="0" err="1" smtClean="0"/>
              <a:t>trượt</a:t>
            </a:r>
            <a:endParaRPr lang="en-US" dirty="0"/>
          </a:p>
          <a:p>
            <a:pPr lvl="1">
              <a:lnSpc>
                <a:spcPct val="100000"/>
              </a:lnSpc>
              <a:spcBef>
                <a:spcPts val="600"/>
              </a:spcBef>
            </a:pPr>
            <a:r>
              <a:rPr lang="en-US" dirty="0" err="1" smtClean="0"/>
              <a:t>CPI</a:t>
            </a:r>
            <a:r>
              <a:rPr lang="en-US" baseline="-25000" dirty="0" err="1" smtClean="0"/>
              <a:t>ideal</a:t>
            </a:r>
            <a:r>
              <a:rPr lang="en-US" dirty="0" smtClean="0"/>
              <a:t> </a:t>
            </a:r>
            <a:r>
              <a:rPr lang="en-US" dirty="0" err="1" smtClean="0"/>
              <a:t>càng</a:t>
            </a:r>
            <a:r>
              <a:rPr lang="en-US" dirty="0" smtClean="0"/>
              <a:t> </a:t>
            </a:r>
            <a:r>
              <a:rPr lang="en-US" dirty="0" err="1" smtClean="0"/>
              <a:t>thấp</a:t>
            </a:r>
            <a:r>
              <a:rPr lang="en-US" dirty="0" smtClean="0"/>
              <a:t> </a:t>
            </a:r>
            <a:r>
              <a:rPr lang="en-US" dirty="0" err="1" smtClean="0"/>
              <a:t>thì</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dừng</a:t>
            </a:r>
            <a:r>
              <a:rPr lang="en-US" dirty="0" smtClean="0"/>
              <a:t> do </a:t>
            </a:r>
            <a:r>
              <a:rPr lang="en-US" dirty="0" err="1" smtClean="0"/>
              <a:t>trượt</a:t>
            </a:r>
            <a:r>
              <a:rPr lang="en-US" dirty="0" smtClean="0"/>
              <a:t> </a:t>
            </a:r>
            <a:r>
              <a:rPr lang="en-US" dirty="0" err="1" smtClean="0"/>
              <a:t>càng</a:t>
            </a:r>
            <a:r>
              <a:rPr lang="en-US" dirty="0" smtClean="0"/>
              <a:t> </a:t>
            </a:r>
            <a:r>
              <a:rPr lang="en-US" dirty="0" err="1" smtClean="0"/>
              <a:t>lớn</a:t>
            </a:r>
            <a:endParaRPr lang="en-US" dirty="0"/>
          </a:p>
          <a:p>
            <a:pPr>
              <a:lnSpc>
                <a:spcPct val="100000"/>
              </a:lnSpc>
              <a:spcBef>
                <a:spcPts val="600"/>
              </a:spcBef>
            </a:pP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với</a:t>
            </a:r>
            <a:r>
              <a:rPr lang="en-US" dirty="0" smtClean="0"/>
              <a:t> </a:t>
            </a:r>
            <a:r>
              <a:rPr lang="en-US" dirty="0" err="1"/>
              <a:t>CPI</a:t>
            </a:r>
            <a:r>
              <a:rPr lang="en-US" baseline="-25000" dirty="0" err="1"/>
              <a:t>ideal</a:t>
            </a:r>
            <a:r>
              <a:rPr lang="en-US" dirty="0"/>
              <a:t> </a:t>
            </a:r>
            <a:r>
              <a:rPr lang="en-US" dirty="0" smtClean="0"/>
              <a:t>= </a:t>
            </a:r>
            <a:r>
              <a:rPr lang="en-US" dirty="0"/>
              <a:t>2,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là</a:t>
            </a:r>
            <a:r>
              <a:rPr lang="en-US" dirty="0" smtClean="0"/>
              <a:t> 100, </a:t>
            </a:r>
            <a:r>
              <a:rPr lang="en-US" dirty="0"/>
              <a:t>36% </a:t>
            </a:r>
            <a:r>
              <a:rPr lang="en-US" dirty="0" err="1" smtClean="0"/>
              <a:t>là</a:t>
            </a:r>
            <a:r>
              <a:rPr lang="en-US" dirty="0" smtClean="0"/>
              <a:t> </a:t>
            </a:r>
            <a:r>
              <a:rPr lang="en-US" dirty="0" err="1" smtClean="0"/>
              <a:t>lệnh</a:t>
            </a:r>
            <a:r>
              <a:rPr lang="en-US" dirty="0" smtClean="0"/>
              <a:t> load/store, </a:t>
            </a:r>
            <a:r>
              <a:rPr lang="en-US" dirty="0" err="1" smtClean="0"/>
              <a:t>tỉ</a:t>
            </a:r>
            <a:r>
              <a:rPr lang="en-US" dirty="0" smtClean="0"/>
              <a:t> </a:t>
            </a:r>
            <a:r>
              <a:rPr lang="en-US" dirty="0" err="1" smtClean="0"/>
              <a:t>lệ</a:t>
            </a:r>
            <a:r>
              <a:rPr lang="en-US" dirty="0" smtClean="0"/>
              <a:t> </a:t>
            </a:r>
            <a:r>
              <a:rPr lang="en-US" dirty="0" err="1" smtClean="0"/>
              <a:t>trượt</a:t>
            </a:r>
            <a:r>
              <a:rPr lang="en-US" dirty="0" smtClean="0"/>
              <a:t> </a:t>
            </a:r>
            <a:r>
              <a:rPr lang="en-US" dirty="0" err="1" smtClean="0"/>
              <a:t>bộ</a:t>
            </a:r>
            <a:r>
              <a:rPr lang="en-US" dirty="0" smtClean="0"/>
              <a:t> </a:t>
            </a:r>
            <a:r>
              <a:rPr lang="en-US" dirty="0" err="1" smtClean="0"/>
              <a:t>nhớ</a:t>
            </a:r>
            <a:r>
              <a:rPr lang="en-US" dirty="0" smtClean="0"/>
              <a:t> I$ </a:t>
            </a:r>
            <a:r>
              <a:rPr lang="en-US" dirty="0" err="1" smtClean="0"/>
              <a:t>là</a:t>
            </a:r>
            <a:r>
              <a:rPr lang="en-US" dirty="0" smtClean="0"/>
              <a:t> 2</a:t>
            </a:r>
            <a:r>
              <a:rPr lang="en-US" dirty="0"/>
              <a:t>%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D$ </a:t>
            </a:r>
            <a:r>
              <a:rPr lang="en-US" dirty="0" err="1" smtClean="0"/>
              <a:t>là</a:t>
            </a:r>
            <a:r>
              <a:rPr lang="en-US" dirty="0" smtClean="0"/>
              <a:t> 4%</a:t>
            </a:r>
          </a:p>
          <a:p>
            <a:pPr>
              <a:lnSpc>
                <a:spcPct val="100000"/>
              </a:lnSpc>
              <a:spcBef>
                <a:spcPts val="600"/>
              </a:spcBef>
            </a:pPr>
            <a:endParaRPr lang="en-US" dirty="0" smtClean="0"/>
          </a:p>
          <a:p>
            <a:pPr>
              <a:lnSpc>
                <a:spcPct val="100000"/>
              </a:lnSpc>
              <a:spcBef>
                <a:spcPts val="600"/>
              </a:spcBef>
            </a:pPr>
            <a:r>
              <a:rPr lang="en-US" dirty="0" err="1" smtClean="0"/>
              <a:t>Nếu</a:t>
            </a:r>
            <a:r>
              <a:rPr lang="en-US" dirty="0" smtClean="0"/>
              <a:t> </a:t>
            </a:r>
            <a:r>
              <a:rPr lang="en-US" dirty="0" err="1" smtClean="0"/>
              <a:t>CPI</a:t>
            </a:r>
            <a:r>
              <a:rPr lang="en-US" baseline="-25000" dirty="0" err="1" smtClean="0"/>
              <a:t>ideal</a:t>
            </a:r>
            <a:r>
              <a:rPr lang="en-US" dirty="0" smtClean="0"/>
              <a:t> </a:t>
            </a:r>
            <a:r>
              <a:rPr lang="en-US" dirty="0" err="1" smtClean="0"/>
              <a:t>giảm</a:t>
            </a:r>
            <a:r>
              <a:rPr lang="en-US" dirty="0" smtClean="0"/>
              <a:t> </a:t>
            </a:r>
            <a:r>
              <a:rPr lang="en-US" dirty="0" err="1" smtClean="0"/>
              <a:t>xuống</a:t>
            </a:r>
            <a:r>
              <a:rPr lang="en-US" dirty="0" smtClean="0"/>
              <a:t> 1</a:t>
            </a:r>
            <a:r>
              <a:rPr lang="en-US" dirty="0"/>
              <a:t>?   0.5?   0.25</a:t>
            </a:r>
            <a:r>
              <a:rPr lang="en-US" dirty="0" smtClean="0"/>
              <a:t>?</a:t>
            </a:r>
          </a:p>
          <a:p>
            <a:pPr>
              <a:lnSpc>
                <a:spcPct val="100000"/>
              </a:lnSpc>
              <a:spcBef>
                <a:spcPts val="600"/>
              </a:spcBef>
            </a:pPr>
            <a:r>
              <a:rPr lang="en-US" dirty="0" err="1" smtClean="0"/>
              <a:t>Nếu</a:t>
            </a:r>
            <a:r>
              <a:rPr lang="en-US" dirty="0" smtClean="0"/>
              <a:t> </a:t>
            </a:r>
            <a:r>
              <a:rPr lang="en-US" dirty="0" err="1" smtClean="0"/>
              <a:t>tỉ</a:t>
            </a:r>
            <a:r>
              <a:rPr lang="en-US" dirty="0" smtClean="0"/>
              <a:t> </a:t>
            </a:r>
            <a:r>
              <a:rPr lang="en-US" dirty="0" err="1" smtClean="0"/>
              <a:t>lệ</a:t>
            </a:r>
            <a:r>
              <a:rPr lang="en-US" dirty="0" smtClean="0"/>
              <a:t> </a:t>
            </a:r>
            <a:r>
              <a:rPr lang="en-US" dirty="0" err="1" smtClean="0"/>
              <a:t>trượt</a:t>
            </a:r>
            <a:r>
              <a:rPr lang="en-US" dirty="0" smtClean="0"/>
              <a:t> </a:t>
            </a:r>
            <a:r>
              <a:rPr lang="en-US" dirty="0" err="1" smtClean="0"/>
              <a:t>bộ</a:t>
            </a:r>
            <a:r>
              <a:rPr lang="en-US" dirty="0" smtClean="0"/>
              <a:t> </a:t>
            </a:r>
            <a:r>
              <a:rPr lang="en-US" dirty="0" err="1" smtClean="0"/>
              <a:t>nhớ</a:t>
            </a:r>
            <a:r>
              <a:rPr lang="en-US" dirty="0" smtClean="0"/>
              <a:t> D$ </a:t>
            </a:r>
            <a:r>
              <a:rPr lang="en-US" dirty="0" err="1" smtClean="0"/>
              <a:t>tăng</a:t>
            </a:r>
            <a:r>
              <a:rPr lang="en-US" dirty="0" smtClean="0"/>
              <a:t> </a:t>
            </a:r>
            <a:r>
              <a:rPr lang="en-US" dirty="0" err="1" smtClean="0"/>
              <a:t>lên</a:t>
            </a:r>
            <a:r>
              <a:rPr lang="en-US" dirty="0" smtClean="0"/>
              <a:t> 1%?  2%?</a:t>
            </a:r>
            <a:endParaRPr lang="en-US" dirty="0"/>
          </a:p>
          <a:p>
            <a:pPr>
              <a:lnSpc>
                <a:spcPct val="100000"/>
              </a:lnSpc>
              <a:spcBef>
                <a:spcPts val="600"/>
              </a:spcBef>
            </a:pPr>
            <a:r>
              <a:rPr lang="en-US" dirty="0" err="1" smtClean="0"/>
              <a:t>Nếu</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đồng</a:t>
            </a:r>
            <a:r>
              <a:rPr lang="en-US" dirty="0" smtClean="0"/>
              <a:t> </a:t>
            </a:r>
            <a:r>
              <a:rPr lang="en-US" dirty="0" err="1" smtClean="0"/>
              <a:t>hồ</a:t>
            </a:r>
            <a:r>
              <a:rPr lang="en-US" dirty="0" smtClean="0"/>
              <a:t> CPU </a:t>
            </a:r>
            <a:r>
              <a:rPr lang="en-US" dirty="0" err="1" smtClean="0"/>
              <a:t>tăng</a:t>
            </a:r>
            <a:r>
              <a:rPr lang="en-US" dirty="0" smtClean="0"/>
              <a:t> </a:t>
            </a:r>
            <a:r>
              <a:rPr lang="en-US" dirty="0" err="1" smtClean="0"/>
              <a:t>gấp</a:t>
            </a:r>
            <a:r>
              <a:rPr lang="en-US" dirty="0" smtClean="0"/>
              <a:t> 2 (</a:t>
            </a:r>
            <a:r>
              <a:rPr lang="en-US" dirty="0" err="1" smtClean="0"/>
              <a:t>tổn</a:t>
            </a:r>
            <a:r>
              <a:rPr lang="en-US" dirty="0" smtClean="0"/>
              <a:t> </a:t>
            </a:r>
            <a:r>
              <a:rPr lang="en-US" dirty="0" err="1" smtClean="0"/>
              <a:t>hao</a:t>
            </a:r>
            <a:r>
              <a:rPr lang="en-US" dirty="0" smtClean="0"/>
              <a:t> </a:t>
            </a:r>
            <a:r>
              <a:rPr lang="en-US" dirty="0" err="1" smtClean="0"/>
              <a:t>trượt</a:t>
            </a:r>
            <a:r>
              <a:rPr lang="en-US" dirty="0" smtClean="0"/>
              <a:t> </a:t>
            </a:r>
            <a:r>
              <a:rPr lang="en-US" dirty="0" err="1" smtClean="0"/>
              <a:t>tăng</a:t>
            </a:r>
            <a:r>
              <a:rPr lang="en-US" dirty="0" smtClean="0"/>
              <a:t> </a:t>
            </a:r>
            <a:r>
              <a:rPr lang="en-US" dirty="0" err="1" smtClean="0"/>
              <a:t>gấp</a:t>
            </a:r>
            <a:r>
              <a:rPr lang="en-US" dirty="0" smtClean="0"/>
              <a:t> 2)?</a:t>
            </a:r>
            <a:endParaRPr lang="en-US" dirty="0"/>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6" name="Footer Placeholder 5"/>
          <p:cNvSpPr>
            <a:spLocks noGrp="1"/>
          </p:cNvSpPr>
          <p:nvPr>
            <p:ph type="ftr" sz="quarter" idx="11"/>
          </p:nvPr>
        </p:nvSpPr>
        <p:spPr/>
        <p:txBody>
          <a:bodyPr/>
          <a:lstStyle/>
          <a:p>
            <a:r>
              <a:rPr lang="en-US" smtClean="0"/>
              <a:t>Chương 4. Bộ nhớ - Phân cấp bộ nhớ</a:t>
            </a:r>
            <a:endParaRPr lang="en-US" dirty="0" smtClean="0"/>
          </a:p>
        </p:txBody>
      </p:sp>
      <p:sp>
        <p:nvSpPr>
          <p:cNvPr id="5" name="Slide Number Placeholder 4"/>
          <p:cNvSpPr>
            <a:spLocks noGrp="1"/>
          </p:cNvSpPr>
          <p:nvPr>
            <p:ph type="sldNum" sz="quarter" idx="12"/>
          </p:nvPr>
        </p:nvSpPr>
        <p:spPr/>
        <p:txBody>
          <a:bodyPr/>
          <a:lstStyle/>
          <a:p>
            <a:fld id="{8D331AE5-AED7-4B82-8202-0D708C34F101}" type="slidenum">
              <a:rPr lang="en-US" smtClean="0"/>
              <a:pPr/>
              <a:t>71</a:t>
            </a:fld>
            <a:endParaRPr lang="en-US" dirty="0"/>
          </a:p>
        </p:txBody>
      </p:sp>
    </p:spTree>
    <p:extLst>
      <p:ext uri="{BB962C8B-B14F-4D97-AF65-F5344CB8AC3E}">
        <p14:creationId xmlns:p14="http://schemas.microsoft.com/office/powerpoint/2010/main" val="21610848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76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a:xfrm>
            <a:off x="533400" y="152400"/>
            <a:ext cx="8229600" cy="457200"/>
          </a:xfrm>
        </p:spPr>
        <p:txBody>
          <a:bodyPr>
            <a:normAutofit fontScale="90000"/>
          </a:bodyPr>
          <a:lstStyle/>
          <a:p>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bộ</a:t>
            </a:r>
            <a:r>
              <a:rPr lang="en-US" dirty="0" smtClean="0"/>
              <a:t> </a:t>
            </a:r>
            <a:r>
              <a:rPr lang="en-US" dirty="0" err="1" smtClean="0"/>
              <a:t>đệm</a:t>
            </a:r>
            <a:endParaRPr lang="en-US" dirty="0"/>
          </a:p>
        </p:txBody>
      </p:sp>
      <p:sp>
        <p:nvSpPr>
          <p:cNvPr id="1676291" name="Rectangle 3"/>
          <p:cNvSpPr>
            <a:spLocks noGrp="1" noChangeArrowheads="1"/>
          </p:cNvSpPr>
          <p:nvPr>
            <p:ph idx="1"/>
          </p:nvPr>
        </p:nvSpPr>
        <p:spPr>
          <a:xfrm>
            <a:off x="381000" y="609600"/>
            <a:ext cx="8458200" cy="5468164"/>
          </a:xfrm>
        </p:spPr>
        <p:txBody>
          <a:bodyPr>
            <a:normAutofit fontScale="85000" lnSpcReduction="20000"/>
          </a:bodyPr>
          <a:lstStyle/>
          <a:p>
            <a:pPr>
              <a:lnSpc>
                <a:spcPct val="100000"/>
              </a:lnSpc>
              <a:spcBef>
                <a:spcPts val="600"/>
              </a:spcBef>
            </a:pPr>
            <a:r>
              <a:rPr lang="en-US" dirty="0" err="1" smtClean="0"/>
              <a:t>Tổn</a:t>
            </a:r>
            <a:r>
              <a:rPr lang="en-US" dirty="0" smtClean="0"/>
              <a:t> </a:t>
            </a:r>
            <a:r>
              <a:rPr lang="en-US" dirty="0" err="1" smtClean="0"/>
              <a:t>thất</a:t>
            </a:r>
            <a:r>
              <a:rPr lang="en-US" dirty="0" smtClean="0"/>
              <a:t> </a:t>
            </a:r>
            <a:r>
              <a:rPr lang="en-US" dirty="0" err="1" smtClean="0"/>
              <a:t>tương</a:t>
            </a:r>
            <a:r>
              <a:rPr lang="en-US" dirty="0" smtClean="0"/>
              <a:t> </a:t>
            </a:r>
            <a:r>
              <a:rPr lang="en-US" dirty="0" err="1" smtClean="0"/>
              <a:t>đối</a:t>
            </a:r>
            <a:r>
              <a:rPr lang="en-US" dirty="0" smtClean="0"/>
              <a:t> </a:t>
            </a:r>
            <a:r>
              <a:rPr lang="en-US" dirty="0" err="1" smtClean="0"/>
              <a:t>của</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sẽ</a:t>
            </a:r>
            <a:r>
              <a:rPr lang="en-US" dirty="0" smtClean="0"/>
              <a:t> </a:t>
            </a:r>
            <a:r>
              <a:rPr lang="en-US" dirty="0" err="1" smtClean="0"/>
              <a:t>tăng</a:t>
            </a:r>
            <a:r>
              <a:rPr lang="en-US" dirty="0" smtClean="0"/>
              <a:t> </a:t>
            </a:r>
            <a:r>
              <a:rPr lang="en-US" dirty="0" err="1" smtClean="0"/>
              <a:t>khi</a:t>
            </a:r>
            <a:r>
              <a:rPr lang="en-US" dirty="0" smtClean="0"/>
              <a:t> </a:t>
            </a:r>
            <a:r>
              <a:rPr lang="en-US" dirty="0" err="1" smtClean="0"/>
              <a:t>hiệu</a:t>
            </a:r>
            <a:r>
              <a:rPr lang="en-US" dirty="0" smtClean="0"/>
              <a:t> </a:t>
            </a:r>
            <a:r>
              <a:rPr lang="en-US" dirty="0" err="1" smtClean="0"/>
              <a:t>năng</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tăng</a:t>
            </a:r>
            <a:r>
              <a:rPr lang="en-US" dirty="0" smtClean="0"/>
              <a:t> (</a:t>
            </a:r>
            <a:r>
              <a:rPr lang="en-US" dirty="0" err="1" smtClean="0"/>
              <a:t>tăng</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đồng</a:t>
            </a:r>
            <a:r>
              <a:rPr lang="en-US" dirty="0" smtClean="0"/>
              <a:t> </a:t>
            </a:r>
            <a:r>
              <a:rPr lang="en-US" dirty="0" err="1" smtClean="0"/>
              <a:t>hồ</a:t>
            </a:r>
            <a:r>
              <a:rPr lang="en-US" dirty="0" smtClean="0"/>
              <a:t> </a:t>
            </a:r>
            <a:r>
              <a:rPr lang="en-US" dirty="0" err="1" smtClean="0"/>
              <a:t>và</a:t>
            </a:r>
            <a:r>
              <a:rPr lang="en-US" dirty="0" smtClean="0"/>
              <a:t>/</a:t>
            </a:r>
            <a:r>
              <a:rPr lang="en-US" dirty="0" err="1" smtClean="0"/>
              <a:t>hoặc</a:t>
            </a:r>
            <a:r>
              <a:rPr lang="en-US" dirty="0" smtClean="0"/>
              <a:t> </a:t>
            </a:r>
            <a:r>
              <a:rPr lang="en-US" dirty="0" err="1" smtClean="0"/>
              <a:t>giảm</a:t>
            </a:r>
            <a:r>
              <a:rPr lang="en-US" dirty="0" smtClean="0"/>
              <a:t> CPI)</a:t>
            </a:r>
            <a:endParaRPr lang="en-US" dirty="0"/>
          </a:p>
          <a:p>
            <a:pPr lvl="1">
              <a:lnSpc>
                <a:spcPct val="100000"/>
              </a:lnSpc>
              <a:spcBef>
                <a:spcPts val="600"/>
              </a:spcBef>
            </a:pPr>
            <a:r>
              <a:rPr lang="en-US" dirty="0" err="1" smtClean="0"/>
              <a:t>Tốc</a:t>
            </a:r>
            <a:r>
              <a:rPr lang="en-US" dirty="0" smtClean="0"/>
              <a:t> </a:t>
            </a:r>
            <a:r>
              <a:rPr lang="en-US" dirty="0" err="1" smtClean="0"/>
              <a:t>độ</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cải</a:t>
            </a:r>
            <a:r>
              <a:rPr lang="en-US" dirty="0" smtClean="0"/>
              <a:t> </a:t>
            </a:r>
            <a:r>
              <a:rPr lang="en-US" dirty="0" err="1" smtClean="0"/>
              <a:t>thiện</a:t>
            </a:r>
            <a:r>
              <a:rPr lang="en-US" dirty="0" smtClean="0"/>
              <a:t> </a:t>
            </a:r>
            <a:r>
              <a:rPr lang="en-US" dirty="0" err="1" smtClean="0"/>
              <a:t>nhanh</a:t>
            </a:r>
            <a:r>
              <a:rPr lang="en-US" dirty="0" smtClean="0"/>
              <a:t> </a:t>
            </a:r>
            <a:r>
              <a:rPr lang="en-US" dirty="0" err="1" smtClean="0"/>
              <a:t>như</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CPI</a:t>
            </a:r>
            <a:r>
              <a:rPr lang="en-US" baseline="-25000" dirty="0" err="1" smtClean="0"/>
              <a:t>stall</a:t>
            </a:r>
            <a:r>
              <a:rPr lang="en-US" dirty="0" smtClean="0"/>
              <a:t> </a:t>
            </a:r>
            <a:r>
              <a:rPr lang="en-US" dirty="0" err="1" smtClean="0"/>
              <a:t>được</a:t>
            </a:r>
            <a:r>
              <a:rPr lang="en-US" dirty="0" smtClean="0"/>
              <a:t> </a:t>
            </a:r>
            <a:r>
              <a:rPr lang="en-US" dirty="0" err="1" smtClean="0"/>
              <a:t>đo</a:t>
            </a:r>
            <a:r>
              <a:rPr lang="en-US" dirty="0" smtClean="0"/>
              <a:t> </a:t>
            </a:r>
            <a:r>
              <a:rPr lang="en-US" dirty="0" err="1" smtClean="0"/>
              <a:t>theo</a:t>
            </a:r>
            <a:r>
              <a:rPr lang="en-US" dirty="0" smtClean="0"/>
              <a:t> </a:t>
            </a:r>
            <a:r>
              <a:rPr lang="en-US" dirty="0" err="1" smtClean="0"/>
              <a:t>số</a:t>
            </a:r>
            <a:r>
              <a:rPr lang="en-US" dirty="0" smtClean="0"/>
              <a:t> </a:t>
            </a:r>
            <a:r>
              <a:rPr lang="en-US" dirty="0" err="1" smtClean="0"/>
              <a:t>chu</a:t>
            </a:r>
            <a:r>
              <a:rPr lang="en-US" dirty="0" smtClean="0"/>
              <a:t> </a:t>
            </a:r>
            <a:r>
              <a:rPr lang="en-US" dirty="0" err="1" smtClean="0"/>
              <a:t>kỳ</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để</a:t>
            </a:r>
            <a:r>
              <a:rPr lang="en-US" dirty="0" smtClean="0"/>
              <a:t> </a:t>
            </a:r>
            <a:r>
              <a:rPr lang="en-US" dirty="0" err="1" smtClean="0"/>
              <a:t>xử</a:t>
            </a:r>
            <a:r>
              <a:rPr lang="en-US" dirty="0" smtClean="0"/>
              <a:t> </a:t>
            </a:r>
            <a:r>
              <a:rPr lang="en-US" dirty="0" err="1" smtClean="0"/>
              <a:t>lý</a:t>
            </a:r>
            <a:r>
              <a:rPr lang="en-US" dirty="0" smtClean="0"/>
              <a:t> </a:t>
            </a:r>
            <a:r>
              <a:rPr lang="en-US" dirty="0" err="1" smtClean="0"/>
              <a:t>trượt</a:t>
            </a:r>
            <a:endParaRPr lang="en-US" dirty="0"/>
          </a:p>
          <a:p>
            <a:pPr lvl="1">
              <a:lnSpc>
                <a:spcPct val="100000"/>
              </a:lnSpc>
              <a:spcBef>
                <a:spcPts val="600"/>
              </a:spcBef>
            </a:pPr>
            <a:r>
              <a:rPr lang="en-US" dirty="0" err="1" smtClean="0"/>
              <a:t>CPI</a:t>
            </a:r>
            <a:r>
              <a:rPr lang="en-US" baseline="-25000" dirty="0" err="1" smtClean="0"/>
              <a:t>ideal</a:t>
            </a:r>
            <a:r>
              <a:rPr lang="en-US" dirty="0" smtClean="0"/>
              <a:t> </a:t>
            </a:r>
            <a:r>
              <a:rPr lang="en-US" dirty="0" err="1" smtClean="0"/>
              <a:t>càng</a:t>
            </a:r>
            <a:r>
              <a:rPr lang="en-US" dirty="0" smtClean="0"/>
              <a:t> </a:t>
            </a:r>
            <a:r>
              <a:rPr lang="en-US" dirty="0" err="1" smtClean="0"/>
              <a:t>thấp</a:t>
            </a:r>
            <a:r>
              <a:rPr lang="en-US" dirty="0" smtClean="0"/>
              <a:t> </a:t>
            </a:r>
            <a:r>
              <a:rPr lang="en-US" dirty="0" err="1" smtClean="0"/>
              <a:t>thì</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của</a:t>
            </a:r>
            <a:r>
              <a:rPr lang="en-US" dirty="0" smtClean="0"/>
              <a:t> </a:t>
            </a:r>
            <a:r>
              <a:rPr lang="en-US" dirty="0" err="1" smtClean="0"/>
              <a:t>dừng</a:t>
            </a:r>
            <a:r>
              <a:rPr lang="en-US" dirty="0" smtClean="0"/>
              <a:t> do </a:t>
            </a:r>
            <a:r>
              <a:rPr lang="en-US" dirty="0" err="1" smtClean="0"/>
              <a:t>trượt</a:t>
            </a:r>
            <a:r>
              <a:rPr lang="en-US" dirty="0" smtClean="0"/>
              <a:t> </a:t>
            </a:r>
            <a:r>
              <a:rPr lang="en-US" dirty="0" err="1" smtClean="0"/>
              <a:t>càng</a:t>
            </a:r>
            <a:r>
              <a:rPr lang="en-US" dirty="0" smtClean="0"/>
              <a:t> </a:t>
            </a:r>
            <a:r>
              <a:rPr lang="en-US" dirty="0" err="1" smtClean="0"/>
              <a:t>lớn</a:t>
            </a:r>
            <a:endParaRPr lang="en-US" dirty="0"/>
          </a:p>
          <a:p>
            <a:pPr>
              <a:lnSpc>
                <a:spcPct val="100000"/>
              </a:lnSpc>
              <a:spcBef>
                <a:spcPts val="600"/>
              </a:spcBef>
            </a:pP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với</a:t>
            </a:r>
            <a:r>
              <a:rPr lang="en-US" dirty="0" smtClean="0"/>
              <a:t> </a:t>
            </a:r>
            <a:r>
              <a:rPr lang="en-US" dirty="0" err="1"/>
              <a:t>CPI</a:t>
            </a:r>
            <a:r>
              <a:rPr lang="en-US" baseline="-25000" dirty="0" err="1"/>
              <a:t>ideal</a:t>
            </a:r>
            <a:r>
              <a:rPr lang="en-US" dirty="0"/>
              <a:t> </a:t>
            </a:r>
            <a:r>
              <a:rPr lang="en-US" dirty="0" smtClean="0"/>
              <a:t>= </a:t>
            </a:r>
            <a:r>
              <a:rPr lang="en-US" dirty="0"/>
              <a:t>2,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là</a:t>
            </a:r>
            <a:r>
              <a:rPr lang="en-US" dirty="0" smtClean="0"/>
              <a:t> 100, </a:t>
            </a:r>
            <a:r>
              <a:rPr lang="en-US" dirty="0"/>
              <a:t>36% </a:t>
            </a:r>
            <a:r>
              <a:rPr lang="en-US" dirty="0" err="1" smtClean="0"/>
              <a:t>là</a:t>
            </a:r>
            <a:r>
              <a:rPr lang="en-US" dirty="0" smtClean="0"/>
              <a:t> </a:t>
            </a:r>
            <a:r>
              <a:rPr lang="en-US" dirty="0" err="1" smtClean="0"/>
              <a:t>lệnh</a:t>
            </a:r>
            <a:r>
              <a:rPr lang="en-US" dirty="0" smtClean="0"/>
              <a:t> load/store, </a:t>
            </a:r>
            <a:r>
              <a:rPr lang="en-US" dirty="0" err="1" smtClean="0"/>
              <a:t>tỉ</a:t>
            </a:r>
            <a:r>
              <a:rPr lang="en-US" dirty="0" smtClean="0"/>
              <a:t> </a:t>
            </a:r>
            <a:r>
              <a:rPr lang="en-US" dirty="0" err="1" smtClean="0"/>
              <a:t>lệ</a:t>
            </a:r>
            <a:r>
              <a:rPr lang="en-US" dirty="0" smtClean="0"/>
              <a:t> </a:t>
            </a:r>
            <a:r>
              <a:rPr lang="en-US" dirty="0" err="1" smtClean="0"/>
              <a:t>trượt</a:t>
            </a:r>
            <a:r>
              <a:rPr lang="en-US" dirty="0" smtClean="0"/>
              <a:t> </a:t>
            </a:r>
            <a:r>
              <a:rPr lang="en-US" dirty="0" err="1" smtClean="0"/>
              <a:t>bộ</a:t>
            </a:r>
            <a:r>
              <a:rPr lang="en-US" dirty="0" smtClean="0"/>
              <a:t> </a:t>
            </a:r>
            <a:r>
              <a:rPr lang="en-US" dirty="0" err="1" smtClean="0"/>
              <a:t>nhớ</a:t>
            </a:r>
            <a:r>
              <a:rPr lang="en-US" dirty="0" smtClean="0"/>
              <a:t> I$ </a:t>
            </a:r>
            <a:r>
              <a:rPr lang="en-US" dirty="0" err="1" smtClean="0"/>
              <a:t>là</a:t>
            </a:r>
            <a:r>
              <a:rPr lang="en-US" dirty="0" smtClean="0"/>
              <a:t> 2</a:t>
            </a:r>
            <a:r>
              <a:rPr lang="en-US" dirty="0"/>
              <a:t>%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D$ </a:t>
            </a:r>
            <a:r>
              <a:rPr lang="en-US" dirty="0" err="1" smtClean="0"/>
              <a:t>là</a:t>
            </a:r>
            <a:r>
              <a:rPr lang="en-US" dirty="0" smtClean="0"/>
              <a:t> </a:t>
            </a:r>
            <a:r>
              <a:rPr lang="en-US" dirty="0"/>
              <a:t>4</a:t>
            </a:r>
            <a:r>
              <a:rPr lang="en-US" dirty="0" smtClean="0"/>
              <a:t>%</a:t>
            </a:r>
            <a:endParaRPr lang="en-US" dirty="0"/>
          </a:p>
          <a:p>
            <a:pPr lvl="1" algn="ctr">
              <a:lnSpc>
                <a:spcPct val="100000"/>
              </a:lnSpc>
              <a:spcBef>
                <a:spcPts val="600"/>
              </a:spcBef>
              <a:buFont typeface="Monotype Sorts" pitchFamily="2" charset="2"/>
              <a:buNone/>
            </a:pPr>
            <a:r>
              <a:rPr lang="en-US" dirty="0" err="1" smtClean="0"/>
              <a:t>MemStallC</a:t>
            </a:r>
            <a:r>
              <a:rPr lang="en-US" dirty="0" smtClean="0"/>
              <a:t> </a:t>
            </a:r>
            <a:r>
              <a:rPr lang="en-US" dirty="0"/>
              <a:t>= 2% </a:t>
            </a:r>
            <a:r>
              <a:rPr lang="en-US" dirty="0">
                <a:cs typeface="Arial" charset="0"/>
              </a:rPr>
              <a:t>×</a:t>
            </a:r>
            <a:r>
              <a:rPr lang="en-US" dirty="0"/>
              <a:t> 100 + 36% </a:t>
            </a:r>
            <a:r>
              <a:rPr lang="en-US" dirty="0">
                <a:cs typeface="Arial" charset="0"/>
              </a:rPr>
              <a:t>×</a:t>
            </a:r>
            <a:r>
              <a:rPr lang="en-US" dirty="0"/>
              <a:t> 4% </a:t>
            </a:r>
            <a:r>
              <a:rPr lang="en-US" dirty="0">
                <a:cs typeface="Arial" charset="0"/>
              </a:rPr>
              <a:t>×</a:t>
            </a:r>
            <a:r>
              <a:rPr lang="en-US" dirty="0"/>
              <a:t> 100 = 3.44</a:t>
            </a:r>
          </a:p>
          <a:p>
            <a:pPr lvl="1" algn="ctr">
              <a:lnSpc>
                <a:spcPct val="100000"/>
              </a:lnSpc>
              <a:spcBef>
                <a:spcPts val="600"/>
              </a:spcBef>
              <a:buFont typeface="Monotype Sorts" pitchFamily="2" charset="2"/>
              <a:buNone/>
            </a:pPr>
            <a:r>
              <a:rPr lang="en-US" dirty="0" smtClean="0">
                <a:sym typeface="Wingdings" pitchFamily="2" charset="2"/>
              </a:rPr>
              <a:t></a:t>
            </a:r>
            <a:r>
              <a:rPr lang="en-US" dirty="0" smtClean="0"/>
              <a:t>    </a:t>
            </a:r>
            <a:r>
              <a:rPr lang="en-US" dirty="0" err="1"/>
              <a:t>CPI</a:t>
            </a:r>
            <a:r>
              <a:rPr lang="en-US" baseline="-25000" dirty="0" err="1"/>
              <a:t>stalls</a:t>
            </a:r>
            <a:r>
              <a:rPr lang="en-US" dirty="0"/>
              <a:t>  =  2 + 3.44 = </a:t>
            </a:r>
            <a:r>
              <a:rPr lang="en-US" b="1" dirty="0" smtClean="0"/>
              <a:t>5.44 </a:t>
            </a:r>
            <a:r>
              <a:rPr lang="en-US" dirty="0"/>
              <a:t>	</a:t>
            </a:r>
            <a:r>
              <a:rPr lang="en-US" dirty="0" err="1" smtClean="0"/>
              <a:t>gấp</a:t>
            </a:r>
            <a:r>
              <a:rPr lang="en-US" dirty="0" smtClean="0"/>
              <a:t> 2 </a:t>
            </a:r>
            <a:r>
              <a:rPr lang="en-US" dirty="0" err="1" smtClean="0"/>
              <a:t>lần</a:t>
            </a:r>
            <a:r>
              <a:rPr lang="en-US" dirty="0" smtClean="0"/>
              <a:t> </a:t>
            </a:r>
            <a:r>
              <a:rPr lang="en-US" dirty="0" err="1" smtClean="0"/>
              <a:t>CPI</a:t>
            </a:r>
            <a:r>
              <a:rPr lang="en-US" baseline="-25000" dirty="0" err="1" smtClean="0"/>
              <a:t>ideal</a:t>
            </a:r>
            <a:r>
              <a:rPr lang="en-US" dirty="0" smtClean="0"/>
              <a:t> !</a:t>
            </a:r>
            <a:endParaRPr lang="en-US" dirty="0"/>
          </a:p>
          <a:p>
            <a:pPr>
              <a:lnSpc>
                <a:spcPct val="100000"/>
              </a:lnSpc>
              <a:spcBef>
                <a:spcPts val="600"/>
              </a:spcBef>
            </a:pPr>
            <a:r>
              <a:rPr lang="en-US" dirty="0" err="1" smtClean="0"/>
              <a:t>Nếu</a:t>
            </a:r>
            <a:r>
              <a:rPr lang="en-US" dirty="0" smtClean="0"/>
              <a:t> </a:t>
            </a:r>
            <a:r>
              <a:rPr lang="en-US" dirty="0" err="1" smtClean="0"/>
              <a:t>CPI</a:t>
            </a:r>
            <a:r>
              <a:rPr lang="en-US" baseline="-25000" dirty="0" err="1" smtClean="0"/>
              <a:t>ideal</a:t>
            </a:r>
            <a:r>
              <a:rPr lang="en-US" dirty="0" smtClean="0"/>
              <a:t> </a:t>
            </a:r>
            <a:r>
              <a:rPr lang="en-US" dirty="0" err="1" smtClean="0"/>
              <a:t>giảm</a:t>
            </a:r>
            <a:r>
              <a:rPr lang="en-US" dirty="0" smtClean="0"/>
              <a:t> </a:t>
            </a:r>
            <a:r>
              <a:rPr lang="en-US" dirty="0" err="1" smtClean="0"/>
              <a:t>xuống</a:t>
            </a:r>
            <a:r>
              <a:rPr lang="en-US" dirty="0" smtClean="0"/>
              <a:t> 1</a:t>
            </a:r>
            <a:r>
              <a:rPr lang="en-US" dirty="0"/>
              <a:t>?   0.5?   0.25</a:t>
            </a:r>
            <a:r>
              <a:rPr lang="en-US" dirty="0" smtClean="0"/>
              <a:t>?</a:t>
            </a:r>
          </a:p>
          <a:p>
            <a:pPr>
              <a:lnSpc>
                <a:spcPct val="100000"/>
              </a:lnSpc>
              <a:spcBef>
                <a:spcPts val="600"/>
              </a:spcBef>
            </a:pPr>
            <a:r>
              <a:rPr lang="en-US" dirty="0" err="1" smtClean="0"/>
              <a:t>Nếu</a:t>
            </a:r>
            <a:r>
              <a:rPr lang="en-US" dirty="0" smtClean="0"/>
              <a:t> </a:t>
            </a:r>
            <a:r>
              <a:rPr lang="en-US" dirty="0" err="1" smtClean="0"/>
              <a:t>tỉ</a:t>
            </a:r>
            <a:r>
              <a:rPr lang="en-US" dirty="0" smtClean="0"/>
              <a:t> </a:t>
            </a:r>
            <a:r>
              <a:rPr lang="en-US" dirty="0" err="1" smtClean="0"/>
              <a:t>lệ</a:t>
            </a:r>
            <a:r>
              <a:rPr lang="en-US" dirty="0" smtClean="0"/>
              <a:t> </a:t>
            </a:r>
            <a:r>
              <a:rPr lang="en-US" dirty="0" err="1" smtClean="0"/>
              <a:t>trượt</a:t>
            </a:r>
            <a:r>
              <a:rPr lang="en-US" dirty="0" smtClean="0"/>
              <a:t> </a:t>
            </a:r>
            <a:r>
              <a:rPr lang="en-US" dirty="0" err="1" smtClean="0"/>
              <a:t>bộ</a:t>
            </a:r>
            <a:r>
              <a:rPr lang="en-US" dirty="0" smtClean="0"/>
              <a:t> </a:t>
            </a:r>
            <a:r>
              <a:rPr lang="en-US" dirty="0" err="1" smtClean="0"/>
              <a:t>nhớ</a:t>
            </a:r>
            <a:r>
              <a:rPr lang="en-US" dirty="0" smtClean="0"/>
              <a:t> D$ </a:t>
            </a:r>
            <a:r>
              <a:rPr lang="en-US" dirty="0" err="1" smtClean="0"/>
              <a:t>tăng</a:t>
            </a:r>
            <a:r>
              <a:rPr lang="en-US" dirty="0" smtClean="0"/>
              <a:t> </a:t>
            </a:r>
            <a:r>
              <a:rPr lang="en-US" dirty="0" err="1" smtClean="0"/>
              <a:t>lên</a:t>
            </a:r>
            <a:r>
              <a:rPr lang="en-US" dirty="0" smtClean="0"/>
              <a:t> 1%?  2%?</a:t>
            </a:r>
            <a:endParaRPr lang="en-US" dirty="0"/>
          </a:p>
          <a:p>
            <a:pPr>
              <a:lnSpc>
                <a:spcPct val="100000"/>
              </a:lnSpc>
              <a:spcBef>
                <a:spcPts val="600"/>
              </a:spcBef>
            </a:pPr>
            <a:r>
              <a:rPr lang="en-US" dirty="0" err="1" smtClean="0"/>
              <a:t>Nếu</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đồng</a:t>
            </a:r>
            <a:r>
              <a:rPr lang="en-US" dirty="0" smtClean="0"/>
              <a:t> </a:t>
            </a:r>
            <a:r>
              <a:rPr lang="en-US" dirty="0" err="1" smtClean="0"/>
              <a:t>hồ</a:t>
            </a:r>
            <a:r>
              <a:rPr lang="en-US" dirty="0" smtClean="0"/>
              <a:t> CPU </a:t>
            </a:r>
            <a:r>
              <a:rPr lang="en-US" dirty="0" err="1" smtClean="0"/>
              <a:t>tăng</a:t>
            </a:r>
            <a:r>
              <a:rPr lang="en-US" dirty="0" smtClean="0"/>
              <a:t> </a:t>
            </a:r>
            <a:r>
              <a:rPr lang="en-US" dirty="0" err="1" smtClean="0"/>
              <a:t>gấp</a:t>
            </a:r>
            <a:r>
              <a:rPr lang="en-US" dirty="0" smtClean="0"/>
              <a:t> 2 (</a:t>
            </a:r>
            <a:r>
              <a:rPr lang="en-US" dirty="0" err="1" smtClean="0"/>
              <a:t>tổn</a:t>
            </a:r>
            <a:r>
              <a:rPr lang="en-US" dirty="0" smtClean="0"/>
              <a:t> </a:t>
            </a:r>
            <a:r>
              <a:rPr lang="en-US" dirty="0" err="1" smtClean="0"/>
              <a:t>hao</a:t>
            </a:r>
            <a:r>
              <a:rPr lang="en-US" dirty="0" smtClean="0"/>
              <a:t> </a:t>
            </a:r>
            <a:r>
              <a:rPr lang="en-US" dirty="0" err="1" smtClean="0"/>
              <a:t>trượt</a:t>
            </a:r>
            <a:r>
              <a:rPr lang="en-US" dirty="0" smtClean="0"/>
              <a:t> </a:t>
            </a:r>
            <a:r>
              <a:rPr lang="en-US" dirty="0" err="1" smtClean="0"/>
              <a:t>tăng</a:t>
            </a:r>
            <a:r>
              <a:rPr lang="en-US" dirty="0" smtClean="0"/>
              <a:t> </a:t>
            </a:r>
            <a:r>
              <a:rPr lang="en-US" dirty="0" err="1" smtClean="0"/>
              <a:t>gấp</a:t>
            </a:r>
            <a:r>
              <a:rPr lang="en-US" dirty="0" smtClean="0"/>
              <a:t> 2)?</a:t>
            </a:r>
            <a:endParaRPr lang="en-US" dirty="0"/>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6" name="Footer Placeholder 5"/>
          <p:cNvSpPr>
            <a:spLocks noGrp="1"/>
          </p:cNvSpPr>
          <p:nvPr>
            <p:ph type="ftr" sz="quarter" idx="11"/>
          </p:nvPr>
        </p:nvSpPr>
        <p:spPr/>
        <p:txBody>
          <a:bodyPr/>
          <a:lstStyle/>
          <a:p>
            <a:r>
              <a:rPr lang="en-US" smtClean="0"/>
              <a:t>Chương 4. Bộ nhớ - Phân cấp bộ nhớ</a:t>
            </a:r>
            <a:endParaRPr lang="en-US" dirty="0" smtClean="0"/>
          </a:p>
        </p:txBody>
      </p:sp>
      <p:sp>
        <p:nvSpPr>
          <p:cNvPr id="5" name="Slide Number Placeholder 4"/>
          <p:cNvSpPr>
            <a:spLocks noGrp="1"/>
          </p:cNvSpPr>
          <p:nvPr>
            <p:ph type="sldNum" sz="quarter" idx="12"/>
          </p:nvPr>
        </p:nvSpPr>
        <p:spPr/>
        <p:txBody>
          <a:bodyPr/>
          <a:lstStyle/>
          <a:p>
            <a:fld id="{8D331AE5-AED7-4B82-8202-0D708C34F101}" type="slidenum">
              <a:rPr lang="en-US" smtClean="0"/>
              <a:pPr/>
              <a:t>72</a:t>
            </a:fld>
            <a:endParaRPr lang="en-US" dirty="0"/>
          </a:p>
        </p:txBody>
      </p:sp>
    </p:spTree>
    <p:extLst>
      <p:ext uri="{BB962C8B-B14F-4D97-AF65-F5344CB8AC3E}">
        <p14:creationId xmlns:p14="http://schemas.microsoft.com/office/powerpoint/2010/main" val="19914406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62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629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762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a:xfrm>
            <a:off x="685800" y="76200"/>
            <a:ext cx="4776949" cy="426142"/>
          </a:xfrm>
          <a:noFill/>
          <a:ln/>
        </p:spPr>
        <p:txBody>
          <a:bodyPr wrap="none">
            <a:normAutofit fontScale="90000"/>
          </a:bodyPr>
          <a:lstStyle/>
          <a:p>
            <a:r>
              <a:rPr lang="en-US" dirty="0" err="1" smtClean="0"/>
              <a:t>Nguyên</a:t>
            </a:r>
            <a:r>
              <a:rPr lang="en-US" dirty="0" smtClean="0"/>
              <a:t> </a:t>
            </a:r>
            <a:r>
              <a:rPr lang="en-US" dirty="0" err="1" smtClean="0"/>
              <a:t>nhân</a:t>
            </a:r>
            <a:r>
              <a:rPr lang="en-US" dirty="0" smtClean="0"/>
              <a:t> </a:t>
            </a:r>
            <a:r>
              <a:rPr lang="en-US" dirty="0" err="1" smtClean="0"/>
              <a:t>trượt</a:t>
            </a:r>
            <a:r>
              <a:rPr lang="en-US" dirty="0" smtClean="0"/>
              <a:t> </a:t>
            </a:r>
            <a:r>
              <a:rPr lang="en-US" dirty="0" err="1" smtClean="0"/>
              <a:t>bộ</a:t>
            </a:r>
            <a:r>
              <a:rPr lang="en-US" dirty="0" smtClean="0"/>
              <a:t> </a:t>
            </a:r>
            <a:r>
              <a:rPr lang="en-US" dirty="0" err="1" smtClean="0"/>
              <a:t>đệm</a:t>
            </a:r>
            <a:endParaRPr lang="en-US" dirty="0"/>
          </a:p>
        </p:txBody>
      </p:sp>
      <p:sp>
        <p:nvSpPr>
          <p:cNvPr id="1602563" name="Rectangle 3"/>
          <p:cNvSpPr>
            <a:spLocks noGrp="1" noChangeArrowheads="1"/>
          </p:cNvSpPr>
          <p:nvPr>
            <p:ph idx="1"/>
          </p:nvPr>
        </p:nvSpPr>
        <p:spPr>
          <a:xfrm>
            <a:off x="381000" y="609600"/>
            <a:ext cx="7988300" cy="5268109"/>
          </a:xfrm>
          <a:noFill/>
          <a:ln/>
        </p:spPr>
        <p:txBody>
          <a:bodyPr>
            <a:normAutofit fontScale="85000" lnSpcReduction="20000"/>
          </a:bodyPr>
          <a:lstStyle/>
          <a:p>
            <a:r>
              <a:rPr lang="en-US" dirty="0" err="1" smtClean="0">
                <a:solidFill>
                  <a:schemeClr val="accent1"/>
                </a:solidFill>
              </a:rPr>
              <a:t>Không</a:t>
            </a:r>
            <a:r>
              <a:rPr lang="en-US" dirty="0" smtClean="0">
                <a:solidFill>
                  <a:schemeClr val="accent1"/>
                </a:solidFill>
              </a:rPr>
              <a:t> </a:t>
            </a:r>
            <a:r>
              <a:rPr lang="en-US" dirty="0" err="1" smtClean="0">
                <a:solidFill>
                  <a:schemeClr val="accent1"/>
                </a:solidFill>
              </a:rPr>
              <a:t>tránh</a:t>
            </a:r>
            <a:r>
              <a:rPr lang="en-US" dirty="0" smtClean="0">
                <a:solidFill>
                  <a:schemeClr val="accent1"/>
                </a:solidFill>
              </a:rPr>
              <a:t> </a:t>
            </a:r>
            <a:r>
              <a:rPr lang="en-US" dirty="0" err="1" smtClean="0">
                <a:solidFill>
                  <a:schemeClr val="accent1"/>
                </a:solidFill>
              </a:rPr>
              <a:t>được</a:t>
            </a:r>
            <a:r>
              <a:rPr lang="en-US" dirty="0" smtClean="0">
                <a:solidFill>
                  <a:schemeClr val="accent1"/>
                </a:solidFill>
              </a:rPr>
              <a:t>:</a:t>
            </a:r>
            <a:endParaRPr lang="en-US" dirty="0"/>
          </a:p>
          <a:p>
            <a:pPr lvl="1"/>
            <a:r>
              <a:rPr lang="en-US" dirty="0" err="1" smtClean="0"/>
              <a:t>Lần</a:t>
            </a:r>
            <a:r>
              <a:rPr lang="en-US" dirty="0" smtClean="0"/>
              <a:t> </a:t>
            </a:r>
            <a:r>
              <a:rPr lang="en-US" dirty="0" err="1" smtClean="0"/>
              <a:t>đầu</a:t>
            </a:r>
            <a:r>
              <a:rPr lang="en-US" dirty="0" smtClean="0"/>
              <a:t> </a:t>
            </a:r>
            <a:r>
              <a:rPr lang="en-US" dirty="0" err="1" smtClean="0"/>
              <a:t>truy</a:t>
            </a:r>
            <a:r>
              <a:rPr lang="en-US" dirty="0" smtClean="0"/>
              <a:t> </a:t>
            </a:r>
            <a:r>
              <a:rPr lang="en-US" dirty="0" err="1" smtClean="0"/>
              <a:t>cập</a:t>
            </a:r>
            <a:r>
              <a:rPr lang="en-US" dirty="0" smtClean="0"/>
              <a:t> </a:t>
            </a:r>
            <a:r>
              <a:rPr lang="en-US" dirty="0" err="1" smtClean="0"/>
              <a:t>khối</a:t>
            </a:r>
            <a:endParaRPr lang="en-US" dirty="0" smtClean="0"/>
          </a:p>
          <a:p>
            <a:pPr lvl="1"/>
            <a:r>
              <a:rPr lang="en-US" dirty="0" err="1" smtClean="0"/>
              <a:t>Giải</a:t>
            </a:r>
            <a:r>
              <a:rPr lang="en-US" dirty="0" smtClean="0"/>
              <a:t> </a:t>
            </a:r>
            <a:r>
              <a:rPr lang="en-US" dirty="0" err="1" smtClean="0"/>
              <a:t>pháp</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khối</a:t>
            </a:r>
            <a:r>
              <a:rPr lang="en-US" dirty="0" smtClean="0"/>
              <a:t> (</a:t>
            </a:r>
            <a:r>
              <a:rPr lang="en-US" dirty="0" err="1" smtClean="0"/>
              <a:t>làm</a:t>
            </a:r>
            <a:r>
              <a:rPr lang="en-US" dirty="0" smtClean="0"/>
              <a:t> </a:t>
            </a:r>
            <a:r>
              <a:rPr lang="en-US" dirty="0" err="1" smtClean="0"/>
              <a:t>tăng</a:t>
            </a:r>
            <a:r>
              <a:rPr lang="en-US" dirty="0" smtClean="0"/>
              <a:t> </a:t>
            </a:r>
            <a:r>
              <a:rPr lang="en-US" dirty="0" err="1" smtClean="0"/>
              <a:t>tổn</a:t>
            </a:r>
            <a:r>
              <a:rPr lang="en-US" dirty="0" smtClean="0"/>
              <a:t> </a:t>
            </a:r>
            <a:r>
              <a:rPr lang="en-US" dirty="0" err="1" smtClean="0"/>
              <a:t>thất</a:t>
            </a:r>
            <a:r>
              <a:rPr lang="en-US" dirty="0" smtClean="0"/>
              <a:t> </a:t>
            </a:r>
            <a:r>
              <a:rPr lang="en-US" dirty="0" err="1" smtClean="0"/>
              <a:t>trượt</a:t>
            </a:r>
            <a:r>
              <a:rPr lang="en-US" dirty="0" smtClean="0"/>
              <a:t>, </a:t>
            </a:r>
            <a:r>
              <a:rPr lang="en-US" dirty="0" err="1" smtClean="0"/>
              <a:t>khối</a:t>
            </a:r>
            <a:r>
              <a:rPr lang="en-US" dirty="0" smtClean="0"/>
              <a:t> </a:t>
            </a:r>
            <a:r>
              <a:rPr lang="en-US" dirty="0" err="1" smtClean="0"/>
              <a:t>rất</a:t>
            </a:r>
            <a:r>
              <a:rPr lang="en-US" dirty="0" smtClean="0"/>
              <a:t> </a:t>
            </a:r>
            <a:r>
              <a:rPr lang="en-US" dirty="0" err="1" smtClean="0"/>
              <a:t>lớn</a:t>
            </a:r>
            <a:r>
              <a:rPr lang="en-US" dirty="0" smtClean="0"/>
              <a:t> </a:t>
            </a:r>
            <a:r>
              <a:rPr lang="en-US" dirty="0" err="1" smtClean="0"/>
              <a:t>làm</a:t>
            </a:r>
            <a:r>
              <a:rPr lang="en-US" dirty="0" smtClean="0"/>
              <a:t> </a:t>
            </a:r>
            <a:r>
              <a:rPr lang="en-US" dirty="0" err="1" smtClean="0"/>
              <a:t>tăng</a:t>
            </a:r>
            <a:r>
              <a:rPr lang="en-US" dirty="0" smtClean="0"/>
              <a:t> </a:t>
            </a:r>
            <a:r>
              <a:rPr lang="en-US" dirty="0" err="1" smtClean="0"/>
              <a:t>tỉ</a:t>
            </a:r>
            <a:r>
              <a:rPr lang="en-US" dirty="0" smtClean="0"/>
              <a:t> </a:t>
            </a:r>
            <a:r>
              <a:rPr lang="en-US" dirty="0" err="1" smtClean="0"/>
              <a:t>lệ</a:t>
            </a:r>
            <a:r>
              <a:rPr lang="en-US" dirty="0" smtClean="0"/>
              <a:t> </a:t>
            </a:r>
            <a:r>
              <a:rPr lang="en-US" dirty="0" err="1" smtClean="0"/>
              <a:t>trượt</a:t>
            </a:r>
            <a:r>
              <a:rPr lang="en-US" dirty="0" smtClean="0"/>
              <a:t>)</a:t>
            </a:r>
            <a:endParaRPr lang="en-US" dirty="0"/>
          </a:p>
          <a:p>
            <a:r>
              <a:rPr lang="en-US" dirty="0" smtClean="0">
                <a:solidFill>
                  <a:schemeClr val="accent1"/>
                </a:solidFill>
              </a:rPr>
              <a:t>Dung </a:t>
            </a:r>
            <a:r>
              <a:rPr lang="en-US" dirty="0" err="1" smtClean="0">
                <a:solidFill>
                  <a:schemeClr val="accent1"/>
                </a:solidFill>
              </a:rPr>
              <a:t>lượng</a:t>
            </a:r>
            <a:r>
              <a:rPr lang="en-US" dirty="0" smtClean="0"/>
              <a:t>:</a:t>
            </a:r>
          </a:p>
          <a:p>
            <a:pPr lvl="1"/>
            <a:r>
              <a:rPr lang="en-US" dirty="0" err="1" smtClean="0"/>
              <a:t>Bộ</a:t>
            </a:r>
            <a:r>
              <a:rPr lang="en-US" dirty="0" smtClean="0"/>
              <a:t> </a:t>
            </a:r>
            <a:r>
              <a:rPr lang="en-US" dirty="0" err="1" smtClean="0"/>
              <a:t>đệm</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chứa</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khối</a:t>
            </a:r>
            <a:r>
              <a:rPr lang="en-US" dirty="0" smtClean="0"/>
              <a:t> </a:t>
            </a:r>
            <a:r>
              <a:rPr lang="en-US" dirty="0" err="1" smtClean="0"/>
              <a:t>truy</a:t>
            </a:r>
            <a:r>
              <a:rPr lang="en-US" dirty="0" smtClean="0"/>
              <a:t> </a:t>
            </a:r>
            <a:r>
              <a:rPr lang="en-US" dirty="0" err="1" smtClean="0"/>
              <a:t>cập</a:t>
            </a:r>
            <a:r>
              <a:rPr lang="en-US" dirty="0" smtClean="0"/>
              <a:t> </a:t>
            </a:r>
            <a:r>
              <a:rPr lang="en-US" dirty="0" err="1" smtClean="0"/>
              <a:t>bởi</a:t>
            </a:r>
            <a:r>
              <a:rPr lang="en-US" dirty="0" smtClean="0"/>
              <a:t> </a:t>
            </a:r>
            <a:r>
              <a:rPr lang="en-US" dirty="0" err="1" smtClean="0"/>
              <a:t>chương</a:t>
            </a:r>
            <a:r>
              <a:rPr lang="en-US" dirty="0" smtClean="0"/>
              <a:t> </a:t>
            </a:r>
            <a:r>
              <a:rPr lang="en-US" dirty="0" err="1" smtClean="0"/>
              <a:t>trình</a:t>
            </a:r>
            <a:endParaRPr lang="en-US" dirty="0" smtClean="0"/>
          </a:p>
          <a:p>
            <a:pPr lvl="1"/>
            <a:r>
              <a:rPr lang="en-US" dirty="0" err="1" smtClean="0"/>
              <a:t>Giải</a:t>
            </a:r>
            <a:r>
              <a:rPr lang="en-US" dirty="0" smtClean="0"/>
              <a:t> </a:t>
            </a:r>
            <a:r>
              <a:rPr lang="en-US" dirty="0" err="1" smtClean="0"/>
              <a:t>pháp</a:t>
            </a:r>
            <a:r>
              <a:rPr lang="en-US" dirty="0" smtClean="0"/>
              <a:t>: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bộ</a:t>
            </a:r>
            <a:r>
              <a:rPr lang="en-US" dirty="0" smtClean="0"/>
              <a:t> </a:t>
            </a:r>
            <a:r>
              <a:rPr lang="en-US" dirty="0" err="1" smtClean="0"/>
              <a:t>đệm</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làm</a:t>
            </a:r>
            <a:r>
              <a:rPr lang="en-US" dirty="0" smtClean="0"/>
              <a:t> </a:t>
            </a:r>
            <a:r>
              <a:rPr lang="en-US" dirty="0" err="1" smtClean="0"/>
              <a:t>tăng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truy</a:t>
            </a:r>
            <a:r>
              <a:rPr lang="en-US" dirty="0" smtClean="0"/>
              <a:t> </a:t>
            </a:r>
            <a:r>
              <a:rPr lang="en-US" dirty="0" err="1" smtClean="0"/>
              <a:t>cập</a:t>
            </a:r>
            <a:r>
              <a:rPr lang="en-US" dirty="0" smtClean="0"/>
              <a:t>)</a:t>
            </a:r>
          </a:p>
          <a:p>
            <a:r>
              <a:rPr lang="en-US" dirty="0" err="1" smtClean="0">
                <a:solidFill>
                  <a:schemeClr val="accent1"/>
                </a:solidFill>
              </a:rPr>
              <a:t>Xung</a:t>
            </a:r>
            <a:r>
              <a:rPr lang="en-US" dirty="0" smtClean="0">
                <a:solidFill>
                  <a:schemeClr val="accent1"/>
                </a:solidFill>
              </a:rPr>
              <a:t> </a:t>
            </a:r>
            <a:r>
              <a:rPr lang="en-US" dirty="0" err="1" smtClean="0">
                <a:solidFill>
                  <a:schemeClr val="accent1"/>
                </a:solidFill>
              </a:rPr>
              <a:t>đột</a:t>
            </a:r>
            <a:r>
              <a:rPr lang="en-US" dirty="0" smtClean="0">
                <a:solidFill>
                  <a:schemeClr val="accent1"/>
                </a:solidFill>
              </a:rPr>
              <a:t>:</a:t>
            </a:r>
            <a:endParaRPr lang="en-US" dirty="0"/>
          </a:p>
          <a:p>
            <a:pPr lvl="1"/>
            <a:r>
              <a:rPr lang="en-US" dirty="0" err="1" smtClean="0"/>
              <a:t>Nhiều</a:t>
            </a:r>
            <a:r>
              <a:rPr lang="en-US" dirty="0" smtClean="0"/>
              <a:t> </a:t>
            </a:r>
            <a:r>
              <a:rPr lang="en-US" dirty="0" err="1" smtClean="0"/>
              <a:t>vị</a:t>
            </a:r>
            <a:r>
              <a:rPr lang="en-US" dirty="0" smtClean="0"/>
              <a:t> </a:t>
            </a:r>
            <a:r>
              <a:rPr lang="en-US" dirty="0" err="1" smtClean="0"/>
              <a:t>trí</a:t>
            </a:r>
            <a:r>
              <a:rPr lang="en-US" dirty="0" smtClean="0"/>
              <a:t> </a:t>
            </a:r>
            <a:r>
              <a:rPr lang="en-US" dirty="0" err="1" smtClean="0"/>
              <a:t>bộ</a:t>
            </a:r>
            <a:r>
              <a:rPr lang="en-US" dirty="0" smtClean="0"/>
              <a:t> </a:t>
            </a:r>
            <a:r>
              <a:rPr lang="en-US" dirty="0" err="1" smtClean="0"/>
              <a:t>nhớ</a:t>
            </a:r>
            <a:r>
              <a:rPr lang="en-US" dirty="0" smtClean="0"/>
              <a:t> </a:t>
            </a:r>
            <a:r>
              <a:rPr lang="en-US" dirty="0" err="1" smtClean="0"/>
              <a:t>cùng</a:t>
            </a:r>
            <a:r>
              <a:rPr lang="en-US" dirty="0" smtClean="0"/>
              <a:t> </a:t>
            </a:r>
            <a:r>
              <a:rPr lang="en-US" dirty="0" err="1" smtClean="0"/>
              <a:t>được</a:t>
            </a:r>
            <a:r>
              <a:rPr lang="en-US" dirty="0" smtClean="0"/>
              <a:t> </a:t>
            </a:r>
            <a:r>
              <a:rPr lang="en-US" dirty="0" err="1" smtClean="0"/>
              <a:t>ánh</a:t>
            </a:r>
            <a:r>
              <a:rPr lang="en-US" dirty="0" smtClean="0"/>
              <a:t> </a:t>
            </a:r>
            <a:r>
              <a:rPr lang="en-US" dirty="0" err="1" smtClean="0"/>
              <a:t>xạ</a:t>
            </a:r>
            <a:r>
              <a:rPr lang="en-US" dirty="0" smtClean="0"/>
              <a:t> </a:t>
            </a:r>
            <a:r>
              <a:rPr lang="en-US" dirty="0" err="1" smtClean="0"/>
              <a:t>vào</a:t>
            </a:r>
            <a:r>
              <a:rPr lang="en-US" dirty="0" smtClean="0"/>
              <a:t> 1 </a:t>
            </a:r>
            <a:r>
              <a:rPr lang="en-US" dirty="0" err="1" smtClean="0"/>
              <a:t>vị</a:t>
            </a:r>
            <a:r>
              <a:rPr lang="en-US" dirty="0" smtClean="0"/>
              <a:t> </a:t>
            </a:r>
            <a:r>
              <a:rPr lang="en-US" dirty="0" err="1" smtClean="0"/>
              <a:t>trí</a:t>
            </a:r>
            <a:r>
              <a:rPr lang="en-US" dirty="0" smtClean="0"/>
              <a:t> </a:t>
            </a:r>
            <a:r>
              <a:rPr lang="en-US" dirty="0" err="1" smtClean="0"/>
              <a:t>bộ</a:t>
            </a:r>
            <a:r>
              <a:rPr lang="en-US" dirty="0" smtClean="0"/>
              <a:t> </a:t>
            </a:r>
            <a:r>
              <a:rPr lang="en-US" dirty="0" err="1" smtClean="0"/>
              <a:t>đệm</a:t>
            </a:r>
            <a:endParaRPr lang="en-US" dirty="0" smtClean="0"/>
          </a:p>
          <a:p>
            <a:pPr lvl="1"/>
            <a:r>
              <a:rPr lang="en-US" dirty="0" err="1" smtClean="0"/>
              <a:t>Giải</a:t>
            </a:r>
            <a:r>
              <a:rPr lang="en-US" dirty="0" smtClean="0"/>
              <a:t> </a:t>
            </a:r>
            <a:r>
              <a:rPr lang="en-US" dirty="0" err="1" smtClean="0"/>
              <a:t>pháp</a:t>
            </a:r>
            <a:r>
              <a:rPr lang="en-US" dirty="0" smtClean="0"/>
              <a:t> </a:t>
            </a:r>
            <a:r>
              <a:rPr lang="en-US" dirty="0"/>
              <a:t>1: </a:t>
            </a:r>
            <a:r>
              <a:rPr lang="en-US" dirty="0" err="1" smtClean="0"/>
              <a:t>tăng</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bộ</a:t>
            </a:r>
            <a:r>
              <a:rPr lang="en-US" dirty="0" smtClean="0"/>
              <a:t> </a:t>
            </a:r>
            <a:r>
              <a:rPr lang="en-US" dirty="0" err="1" smtClean="0"/>
              <a:t>đệm</a:t>
            </a:r>
            <a:endParaRPr lang="en-US" dirty="0"/>
          </a:p>
          <a:p>
            <a:pPr lvl="1"/>
            <a:r>
              <a:rPr lang="en-US" dirty="0" err="1" smtClean="0"/>
              <a:t>Giải</a:t>
            </a:r>
            <a:r>
              <a:rPr lang="en-US" dirty="0" smtClean="0"/>
              <a:t> </a:t>
            </a:r>
            <a:r>
              <a:rPr lang="en-US" dirty="0" err="1" smtClean="0"/>
              <a:t>pháp</a:t>
            </a:r>
            <a:r>
              <a:rPr lang="en-US" dirty="0" smtClean="0"/>
              <a:t> </a:t>
            </a:r>
            <a:r>
              <a:rPr lang="en-US" dirty="0"/>
              <a:t>2: </a:t>
            </a:r>
            <a:r>
              <a:rPr lang="en-US" dirty="0" err="1" smtClean="0"/>
              <a:t>tăng</a:t>
            </a:r>
            <a:r>
              <a:rPr lang="en-US" dirty="0" smtClean="0"/>
              <a:t> </a:t>
            </a:r>
            <a:r>
              <a:rPr lang="en-US" dirty="0" err="1" smtClean="0"/>
              <a:t>độ</a:t>
            </a:r>
            <a:r>
              <a:rPr lang="en-US" dirty="0" smtClean="0"/>
              <a:t> </a:t>
            </a:r>
            <a:r>
              <a:rPr lang="en-US" dirty="0" err="1" smtClean="0"/>
              <a:t>kết</a:t>
            </a:r>
            <a:r>
              <a:rPr lang="en-US" dirty="0" smtClean="0"/>
              <a:t> </a:t>
            </a:r>
            <a:r>
              <a:rPr lang="en-US" dirty="0" err="1" smtClean="0"/>
              <a:t>hợp</a:t>
            </a:r>
            <a:r>
              <a:rPr lang="en-US" dirty="0" smtClean="0"/>
              <a:t> trong </a:t>
            </a:r>
            <a:r>
              <a:rPr lang="en-US" dirty="0" err="1" smtClean="0"/>
              <a:t>bộ</a:t>
            </a:r>
            <a:r>
              <a:rPr lang="en-US" dirty="0" smtClean="0"/>
              <a:t> </a:t>
            </a:r>
            <a:r>
              <a:rPr lang="en-US" dirty="0" err="1" smtClean="0"/>
              <a:t>đệm</a:t>
            </a:r>
            <a:r>
              <a:rPr lang="en-US" dirty="0" smtClean="0"/>
              <a:t> (</a:t>
            </a:r>
            <a:r>
              <a:rPr lang="en-US" dirty="0" err="1" smtClean="0"/>
              <a:t>có</a:t>
            </a:r>
            <a:r>
              <a:rPr lang="en-US" dirty="0" smtClean="0"/>
              <a:t> </a:t>
            </a:r>
            <a:r>
              <a:rPr lang="en-US" dirty="0" err="1" smtClean="0"/>
              <a:t>thể</a:t>
            </a:r>
            <a:r>
              <a:rPr lang="en-US" dirty="0" smtClean="0"/>
              <a:t> </a:t>
            </a:r>
            <a:r>
              <a:rPr lang="en-US" dirty="0" err="1" smtClean="0"/>
              <a:t>tăng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truy</a:t>
            </a:r>
            <a:r>
              <a:rPr lang="en-US" dirty="0" smtClean="0"/>
              <a:t> </a:t>
            </a:r>
            <a:r>
              <a:rPr lang="en-US" dirty="0" err="1" smtClean="0"/>
              <a:t>cập</a:t>
            </a:r>
            <a:r>
              <a:rPr lang="en-US" dirty="0" smtClean="0"/>
              <a:t>)</a:t>
            </a:r>
            <a:endParaRPr lang="en-US" dirty="0"/>
          </a:p>
        </p:txBody>
      </p:sp>
      <p:sp>
        <p:nvSpPr>
          <p:cNvPr id="4" name="Date Placeholder 3"/>
          <p:cNvSpPr>
            <a:spLocks noGrp="1"/>
          </p:cNvSpPr>
          <p:nvPr>
            <p:ph type="dt" sz="half" idx="10"/>
          </p:nvPr>
        </p:nvSpPr>
        <p:spPr/>
        <p:txBody>
          <a:bodyPr/>
          <a:lstStyle/>
          <a:p>
            <a:pPr algn="r"/>
            <a:r>
              <a:rPr lang="vi-VN" smtClean="0"/>
              <a:t>SET-HUST, 22/03/2011</a:t>
            </a:r>
            <a:endParaRPr lang="en-US" dirty="0"/>
          </a:p>
        </p:txBody>
      </p:sp>
      <p:sp>
        <p:nvSpPr>
          <p:cNvPr id="6" name="Footer Placeholder 5"/>
          <p:cNvSpPr>
            <a:spLocks noGrp="1"/>
          </p:cNvSpPr>
          <p:nvPr>
            <p:ph type="ftr" sz="quarter" idx="11"/>
          </p:nvPr>
        </p:nvSpPr>
        <p:spPr/>
        <p:txBody>
          <a:bodyPr/>
          <a:lstStyle/>
          <a:p>
            <a:r>
              <a:rPr lang="en-US" smtClean="0"/>
              <a:t>Chương 4. Bộ nhớ - Phân cấp bộ nhớ</a:t>
            </a:r>
            <a:endParaRPr lang="en-US" dirty="0" smtClean="0"/>
          </a:p>
        </p:txBody>
      </p:sp>
      <p:sp>
        <p:nvSpPr>
          <p:cNvPr id="5" name="Slide Number Placeholder 4"/>
          <p:cNvSpPr>
            <a:spLocks noGrp="1"/>
          </p:cNvSpPr>
          <p:nvPr>
            <p:ph type="sldNum" sz="quarter" idx="12"/>
          </p:nvPr>
        </p:nvSpPr>
        <p:spPr/>
        <p:txBody>
          <a:bodyPr/>
          <a:lstStyle/>
          <a:p>
            <a:fld id="{8D331AE5-AED7-4B82-8202-0D708C34F101}" type="slidenum">
              <a:rPr lang="en-US" smtClean="0"/>
              <a:pPr/>
              <a:t>73</a:t>
            </a:fld>
            <a:endParaRPr lang="en-US" dirty="0"/>
          </a:p>
        </p:txBody>
      </p:sp>
    </p:spTree>
    <p:extLst>
      <p:ext uri="{BB962C8B-B14F-4D97-AF65-F5344CB8AC3E}">
        <p14:creationId xmlns:p14="http://schemas.microsoft.com/office/powerpoint/2010/main" val="6257432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60256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6025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Tỷ</a:t>
            </a:r>
            <a:r>
              <a:rPr lang="en-US" b="1" dirty="0" smtClean="0">
                <a:latin typeface="Arial"/>
                <a:cs typeface="Arial"/>
              </a:rPr>
              <a:t> </a:t>
            </a:r>
            <a:r>
              <a:rPr lang="en-US" b="1" dirty="0" err="1" smtClean="0">
                <a:latin typeface="Arial"/>
                <a:cs typeface="Arial"/>
              </a:rPr>
              <a:t>số</a:t>
            </a:r>
            <a:r>
              <a:rPr lang="en-US" b="1" dirty="0" smtClean="0">
                <a:latin typeface="Arial"/>
                <a:cs typeface="Arial"/>
              </a:rPr>
              <a:t> </a:t>
            </a:r>
            <a:r>
              <a:rPr lang="en-US" b="1" dirty="0" err="1" smtClean="0">
                <a:latin typeface="Arial"/>
                <a:cs typeface="Arial"/>
              </a:rPr>
              <a:t>trượt</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đệm</a:t>
            </a:r>
            <a:endParaRPr lang="en-US" dirty="0">
              <a:latin typeface="Arial"/>
              <a:cs typeface="Arial"/>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725" y="2853581"/>
            <a:ext cx="5636712" cy="327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2336231"/>
            <a:ext cx="8153400" cy="584776"/>
          </a:xfrm>
          <a:prstGeom prst="rect">
            <a:avLst/>
          </a:prstGeom>
        </p:spPr>
        <p:txBody>
          <a:bodyPr wrap="square">
            <a:spAutoFit/>
          </a:bodyPr>
          <a:lstStyle/>
          <a:p>
            <a:pPr algn="ctr"/>
            <a:r>
              <a:rPr lang="en-US" sz="1600" dirty="0" smtClean="0">
                <a:latin typeface="Arial"/>
                <a:cs typeface="Arial"/>
              </a:rPr>
              <a:t>Miss ratio</a:t>
            </a:r>
            <a:r>
              <a:rPr lang="en-US" sz="1600" dirty="0">
                <a:latin typeface="Arial"/>
                <a:cs typeface="Arial"/>
              </a:rPr>
              <a:t> </a:t>
            </a:r>
            <a:r>
              <a:rPr lang="en-US" sz="1600" dirty="0" smtClean="0">
                <a:latin typeface="Arial"/>
                <a:cs typeface="Arial"/>
              </a:rPr>
              <a:t>= %</a:t>
            </a:r>
            <a:r>
              <a:rPr lang="en-US" sz="1600" dirty="0">
                <a:latin typeface="Arial"/>
                <a:cs typeface="Arial"/>
              </a:rPr>
              <a:t> </a:t>
            </a:r>
            <a:r>
              <a:rPr lang="en-US" sz="1600" dirty="0" smtClean="0">
                <a:latin typeface="Arial"/>
                <a:cs typeface="Arial"/>
              </a:rPr>
              <a:t>of cache misses =</a:t>
            </a:r>
            <a:r>
              <a:rPr lang="en-US" sz="1600" dirty="0">
                <a:latin typeface="Arial"/>
                <a:cs typeface="Arial"/>
              </a:rPr>
              <a:t> </a:t>
            </a:r>
            <a:r>
              <a:rPr lang="en-US" sz="1600" dirty="0" smtClean="0">
                <a:latin typeface="Arial"/>
                <a:cs typeface="Arial"/>
              </a:rPr>
              <a:t>(# cache misses / #</a:t>
            </a:r>
            <a:r>
              <a:rPr lang="en-US" sz="1600" dirty="0">
                <a:latin typeface="Arial"/>
                <a:cs typeface="Arial"/>
              </a:rPr>
              <a:t> </a:t>
            </a:r>
            <a:r>
              <a:rPr lang="en-US" sz="1600" dirty="0" smtClean="0">
                <a:latin typeface="Arial"/>
                <a:cs typeface="Arial"/>
              </a:rPr>
              <a:t>memory accesses)</a:t>
            </a:r>
          </a:p>
          <a:p>
            <a:pPr algn="ctr"/>
            <a:r>
              <a:rPr lang="en-US" sz="1600" dirty="0" err="1" smtClean="0">
                <a:latin typeface="Arial"/>
                <a:cs typeface="Arial"/>
              </a:rPr>
              <a:t>Tỷ</a:t>
            </a:r>
            <a:r>
              <a:rPr lang="en-US" sz="1600" dirty="0" smtClean="0">
                <a:latin typeface="Arial"/>
                <a:cs typeface="Arial"/>
              </a:rPr>
              <a:t> </a:t>
            </a:r>
            <a:r>
              <a:rPr lang="en-US" sz="1600" dirty="0" err="1" smtClean="0">
                <a:latin typeface="Arial"/>
                <a:cs typeface="Arial"/>
              </a:rPr>
              <a:t>lệ</a:t>
            </a:r>
            <a:r>
              <a:rPr lang="en-US" sz="1600" dirty="0" smtClean="0">
                <a:latin typeface="Arial"/>
                <a:cs typeface="Arial"/>
              </a:rPr>
              <a:t> </a:t>
            </a:r>
            <a:r>
              <a:rPr lang="en-US" sz="1600" dirty="0" err="1" smtClean="0">
                <a:latin typeface="Arial"/>
                <a:cs typeface="Arial"/>
              </a:rPr>
              <a:t>trượt</a:t>
            </a:r>
            <a:r>
              <a:rPr lang="en-US" sz="1600" dirty="0" smtClean="0">
                <a:latin typeface="Arial"/>
                <a:cs typeface="Arial"/>
              </a:rPr>
              <a:t> (%) = (</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lần</a:t>
            </a:r>
            <a:r>
              <a:rPr lang="en-US" sz="1600" dirty="0" smtClean="0">
                <a:latin typeface="Arial"/>
                <a:cs typeface="Arial"/>
              </a:rPr>
              <a:t> </a:t>
            </a:r>
            <a:r>
              <a:rPr lang="en-US" sz="1600" dirty="0" err="1" smtClean="0">
                <a:latin typeface="Arial"/>
                <a:cs typeface="Arial"/>
              </a:rPr>
              <a:t>trượt</a:t>
            </a:r>
            <a:r>
              <a:rPr lang="en-US" sz="1600" dirty="0" smtClean="0">
                <a:latin typeface="Arial"/>
                <a:cs typeface="Arial"/>
              </a:rPr>
              <a:t>/</a:t>
            </a:r>
            <a:r>
              <a:rPr lang="en-US" sz="1600" dirty="0" err="1" smtClean="0">
                <a:latin typeface="Arial"/>
                <a:cs typeface="Arial"/>
              </a:rPr>
              <a:t>số</a:t>
            </a:r>
            <a:r>
              <a:rPr lang="en-US" sz="1600" dirty="0" smtClean="0">
                <a:latin typeface="Arial"/>
                <a:cs typeface="Arial"/>
              </a:rPr>
              <a:t> </a:t>
            </a:r>
            <a:r>
              <a:rPr lang="en-US" sz="1600" dirty="0" err="1" smtClean="0">
                <a:latin typeface="Arial"/>
                <a:cs typeface="Arial"/>
              </a:rPr>
              <a:t>lần</a:t>
            </a:r>
            <a:r>
              <a:rPr lang="en-US" sz="1600" dirty="0" smtClean="0">
                <a:latin typeface="Arial"/>
                <a:cs typeface="Arial"/>
              </a:rPr>
              <a:t> </a:t>
            </a:r>
            <a:r>
              <a:rPr lang="en-US" sz="1600" dirty="0" err="1" smtClean="0">
                <a:latin typeface="Arial"/>
                <a:cs typeface="Arial"/>
              </a:rPr>
              <a:t>truy</a:t>
            </a:r>
            <a:r>
              <a:rPr lang="en-US" sz="1600" dirty="0" smtClean="0">
                <a:latin typeface="Arial"/>
                <a:cs typeface="Arial"/>
              </a:rPr>
              <a:t> </a:t>
            </a:r>
            <a:r>
              <a:rPr lang="en-US" sz="1600" dirty="0" err="1" smtClean="0">
                <a:latin typeface="Arial"/>
                <a:cs typeface="Arial"/>
              </a:rPr>
              <a:t>nhập</a:t>
            </a:r>
            <a:r>
              <a:rPr lang="en-US" sz="1600" dirty="0" smtClean="0">
                <a:latin typeface="Arial"/>
                <a:cs typeface="Arial"/>
              </a:rPr>
              <a:t>) </a:t>
            </a:r>
            <a:endParaRPr lang="en-US" sz="1600" dirty="0">
              <a:latin typeface="Arial"/>
              <a:cs typeface="Arial"/>
            </a:endParaRPr>
          </a:p>
        </p:txBody>
      </p:sp>
      <p:sp>
        <p:nvSpPr>
          <p:cNvPr id="4" name="Rectangle 3"/>
          <p:cNvSpPr/>
          <p:nvPr/>
        </p:nvSpPr>
        <p:spPr>
          <a:xfrm>
            <a:off x="609600" y="3048000"/>
            <a:ext cx="2971800" cy="1569660"/>
          </a:xfrm>
          <a:prstGeom prst="rect">
            <a:avLst/>
          </a:prstGeom>
        </p:spPr>
        <p:txBody>
          <a:bodyPr wrap="square">
            <a:spAutoFit/>
          </a:bodyPr>
          <a:lstStyle/>
          <a:p>
            <a:r>
              <a:rPr lang="en-US" sz="1600" b="1" dirty="0" smtClean="0">
                <a:latin typeface="Arial"/>
                <a:cs typeface="Arial"/>
              </a:rPr>
              <a:t>Q: </a:t>
            </a:r>
            <a:r>
              <a:rPr lang="en-US" sz="1600" b="1" dirty="0" err="1" smtClean="0">
                <a:latin typeface="Arial"/>
                <a:cs typeface="Arial"/>
              </a:rPr>
              <a:t>Hiệu</a:t>
            </a:r>
            <a:r>
              <a:rPr lang="en-US" sz="1600" b="1" dirty="0" smtClean="0">
                <a:latin typeface="Arial"/>
                <a:cs typeface="Arial"/>
              </a:rPr>
              <a:t> </a:t>
            </a:r>
            <a:r>
              <a:rPr lang="en-US" sz="1600" b="1" dirty="0" err="1" smtClean="0">
                <a:latin typeface="Arial"/>
                <a:cs typeface="Arial"/>
              </a:rPr>
              <a:t>năng</a:t>
            </a:r>
            <a:r>
              <a:rPr lang="en-US" sz="1600" b="1" dirty="0" smtClean="0">
                <a:latin typeface="Arial"/>
                <a:cs typeface="Arial"/>
              </a:rPr>
              <a:t> </a:t>
            </a:r>
            <a:r>
              <a:rPr lang="en-US" sz="1600" b="1" dirty="0" err="1" smtClean="0">
                <a:latin typeface="Arial"/>
                <a:cs typeface="Arial"/>
              </a:rPr>
              <a:t>thay</a:t>
            </a:r>
            <a:r>
              <a:rPr lang="en-US" sz="1600" b="1" dirty="0" smtClean="0">
                <a:latin typeface="Arial"/>
                <a:cs typeface="Arial"/>
              </a:rPr>
              <a:t> </a:t>
            </a:r>
            <a:r>
              <a:rPr lang="en-US" sz="1600" b="1" dirty="0" err="1" smtClean="0">
                <a:latin typeface="Arial"/>
                <a:cs typeface="Arial"/>
              </a:rPr>
              <a:t>đổi</a:t>
            </a:r>
            <a:r>
              <a:rPr lang="en-US" sz="1600" b="1" dirty="0" smtClean="0">
                <a:latin typeface="Arial"/>
                <a:cs typeface="Arial"/>
              </a:rPr>
              <a:t> </a:t>
            </a:r>
            <a:r>
              <a:rPr lang="en-US" sz="1600" b="1" dirty="0" err="1" smtClean="0">
                <a:latin typeface="Arial"/>
                <a:cs typeface="Arial"/>
              </a:rPr>
              <a:t>thế</a:t>
            </a:r>
            <a:r>
              <a:rPr lang="en-US" sz="1600" b="1" dirty="0" smtClean="0">
                <a:latin typeface="Arial"/>
                <a:cs typeface="Arial"/>
              </a:rPr>
              <a:t> </a:t>
            </a:r>
            <a:r>
              <a:rPr lang="en-US" sz="1600" b="1" dirty="0" err="1" smtClean="0">
                <a:latin typeface="Arial"/>
                <a:cs typeface="Arial"/>
              </a:rPr>
              <a:t>nào</a:t>
            </a:r>
            <a:r>
              <a:rPr lang="en-US" sz="1600" b="1" dirty="0" smtClean="0">
                <a:latin typeface="Arial"/>
                <a:cs typeface="Arial"/>
              </a:rPr>
              <a:t> </a:t>
            </a:r>
            <a:r>
              <a:rPr lang="en-US" sz="1600" b="1" dirty="0" err="1" smtClean="0">
                <a:latin typeface="Arial"/>
                <a:cs typeface="Arial"/>
              </a:rPr>
              <a:t>khi</a:t>
            </a:r>
            <a:r>
              <a:rPr lang="en-US" sz="1600" b="1" dirty="0" smtClean="0">
                <a:latin typeface="Arial"/>
                <a:cs typeface="Arial"/>
              </a:rPr>
              <a:t> </a:t>
            </a:r>
            <a:r>
              <a:rPr lang="en-US" sz="1600" b="1" dirty="0" err="1" smtClean="0">
                <a:latin typeface="Arial"/>
                <a:cs typeface="Arial"/>
              </a:rPr>
              <a:t>tỷ</a:t>
            </a:r>
            <a:r>
              <a:rPr lang="en-US" sz="1600" b="1" dirty="0" smtClean="0">
                <a:latin typeface="Arial"/>
                <a:cs typeface="Arial"/>
              </a:rPr>
              <a:t> </a:t>
            </a:r>
            <a:r>
              <a:rPr lang="en-US" sz="1600" b="1" dirty="0" err="1" smtClean="0">
                <a:latin typeface="Arial"/>
                <a:cs typeface="Arial"/>
              </a:rPr>
              <a:t>số</a:t>
            </a:r>
            <a:r>
              <a:rPr lang="en-US" sz="1600" b="1" dirty="0" smtClean="0">
                <a:latin typeface="Arial"/>
                <a:cs typeface="Arial"/>
              </a:rPr>
              <a:t> </a:t>
            </a:r>
            <a:r>
              <a:rPr lang="en-US" sz="1600" b="1" dirty="0" err="1" smtClean="0">
                <a:latin typeface="Arial"/>
                <a:cs typeface="Arial"/>
              </a:rPr>
              <a:t>trượt</a:t>
            </a:r>
            <a:r>
              <a:rPr lang="en-US" sz="1600" b="1" dirty="0" smtClean="0">
                <a:latin typeface="Arial"/>
                <a:cs typeface="Arial"/>
              </a:rPr>
              <a:t> </a:t>
            </a:r>
            <a:r>
              <a:rPr lang="en-US" sz="1600" b="1" dirty="0" err="1" smtClean="0">
                <a:latin typeface="Arial"/>
                <a:cs typeface="Arial"/>
              </a:rPr>
              <a:t>bộ</a:t>
            </a:r>
            <a:r>
              <a:rPr lang="en-US" sz="1600" b="1" dirty="0" smtClean="0">
                <a:latin typeface="Arial"/>
                <a:cs typeface="Arial"/>
              </a:rPr>
              <a:t> </a:t>
            </a:r>
            <a:r>
              <a:rPr lang="en-US" sz="1600" b="1" dirty="0" err="1" smtClean="0">
                <a:latin typeface="Arial"/>
                <a:cs typeface="Arial"/>
              </a:rPr>
              <a:t>đệm</a:t>
            </a:r>
            <a:r>
              <a:rPr lang="en-US" sz="1600" b="1" dirty="0" smtClean="0">
                <a:latin typeface="Arial"/>
                <a:cs typeface="Arial"/>
              </a:rPr>
              <a:t> </a:t>
            </a:r>
            <a:r>
              <a:rPr lang="en-US" sz="1600" b="1" dirty="0" err="1" smtClean="0">
                <a:latin typeface="Arial"/>
                <a:cs typeface="Arial"/>
              </a:rPr>
              <a:t>giảm</a:t>
            </a:r>
            <a:r>
              <a:rPr lang="en-US" sz="1600" b="1" dirty="0" smtClean="0">
                <a:latin typeface="Arial"/>
                <a:cs typeface="Arial"/>
              </a:rPr>
              <a:t> </a:t>
            </a:r>
            <a:r>
              <a:rPr lang="en-US" sz="1600" b="1" dirty="0" err="1" smtClean="0">
                <a:latin typeface="Arial"/>
                <a:cs typeface="Arial"/>
              </a:rPr>
              <a:t>từ</a:t>
            </a:r>
            <a:r>
              <a:rPr lang="en-US" sz="1600" b="1" dirty="0" smtClean="0">
                <a:latin typeface="Arial"/>
                <a:cs typeface="Arial"/>
              </a:rPr>
              <a:t> 10.5% </a:t>
            </a:r>
            <a:r>
              <a:rPr lang="en-US" sz="1600" b="1" dirty="0" err="1" smtClean="0">
                <a:latin typeface="Arial"/>
                <a:cs typeface="Arial"/>
              </a:rPr>
              <a:t>đến</a:t>
            </a:r>
            <a:r>
              <a:rPr lang="en-US" sz="1600" b="1" dirty="0" smtClean="0">
                <a:latin typeface="Arial"/>
                <a:cs typeface="Arial"/>
              </a:rPr>
              <a:t> 3.5</a:t>
            </a:r>
            <a:r>
              <a:rPr lang="en-US" sz="1600" b="1" dirty="0">
                <a:latin typeface="Arial"/>
                <a:cs typeface="Arial"/>
              </a:rPr>
              <a:t>%?</a:t>
            </a:r>
          </a:p>
          <a:p>
            <a:pPr marL="342900" indent="-342900">
              <a:buAutoNum type="arabicPeriod"/>
            </a:pPr>
            <a:r>
              <a:rPr lang="en-US" sz="1600" dirty="0" smtClean="0">
                <a:latin typeface="Arial"/>
                <a:cs typeface="Arial"/>
              </a:rPr>
              <a:t>Slower</a:t>
            </a:r>
            <a:endParaRPr lang="en-US" sz="1600" dirty="0">
              <a:latin typeface="Arial"/>
              <a:cs typeface="Arial"/>
            </a:endParaRPr>
          </a:p>
          <a:p>
            <a:pPr marL="342900" indent="-342900">
              <a:buAutoNum type="arabicPeriod"/>
            </a:pPr>
            <a:r>
              <a:rPr lang="en-US" sz="1600" dirty="0" smtClean="0">
                <a:latin typeface="Arial"/>
                <a:cs typeface="Arial"/>
              </a:rPr>
              <a:t>Stays the</a:t>
            </a:r>
            <a:r>
              <a:rPr lang="en-US" sz="1600" dirty="0">
                <a:latin typeface="Arial"/>
                <a:cs typeface="Arial"/>
              </a:rPr>
              <a:t> </a:t>
            </a:r>
            <a:r>
              <a:rPr lang="en-US" sz="1600" dirty="0" smtClean="0">
                <a:latin typeface="Arial"/>
                <a:cs typeface="Arial"/>
              </a:rPr>
              <a:t>same</a:t>
            </a:r>
            <a:endParaRPr lang="en-US" sz="1600" dirty="0">
              <a:latin typeface="Arial"/>
              <a:cs typeface="Arial"/>
            </a:endParaRPr>
          </a:p>
          <a:p>
            <a:pPr marL="342900" indent="-342900">
              <a:buAutoNum type="arabicPeriod"/>
            </a:pPr>
            <a:r>
              <a:rPr lang="en-US" sz="1600" dirty="0" smtClean="0">
                <a:latin typeface="Arial"/>
                <a:cs typeface="Arial"/>
              </a:rPr>
              <a:t>Faster</a:t>
            </a:r>
            <a:endParaRPr lang="en-US" sz="1600" dirty="0">
              <a:latin typeface="Arial"/>
              <a:cs typeface="Arial"/>
            </a:endParaRPr>
          </a:p>
        </p:txBody>
      </p:sp>
      <p:sp>
        <p:nvSpPr>
          <p:cNvPr id="5" name="Rectangle 4"/>
          <p:cNvSpPr/>
          <p:nvPr/>
        </p:nvSpPr>
        <p:spPr>
          <a:xfrm>
            <a:off x="609600" y="4800600"/>
            <a:ext cx="2759710" cy="1569660"/>
          </a:xfrm>
          <a:prstGeom prst="rect">
            <a:avLst/>
          </a:prstGeom>
        </p:spPr>
        <p:txBody>
          <a:bodyPr wrap="square">
            <a:spAutoFit/>
          </a:bodyPr>
          <a:lstStyle/>
          <a:p>
            <a:r>
              <a:rPr lang="en-US" sz="1600" b="1" dirty="0" smtClean="0">
                <a:latin typeface="Arial"/>
                <a:cs typeface="Arial"/>
              </a:rPr>
              <a:t>A: Faster</a:t>
            </a:r>
            <a:endParaRPr lang="en-US" sz="1600" b="1" dirty="0">
              <a:latin typeface="Arial"/>
              <a:cs typeface="Arial"/>
            </a:endParaRPr>
          </a:p>
          <a:p>
            <a:r>
              <a:rPr lang="en-US" sz="1600" dirty="0" err="1" smtClean="0">
                <a:latin typeface="Arial"/>
                <a:cs typeface="Arial"/>
              </a:rPr>
              <a:t>Các</a:t>
            </a:r>
            <a:r>
              <a:rPr lang="en-US" sz="1600" dirty="0" smtClean="0">
                <a:latin typeface="Arial"/>
                <a:cs typeface="Arial"/>
              </a:rPr>
              <a:t> </a:t>
            </a:r>
            <a:r>
              <a:rPr lang="en-US" sz="1600" dirty="0" err="1" smtClean="0">
                <a:latin typeface="Arial"/>
                <a:cs typeface="Arial"/>
              </a:rPr>
              <a:t>ứng</a:t>
            </a:r>
            <a:r>
              <a:rPr lang="en-US" sz="1600" dirty="0" smtClean="0">
                <a:latin typeface="Arial"/>
                <a:cs typeface="Arial"/>
              </a:rPr>
              <a:t> </a:t>
            </a:r>
            <a:r>
              <a:rPr lang="en-US" sz="1600" dirty="0" err="1" smtClean="0">
                <a:latin typeface="Arial"/>
                <a:cs typeface="Arial"/>
              </a:rPr>
              <a:t>dụng</a:t>
            </a:r>
            <a:r>
              <a:rPr lang="en-US" sz="1600" dirty="0" smtClean="0">
                <a:latin typeface="Arial"/>
                <a:cs typeface="Arial"/>
              </a:rPr>
              <a:t> </a:t>
            </a:r>
            <a:r>
              <a:rPr lang="en-US" sz="1600" dirty="0" err="1" smtClean="0">
                <a:latin typeface="Arial"/>
                <a:cs typeface="Arial"/>
              </a:rPr>
              <a:t>có</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chạy</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nhưng</a:t>
            </a:r>
            <a:r>
              <a:rPr lang="en-US" sz="1600" dirty="0" smtClean="0">
                <a:latin typeface="Arial"/>
                <a:cs typeface="Arial"/>
              </a:rPr>
              <a:t> </a:t>
            </a:r>
            <a:r>
              <a:rPr lang="en-US" sz="1600" dirty="0" err="1" smtClean="0">
                <a:latin typeface="Arial"/>
                <a:cs typeface="Arial"/>
              </a:rPr>
              <a:t>không</a:t>
            </a:r>
            <a:r>
              <a:rPr lang="en-US" sz="1600" dirty="0" smtClean="0">
                <a:latin typeface="Arial"/>
                <a:cs typeface="Arial"/>
              </a:rPr>
              <a:t> </a:t>
            </a:r>
            <a:r>
              <a:rPr lang="en-US" sz="1600" dirty="0" err="1" smtClean="0">
                <a:latin typeface="Arial"/>
                <a:cs typeface="Arial"/>
              </a:rPr>
              <a:t>thể</a:t>
            </a:r>
            <a:r>
              <a:rPr lang="en-US" sz="1600" dirty="0" smtClean="0">
                <a:latin typeface="Arial"/>
                <a:cs typeface="Arial"/>
              </a:rPr>
              <a:t> </a:t>
            </a:r>
            <a:r>
              <a:rPr lang="en-US" sz="1600" dirty="0" err="1" smtClean="0">
                <a:latin typeface="Arial"/>
                <a:cs typeface="Arial"/>
              </a:rPr>
              <a:t>biết</a:t>
            </a:r>
            <a:r>
              <a:rPr lang="en-US" sz="1600" dirty="0" smtClean="0">
                <a:latin typeface="Arial"/>
                <a:cs typeface="Arial"/>
              </a:rPr>
              <a:t> </a:t>
            </a:r>
            <a:r>
              <a:rPr lang="en-US" sz="1600" dirty="0" err="1" smtClean="0">
                <a:latin typeface="Arial"/>
                <a:cs typeface="Arial"/>
              </a:rPr>
              <a:t>là</a:t>
            </a:r>
            <a:r>
              <a:rPr lang="en-US" sz="1600" dirty="0" smtClean="0">
                <a:latin typeface="Arial"/>
                <a:cs typeface="Arial"/>
              </a:rPr>
              <a:t> </a:t>
            </a:r>
            <a:r>
              <a:rPr lang="en-US" sz="1600" dirty="0" err="1" smtClean="0">
                <a:latin typeface="Arial"/>
                <a:cs typeface="Arial"/>
              </a:rPr>
              <a:t>nhanh</a:t>
            </a:r>
            <a:r>
              <a:rPr lang="en-US" sz="1600" dirty="0" smtClean="0">
                <a:latin typeface="Arial"/>
                <a:cs typeface="Arial"/>
              </a:rPr>
              <a:t> </a:t>
            </a:r>
            <a:r>
              <a:rPr lang="en-US" sz="1600" dirty="0" err="1" smtClean="0">
                <a:latin typeface="Arial"/>
                <a:cs typeface="Arial"/>
              </a:rPr>
              <a:t>ơn</a:t>
            </a:r>
            <a:r>
              <a:rPr lang="en-US" sz="1600" dirty="0" smtClean="0">
                <a:latin typeface="Arial"/>
                <a:cs typeface="Arial"/>
              </a:rPr>
              <a:t> </a:t>
            </a:r>
            <a:r>
              <a:rPr lang="en-US" sz="1600" dirty="0" err="1" smtClean="0">
                <a:latin typeface="Arial"/>
                <a:cs typeface="Arial"/>
              </a:rPr>
              <a:t>bao</a:t>
            </a:r>
            <a:r>
              <a:rPr lang="en-US" sz="1600" dirty="0" smtClean="0">
                <a:latin typeface="Arial"/>
                <a:cs typeface="Arial"/>
              </a:rPr>
              <a:t> </a:t>
            </a:r>
            <a:r>
              <a:rPr lang="en-US" sz="1600" dirty="0" err="1" smtClean="0">
                <a:latin typeface="Arial"/>
                <a:cs typeface="Arial"/>
              </a:rPr>
              <a:t>nhiêu</a:t>
            </a:r>
            <a:r>
              <a:rPr lang="en-US" sz="1600" dirty="0" smtClean="0">
                <a:latin typeface="Arial"/>
                <a:cs typeface="Arial"/>
              </a:rPr>
              <a:t>. </a:t>
            </a:r>
            <a:r>
              <a:rPr lang="en-US" sz="1600" dirty="0" err="1" smtClean="0">
                <a:latin typeface="Arial"/>
                <a:cs typeface="Arial"/>
              </a:rPr>
              <a:t>Tỷ</a:t>
            </a:r>
            <a:r>
              <a:rPr lang="en-US" sz="1600" dirty="0" smtClean="0">
                <a:latin typeface="Arial"/>
                <a:cs typeface="Arial"/>
              </a:rPr>
              <a:t> </a:t>
            </a:r>
            <a:r>
              <a:rPr lang="en-US" sz="1600" dirty="0" err="1" smtClean="0">
                <a:latin typeface="Arial"/>
                <a:cs typeface="Arial"/>
              </a:rPr>
              <a:t>lệ</a:t>
            </a:r>
            <a:r>
              <a:rPr lang="en-US" sz="1600" dirty="0" smtClean="0">
                <a:latin typeface="Arial"/>
                <a:cs typeface="Arial"/>
              </a:rPr>
              <a:t> </a:t>
            </a:r>
            <a:r>
              <a:rPr lang="en-US" sz="1600" dirty="0" err="1" smtClean="0">
                <a:latin typeface="Arial"/>
                <a:cs typeface="Arial"/>
              </a:rPr>
              <a:t>Trúng</a:t>
            </a:r>
            <a:r>
              <a:rPr lang="en-US" sz="1600" dirty="0" smtClean="0">
                <a:latin typeface="Arial"/>
                <a:cs typeface="Arial"/>
              </a:rPr>
              <a:t> cache </a:t>
            </a:r>
            <a:r>
              <a:rPr lang="en-US" sz="1600" dirty="0" err="1" smtClean="0">
                <a:latin typeface="Arial"/>
                <a:cs typeface="Arial"/>
              </a:rPr>
              <a:t>lớn</a:t>
            </a:r>
            <a:r>
              <a:rPr lang="en-US" sz="1600" dirty="0">
                <a:latin typeface="Arial"/>
                <a:cs typeface="Arial"/>
              </a:rPr>
              <a:t> </a:t>
            </a:r>
            <a:r>
              <a:rPr lang="en-US" sz="1600" dirty="0" err="1" smtClean="0">
                <a:latin typeface="Arial"/>
                <a:cs typeface="Arial"/>
              </a:rPr>
              <a:t>hơn</a:t>
            </a:r>
            <a:r>
              <a:rPr lang="en-US" sz="1600" dirty="0" smtClean="0">
                <a:latin typeface="Arial"/>
                <a:cs typeface="Arial"/>
              </a:rPr>
              <a:t> </a:t>
            </a:r>
            <a:r>
              <a:rPr lang="en-US" sz="1600" dirty="0" err="1" smtClean="0">
                <a:latin typeface="Arial"/>
                <a:cs typeface="Arial"/>
              </a:rPr>
              <a:t>rất</a:t>
            </a:r>
            <a:r>
              <a:rPr lang="en-US" sz="1600" dirty="0" smtClean="0">
                <a:latin typeface="Arial"/>
                <a:cs typeface="Arial"/>
              </a:rPr>
              <a:t> </a:t>
            </a:r>
            <a:r>
              <a:rPr lang="en-US" sz="1600" dirty="0" err="1" smtClean="0">
                <a:latin typeface="Arial"/>
                <a:cs typeface="Arial"/>
              </a:rPr>
              <a:t>nhiều</a:t>
            </a:r>
            <a:r>
              <a:rPr lang="en-US" sz="1600" dirty="0" smtClean="0">
                <a:latin typeface="Arial"/>
                <a:cs typeface="Arial"/>
              </a:rPr>
              <a:t> so </a:t>
            </a:r>
            <a:r>
              <a:rPr lang="en-US" sz="1600" dirty="0" err="1" smtClean="0">
                <a:latin typeface="Arial"/>
                <a:cs typeface="Arial"/>
              </a:rPr>
              <a:t>với</a:t>
            </a:r>
            <a:r>
              <a:rPr lang="en-US" sz="1600" dirty="0" smtClean="0">
                <a:latin typeface="Arial"/>
                <a:cs typeface="Arial"/>
              </a:rPr>
              <a:t> </a:t>
            </a:r>
            <a:r>
              <a:rPr lang="en-US" sz="1600" dirty="0" err="1" smtClean="0">
                <a:latin typeface="Arial"/>
                <a:cs typeface="Arial"/>
              </a:rPr>
              <a:t>trượt</a:t>
            </a:r>
            <a:r>
              <a:rPr lang="en-US" sz="1600" dirty="0" smtClean="0">
                <a:latin typeface="Arial"/>
                <a:cs typeface="Arial"/>
              </a:rPr>
              <a:t>.</a:t>
            </a:r>
            <a:endParaRPr lang="en-US" sz="1600" dirty="0">
              <a:latin typeface="Arial"/>
              <a:cs typeface="Arial"/>
            </a:endParaRPr>
          </a:p>
        </p:txBody>
      </p:sp>
    </p:spTree>
    <p:extLst>
      <p:ext uri="{BB962C8B-B14F-4D97-AF65-F5344CB8AC3E}">
        <p14:creationId xmlns:p14="http://schemas.microsoft.com/office/powerpoint/2010/main" val="79978136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534401" cy="1143000"/>
          </a:xfrm>
        </p:spPr>
        <p:txBody>
          <a:bodyPr>
            <a:noAutofit/>
          </a:bodyPr>
          <a:lstStyle/>
          <a:p>
            <a:r>
              <a:rPr lang="en-US" sz="3600" b="1" dirty="0" smtClean="0"/>
              <a:t>Average Memory Access Time (AMAT -</a:t>
            </a:r>
            <a:r>
              <a:rPr lang="en-US" sz="3600" b="1" dirty="0" err="1">
                <a:latin typeface="Arial"/>
                <a:cs typeface="Arial"/>
              </a:rPr>
              <a:t>Thời</a:t>
            </a:r>
            <a:r>
              <a:rPr lang="en-US" sz="3600" b="1" dirty="0">
                <a:latin typeface="Arial"/>
                <a:cs typeface="Arial"/>
              </a:rPr>
              <a:t> </a:t>
            </a:r>
            <a:r>
              <a:rPr lang="en-US" sz="3600" b="1" dirty="0" err="1">
                <a:latin typeface="Arial"/>
                <a:cs typeface="Arial"/>
              </a:rPr>
              <a:t>gian</a:t>
            </a:r>
            <a:r>
              <a:rPr lang="en-US" sz="3600" b="1" dirty="0">
                <a:latin typeface="Arial"/>
                <a:cs typeface="Arial"/>
              </a:rPr>
              <a:t> </a:t>
            </a:r>
            <a:r>
              <a:rPr lang="en-US" sz="3600" b="1" dirty="0" err="1">
                <a:latin typeface="Arial"/>
                <a:cs typeface="Arial"/>
              </a:rPr>
              <a:t>truy</a:t>
            </a:r>
            <a:r>
              <a:rPr lang="en-US" sz="3600" b="1" dirty="0">
                <a:latin typeface="Arial"/>
                <a:cs typeface="Arial"/>
              </a:rPr>
              <a:t> </a:t>
            </a:r>
            <a:r>
              <a:rPr lang="en-US" sz="3600" b="1" dirty="0" err="1">
                <a:latin typeface="Arial"/>
                <a:cs typeface="Arial"/>
              </a:rPr>
              <a:t>cập</a:t>
            </a:r>
            <a:r>
              <a:rPr lang="en-US" sz="3600" b="1" dirty="0">
                <a:latin typeface="Arial"/>
                <a:cs typeface="Arial"/>
              </a:rPr>
              <a:t> </a:t>
            </a:r>
            <a:r>
              <a:rPr lang="en-US" sz="3600" b="1" dirty="0" err="1">
                <a:latin typeface="Arial"/>
                <a:cs typeface="Arial"/>
              </a:rPr>
              <a:t>bộ</a:t>
            </a:r>
            <a:r>
              <a:rPr lang="en-US" sz="3600" b="1" dirty="0">
                <a:latin typeface="Arial"/>
                <a:cs typeface="Arial"/>
              </a:rPr>
              <a:t> </a:t>
            </a:r>
            <a:r>
              <a:rPr lang="en-US" sz="3600" b="1" dirty="0" err="1">
                <a:latin typeface="Arial"/>
                <a:cs typeface="Arial"/>
              </a:rPr>
              <a:t>nhớ</a:t>
            </a:r>
            <a:r>
              <a:rPr lang="en-US" sz="3600" b="1" dirty="0">
                <a:latin typeface="Arial"/>
                <a:cs typeface="Arial"/>
              </a:rPr>
              <a:t> </a:t>
            </a:r>
            <a:r>
              <a:rPr lang="en-US" sz="3600" b="1" dirty="0" err="1">
                <a:latin typeface="Arial"/>
                <a:cs typeface="Arial"/>
              </a:rPr>
              <a:t>trung</a:t>
            </a:r>
            <a:r>
              <a:rPr lang="en-US" sz="3600" b="1" dirty="0">
                <a:latin typeface="Arial"/>
                <a:cs typeface="Arial"/>
              </a:rPr>
              <a:t> </a:t>
            </a:r>
            <a:r>
              <a:rPr lang="en-US" sz="3600" b="1" dirty="0" err="1">
                <a:latin typeface="Arial"/>
                <a:cs typeface="Arial"/>
              </a:rPr>
              <a:t>bình</a:t>
            </a:r>
            <a:r>
              <a:rPr lang="en-US" sz="3600" b="1" dirty="0">
                <a:latin typeface="Arial"/>
                <a:cs typeface="Arial"/>
              </a:rPr>
              <a:t> </a:t>
            </a:r>
            <a:r>
              <a:rPr lang="en-US" sz="3600" b="1" dirty="0" smtClean="0"/>
              <a:t>)</a:t>
            </a:r>
            <a:endParaRPr lang="en-US" sz="3600"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51" y="3389395"/>
            <a:ext cx="7239001"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73151" y="2240427"/>
            <a:ext cx="7620000" cy="646331"/>
          </a:xfrm>
          <a:prstGeom prst="rect">
            <a:avLst/>
          </a:prstGeom>
        </p:spPr>
        <p:txBody>
          <a:bodyPr wrap="square">
            <a:spAutoFit/>
          </a:bodyPr>
          <a:lstStyle/>
          <a:p>
            <a:r>
              <a:rPr lang="en-US" dirty="0">
                <a:latin typeface="Arial"/>
                <a:cs typeface="Arial"/>
              </a:rPr>
              <a:t>• </a:t>
            </a:r>
            <a:r>
              <a:rPr lang="en-US" dirty="0" err="1" smtClean="0">
                <a:latin typeface="Arial"/>
                <a:cs typeface="Arial"/>
              </a:rPr>
              <a:t>Số</a:t>
            </a:r>
            <a:r>
              <a:rPr lang="en-US" dirty="0" smtClean="0">
                <a:latin typeface="Arial"/>
                <a:cs typeface="Arial"/>
              </a:rPr>
              <a:t>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trung</a:t>
            </a:r>
            <a:r>
              <a:rPr lang="en-US" dirty="0" smtClean="0">
                <a:latin typeface="Arial"/>
                <a:cs typeface="Arial"/>
              </a:rPr>
              <a:t> </a:t>
            </a:r>
            <a:r>
              <a:rPr lang="en-US" dirty="0" err="1" smtClean="0">
                <a:latin typeface="Arial"/>
                <a:cs typeface="Arial"/>
              </a:rPr>
              <a:t>bình</a:t>
            </a:r>
            <a:r>
              <a:rPr lang="en-US" dirty="0" smtClean="0">
                <a:latin typeface="Arial"/>
                <a:cs typeface="Arial"/>
              </a:rPr>
              <a:t> </a:t>
            </a:r>
            <a:r>
              <a:rPr lang="en-US" dirty="0" err="1" smtClean="0">
                <a:latin typeface="Arial"/>
                <a:cs typeface="Arial"/>
              </a:rPr>
              <a:t>cho</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truy</a:t>
            </a:r>
            <a:r>
              <a:rPr lang="en-US" dirty="0" smtClean="0">
                <a:latin typeface="Arial"/>
                <a:cs typeface="Arial"/>
              </a:rPr>
              <a:t> </a:t>
            </a:r>
            <a:r>
              <a:rPr lang="en-US" dirty="0" err="1" smtClean="0">
                <a:latin typeface="Arial"/>
                <a:cs typeface="Arial"/>
              </a:rPr>
              <a:t>cập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p>
          <a:p>
            <a:r>
              <a:rPr lang="en-US" dirty="0" smtClean="0">
                <a:latin typeface="Arial"/>
                <a:cs typeface="Arial"/>
              </a:rPr>
              <a:t>= (hit time) +</a:t>
            </a:r>
            <a:r>
              <a:rPr lang="en-US" dirty="0">
                <a:latin typeface="Arial"/>
                <a:cs typeface="Arial"/>
              </a:rPr>
              <a:t> </a:t>
            </a:r>
            <a:r>
              <a:rPr lang="en-US" dirty="0" smtClean="0">
                <a:latin typeface="Arial"/>
                <a:cs typeface="Arial"/>
              </a:rPr>
              <a:t>(miss %)*(miss time</a:t>
            </a:r>
            <a:r>
              <a:rPr lang="en-US" dirty="0">
                <a:latin typeface="Arial"/>
                <a:cs typeface="Arial"/>
              </a:rPr>
              <a:t> </a:t>
            </a:r>
            <a:r>
              <a:rPr lang="en-US" dirty="0" smtClean="0">
                <a:latin typeface="Arial"/>
                <a:cs typeface="Arial"/>
              </a:rPr>
              <a:t>+ miss</a:t>
            </a:r>
            <a:r>
              <a:rPr lang="en-US" dirty="0">
                <a:latin typeface="Arial"/>
                <a:cs typeface="Arial"/>
              </a:rPr>
              <a:t> </a:t>
            </a:r>
            <a:r>
              <a:rPr lang="en-US" dirty="0" smtClean="0">
                <a:latin typeface="Arial"/>
                <a:cs typeface="Arial"/>
              </a:rPr>
              <a:t>penalty)</a:t>
            </a:r>
            <a:endParaRPr lang="en-US" dirty="0">
              <a:latin typeface="Arial"/>
              <a:cs typeface="Arial"/>
            </a:endParaRPr>
          </a:p>
        </p:txBody>
      </p:sp>
      <p:sp>
        <p:nvSpPr>
          <p:cNvPr id="5" name="Rectangle 4"/>
          <p:cNvSpPr/>
          <p:nvPr/>
        </p:nvSpPr>
        <p:spPr>
          <a:xfrm>
            <a:off x="773151" y="4734356"/>
            <a:ext cx="7620000" cy="1754326"/>
          </a:xfrm>
          <a:prstGeom prst="rect">
            <a:avLst/>
          </a:prstGeom>
        </p:spPr>
        <p:txBody>
          <a:bodyPr wrap="square">
            <a:spAutoFit/>
          </a:bodyPr>
          <a:lstStyle/>
          <a:p>
            <a:r>
              <a:rPr lang="en-US" dirty="0"/>
              <a:t>Hit time </a:t>
            </a:r>
            <a:r>
              <a:rPr lang="en-US" dirty="0" smtClean="0"/>
              <a:t>		= </a:t>
            </a:r>
            <a:r>
              <a:rPr lang="en-US" dirty="0"/>
              <a:t>1</a:t>
            </a:r>
            <a:r>
              <a:rPr lang="en-US" dirty="0" smtClean="0"/>
              <a:t> Hit (1cycle)</a:t>
            </a:r>
            <a:endParaRPr lang="en-US" dirty="0"/>
          </a:p>
          <a:p>
            <a:r>
              <a:rPr lang="en-US" dirty="0"/>
              <a:t>Miss time </a:t>
            </a:r>
            <a:r>
              <a:rPr lang="en-US" dirty="0" smtClean="0"/>
              <a:t>	= </a:t>
            </a:r>
            <a:r>
              <a:rPr lang="en-US" dirty="0"/>
              <a:t>1</a:t>
            </a:r>
            <a:r>
              <a:rPr lang="en-US" dirty="0" smtClean="0"/>
              <a:t> Miss (</a:t>
            </a:r>
            <a:r>
              <a:rPr lang="en-US" smtClean="0"/>
              <a:t>1 cycle)</a:t>
            </a:r>
            <a:endParaRPr lang="en-US" dirty="0" smtClean="0"/>
          </a:p>
          <a:p>
            <a:r>
              <a:rPr lang="en-US" dirty="0" smtClean="0"/>
              <a:t>Miss penalty 	= 3 Penalty </a:t>
            </a:r>
          </a:p>
          <a:p>
            <a:endParaRPr lang="en-US" dirty="0" smtClean="0"/>
          </a:p>
          <a:p>
            <a:r>
              <a:rPr lang="en-US" dirty="0" smtClean="0"/>
              <a:t>% </a:t>
            </a:r>
            <a:r>
              <a:rPr lang="en-US" dirty="0"/>
              <a:t>miss = 2/6 = 33% </a:t>
            </a:r>
            <a:endParaRPr lang="en-US" dirty="0" smtClean="0"/>
          </a:p>
          <a:p>
            <a:r>
              <a:rPr lang="en-US" dirty="0" smtClean="0"/>
              <a:t>AMAT = </a:t>
            </a:r>
            <a:r>
              <a:rPr lang="en-US" dirty="0"/>
              <a:t>(1) + (33%)*(1 + 3) = 2.3 cycles per access</a:t>
            </a:r>
          </a:p>
        </p:txBody>
      </p:sp>
      <p:sp>
        <p:nvSpPr>
          <p:cNvPr id="6" name="Rectangular Callout 5"/>
          <p:cNvSpPr/>
          <p:nvPr/>
        </p:nvSpPr>
        <p:spPr>
          <a:xfrm>
            <a:off x="6705600" y="2563592"/>
            <a:ext cx="2198649" cy="680266"/>
          </a:xfrm>
          <a:prstGeom prst="wedgeRectCallout">
            <a:avLst>
              <a:gd name="adj1" fmla="val -78900"/>
              <a:gd name="adj2" fmla="val -29140"/>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rPr>
              <a:t>Miss Penalty </a:t>
            </a:r>
            <a:r>
              <a:rPr lang="en-US" sz="1400" dirty="0" err="1" smtClean="0">
                <a:solidFill>
                  <a:schemeClr val="tx1"/>
                </a:solidFill>
              </a:rPr>
              <a:t>là</a:t>
            </a:r>
            <a:r>
              <a:rPr lang="en-US" sz="1400" dirty="0" smtClean="0">
                <a:solidFill>
                  <a:schemeClr val="tx1"/>
                </a:solidFill>
              </a:rPr>
              <a:t> </a:t>
            </a:r>
            <a:r>
              <a:rPr lang="en-US" sz="1400" dirty="0" err="1" smtClean="0">
                <a:solidFill>
                  <a:schemeClr val="tx1"/>
                </a:solidFill>
              </a:rPr>
              <a:t>thời</a:t>
            </a:r>
            <a:r>
              <a:rPr lang="en-US" sz="1400" dirty="0" smtClean="0">
                <a:solidFill>
                  <a:schemeClr val="tx1"/>
                </a:solidFill>
              </a:rPr>
              <a:t> </a:t>
            </a:r>
            <a:r>
              <a:rPr lang="en-US" sz="1400" dirty="0" err="1" smtClean="0">
                <a:solidFill>
                  <a:schemeClr val="tx1"/>
                </a:solidFill>
              </a:rPr>
              <a:t>gian</a:t>
            </a:r>
            <a:r>
              <a:rPr lang="en-US" sz="1400" dirty="0" smtClean="0">
                <a:solidFill>
                  <a:schemeClr val="tx1"/>
                </a:solidFill>
              </a:rPr>
              <a:t> </a:t>
            </a:r>
            <a:r>
              <a:rPr lang="en-US" sz="1400" dirty="0" err="1" smtClean="0">
                <a:solidFill>
                  <a:schemeClr val="tx1"/>
                </a:solidFill>
              </a:rPr>
              <a:t>sau</a:t>
            </a:r>
            <a:r>
              <a:rPr lang="en-US" sz="1400" dirty="0" smtClean="0">
                <a:solidFill>
                  <a:schemeClr val="tx1"/>
                </a:solidFill>
              </a:rPr>
              <a:t> </a:t>
            </a:r>
            <a:r>
              <a:rPr lang="en-US" sz="1400" dirty="0" err="1" smtClean="0">
                <a:solidFill>
                  <a:schemeClr val="tx1"/>
                </a:solidFill>
              </a:rPr>
              <a:t>khi</a:t>
            </a:r>
            <a:r>
              <a:rPr lang="en-US" sz="1400" dirty="0" smtClean="0">
                <a:solidFill>
                  <a:schemeClr val="tx1"/>
                </a:solidFill>
              </a:rPr>
              <a:t> </a:t>
            </a:r>
            <a:r>
              <a:rPr lang="en-US" sz="1400" dirty="0" err="1" smtClean="0">
                <a:solidFill>
                  <a:schemeClr val="tx1"/>
                </a:solidFill>
              </a:rPr>
              <a:t>tìm</a:t>
            </a:r>
            <a:r>
              <a:rPr lang="en-US" sz="1400" dirty="0" smtClean="0">
                <a:solidFill>
                  <a:schemeClr val="tx1"/>
                </a:solidFill>
              </a:rPr>
              <a:t> </a:t>
            </a:r>
            <a:r>
              <a:rPr lang="en-US" sz="1400" dirty="0" err="1" smtClean="0">
                <a:solidFill>
                  <a:schemeClr val="tx1"/>
                </a:solidFill>
              </a:rPr>
              <a:t>kiếm</a:t>
            </a:r>
            <a:r>
              <a:rPr lang="en-US" sz="1400" dirty="0" smtClean="0">
                <a:solidFill>
                  <a:schemeClr val="tx1"/>
                </a:solidFill>
              </a:rPr>
              <a:t> </a:t>
            </a:r>
            <a:r>
              <a:rPr lang="en-US" sz="1400" dirty="0" err="1" smtClean="0">
                <a:solidFill>
                  <a:schemeClr val="tx1"/>
                </a:solidFill>
              </a:rPr>
              <a:t>trong</a:t>
            </a:r>
            <a:r>
              <a:rPr lang="en-US" sz="1400" dirty="0" smtClean="0">
                <a:solidFill>
                  <a:schemeClr val="tx1"/>
                </a:solidFill>
              </a:rPr>
              <a:t> cache</a:t>
            </a:r>
            <a:r>
              <a:rPr lang="en-US" sz="1400" dirty="0">
                <a:solidFill>
                  <a:schemeClr val="tx1"/>
                </a:solidFill>
              </a:rPr>
              <a:t>.</a:t>
            </a:r>
          </a:p>
        </p:txBody>
      </p:sp>
    </p:spTree>
    <p:extLst>
      <p:ext uri="{BB962C8B-B14F-4D97-AF65-F5344CB8AC3E}">
        <p14:creationId xmlns:p14="http://schemas.microsoft.com/office/powerpoint/2010/main" val="105383668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a:cs typeface="Arial"/>
              </a:rPr>
              <a:t>Ví</a:t>
            </a:r>
            <a:r>
              <a:rPr lang="en-US" b="1" dirty="0" smtClean="0">
                <a:latin typeface="Arial"/>
                <a:cs typeface="Arial"/>
              </a:rPr>
              <a:t> </a:t>
            </a:r>
            <a:r>
              <a:rPr lang="en-US" b="1" dirty="0" err="1" smtClean="0">
                <a:latin typeface="Arial"/>
                <a:cs typeface="Arial"/>
              </a:rPr>
              <a:t>dụ</a:t>
            </a:r>
            <a:r>
              <a:rPr lang="en-US" b="1" dirty="0" smtClean="0">
                <a:latin typeface="Arial"/>
                <a:cs typeface="Arial"/>
              </a:rPr>
              <a:t>: AMAT</a:t>
            </a:r>
            <a:endParaRPr lang="en-US" dirty="0">
              <a:latin typeface="Arial"/>
              <a:cs typeface="Arial"/>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904999"/>
            <a:ext cx="3733800" cy="248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2057400"/>
            <a:ext cx="4876800" cy="4185761"/>
          </a:xfrm>
          <a:prstGeom prst="rect">
            <a:avLst/>
          </a:prstGeom>
        </p:spPr>
        <p:txBody>
          <a:bodyPr wrap="square">
            <a:spAutoFit/>
          </a:bodyPr>
          <a:lstStyle/>
          <a:p>
            <a:r>
              <a:rPr lang="en-US" sz="1400" b="1" dirty="0" smtClean="0">
                <a:latin typeface="Arial"/>
                <a:cs typeface="Arial"/>
              </a:rPr>
              <a:t>Machine 1</a:t>
            </a:r>
            <a:endParaRPr lang="en-US" sz="1400" b="1" dirty="0">
              <a:latin typeface="Arial"/>
              <a:cs typeface="Arial"/>
            </a:endParaRPr>
          </a:p>
          <a:p>
            <a:pPr lvl="1"/>
            <a:r>
              <a:rPr lang="en-US" sz="1400" dirty="0">
                <a:latin typeface="Arial"/>
                <a:cs typeface="Arial"/>
              </a:rPr>
              <a:t>– </a:t>
            </a:r>
            <a:r>
              <a:rPr lang="en-US" sz="1400" dirty="0" smtClean="0">
                <a:latin typeface="Arial"/>
                <a:cs typeface="Arial"/>
              </a:rPr>
              <a:t>100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nhập</a:t>
            </a:r>
            <a:r>
              <a:rPr lang="en-US" sz="1400" dirty="0" smtClean="0">
                <a:latin typeface="Arial"/>
                <a:cs typeface="Arial"/>
              </a:rPr>
              <a:t> DRAM</a:t>
            </a:r>
            <a:endParaRPr lang="en-US" sz="1400" dirty="0">
              <a:latin typeface="Arial"/>
              <a:cs typeface="Arial"/>
            </a:endParaRPr>
          </a:p>
          <a:p>
            <a:pPr lvl="1"/>
            <a:r>
              <a:rPr lang="en-US" sz="1400" dirty="0">
                <a:latin typeface="Arial"/>
                <a:cs typeface="Arial"/>
              </a:rPr>
              <a:t>– </a:t>
            </a:r>
            <a:r>
              <a:rPr lang="en-US" sz="1400" dirty="0" smtClean="0">
                <a:latin typeface="Arial"/>
                <a:cs typeface="Arial"/>
              </a:rPr>
              <a:t>1 </a:t>
            </a:r>
            <a:r>
              <a:rPr lang="en-US" sz="1400" dirty="0" err="1" smtClean="0">
                <a:latin typeface="Arial"/>
                <a:cs typeface="Arial"/>
              </a:rPr>
              <a:t>chu</a:t>
            </a:r>
            <a:r>
              <a:rPr lang="en-US" sz="1400" dirty="0" smtClean="0">
                <a:latin typeface="Arial"/>
                <a:cs typeface="Arial"/>
              </a:rPr>
              <a:t> </a:t>
            </a:r>
            <a:r>
              <a:rPr lang="en-US" sz="1400" dirty="0" err="1" smtClean="0">
                <a:latin typeface="Arial"/>
                <a:cs typeface="Arial"/>
              </a:rPr>
              <a:t>kỳ</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nhập</a:t>
            </a:r>
            <a:r>
              <a:rPr lang="en-US" sz="1400" dirty="0" smtClean="0">
                <a:latin typeface="Arial"/>
                <a:cs typeface="Arial"/>
              </a:rPr>
              <a:t> cache (hit or miss</a:t>
            </a:r>
            <a:r>
              <a:rPr lang="en-US" sz="1400" dirty="0">
                <a:latin typeface="Arial"/>
                <a:cs typeface="Arial"/>
              </a:rPr>
              <a:t>)</a:t>
            </a:r>
          </a:p>
          <a:p>
            <a:r>
              <a:rPr lang="en-US" sz="1400" dirty="0" smtClean="0">
                <a:latin typeface="Arial"/>
                <a:cs typeface="Arial"/>
              </a:rPr>
              <a:t>• </a:t>
            </a:r>
            <a:r>
              <a:rPr lang="en-US" sz="1400" dirty="0" err="1" smtClean="0">
                <a:latin typeface="Arial"/>
                <a:cs typeface="Arial"/>
              </a:rPr>
              <a:t>Tính</a:t>
            </a:r>
            <a:r>
              <a:rPr lang="en-US" sz="1400" dirty="0" smtClean="0">
                <a:latin typeface="Arial"/>
                <a:cs typeface="Arial"/>
              </a:rPr>
              <a:t> </a:t>
            </a:r>
            <a:r>
              <a:rPr lang="en-US" sz="1400" b="1" dirty="0" smtClean="0">
                <a:latin typeface="Arial"/>
                <a:cs typeface="Arial"/>
              </a:rPr>
              <a:t> AMAT </a:t>
            </a:r>
            <a:r>
              <a:rPr lang="en-US" sz="1400" b="1" dirty="0" err="1" smtClean="0">
                <a:latin typeface="Arial"/>
                <a:cs typeface="Arial"/>
              </a:rPr>
              <a:t>cho</a:t>
            </a:r>
            <a:r>
              <a:rPr lang="en-US" sz="1400" b="1" dirty="0" smtClean="0">
                <a:latin typeface="Arial"/>
                <a:cs typeface="Arial"/>
              </a:rPr>
              <a:t>  </a:t>
            </a:r>
            <a:r>
              <a:rPr lang="en-US" sz="1400" b="1" dirty="0" err="1" smtClean="0">
                <a:latin typeface="Arial"/>
                <a:cs typeface="Arial"/>
              </a:rPr>
              <a:t>lbm</a:t>
            </a:r>
            <a:r>
              <a:rPr lang="en-US" sz="1400" b="1" dirty="0">
                <a:latin typeface="Arial"/>
                <a:cs typeface="Arial"/>
              </a:rPr>
              <a:t>?</a:t>
            </a:r>
          </a:p>
          <a:p>
            <a:r>
              <a:rPr lang="en-US" sz="1400" dirty="0">
                <a:latin typeface="Arial"/>
                <a:cs typeface="Arial"/>
              </a:rPr>
              <a:t>– </a:t>
            </a:r>
            <a:r>
              <a:rPr lang="en-US" sz="1400" dirty="0" smtClean="0">
                <a:latin typeface="Arial"/>
                <a:cs typeface="Arial"/>
              </a:rPr>
              <a:t>cache </a:t>
            </a:r>
            <a:r>
              <a:rPr lang="en-US" sz="1400" dirty="0" err="1" smtClean="0">
                <a:latin typeface="Arial"/>
                <a:cs typeface="Arial"/>
              </a:rPr>
              <a:t>có</a:t>
            </a:r>
            <a:r>
              <a:rPr lang="en-US" sz="1400" dirty="0" smtClean="0">
                <a:latin typeface="Arial"/>
                <a:cs typeface="Arial"/>
              </a:rPr>
              <a:t> dung </a:t>
            </a:r>
            <a:r>
              <a:rPr lang="en-US" sz="1400" dirty="0" err="1" smtClean="0">
                <a:latin typeface="Arial"/>
                <a:cs typeface="Arial"/>
              </a:rPr>
              <a:t>lượng</a:t>
            </a:r>
            <a:r>
              <a:rPr lang="en-US" sz="1400" dirty="0" smtClean="0">
                <a:latin typeface="Arial"/>
                <a:cs typeface="Arial"/>
              </a:rPr>
              <a:t> 256kB ?</a:t>
            </a:r>
            <a:endParaRPr lang="en-US" sz="1400" dirty="0">
              <a:latin typeface="Arial"/>
              <a:cs typeface="Arial"/>
            </a:endParaRPr>
          </a:p>
          <a:p>
            <a:pPr lvl="1"/>
            <a:r>
              <a:rPr lang="en-US" sz="1400" dirty="0">
                <a:latin typeface="Arial"/>
                <a:cs typeface="Arial"/>
              </a:rPr>
              <a:t>• </a:t>
            </a:r>
            <a:r>
              <a:rPr lang="en-US" sz="1400" dirty="0" smtClean="0">
                <a:latin typeface="Arial"/>
                <a:cs typeface="Arial"/>
              </a:rPr>
              <a:t>6% miss ratio</a:t>
            </a:r>
            <a:endParaRPr lang="en-US" sz="1400" dirty="0">
              <a:latin typeface="Arial"/>
              <a:cs typeface="Arial"/>
            </a:endParaRPr>
          </a:p>
          <a:p>
            <a:pPr lvl="1"/>
            <a:r>
              <a:rPr lang="en-US" sz="1400" dirty="0">
                <a:latin typeface="Arial"/>
                <a:cs typeface="Arial"/>
              </a:rPr>
              <a:t>• (1</a:t>
            </a:r>
            <a:r>
              <a:rPr lang="en-US" sz="1400" dirty="0" smtClean="0">
                <a:latin typeface="Arial"/>
                <a:cs typeface="Arial"/>
              </a:rPr>
              <a:t>) + (</a:t>
            </a:r>
            <a:r>
              <a:rPr lang="en-US" sz="1400" dirty="0">
                <a:latin typeface="Arial"/>
                <a:cs typeface="Arial"/>
              </a:rPr>
              <a:t>6%)*(1+100</a:t>
            </a:r>
            <a:r>
              <a:rPr lang="en-US" sz="1400" dirty="0" smtClean="0">
                <a:latin typeface="Arial"/>
                <a:cs typeface="Arial"/>
              </a:rPr>
              <a:t>) = 7.06 cycles per memory access</a:t>
            </a:r>
            <a:endParaRPr lang="en-US" sz="1400" dirty="0">
              <a:latin typeface="Arial"/>
              <a:cs typeface="Arial"/>
            </a:endParaRPr>
          </a:p>
          <a:p>
            <a:r>
              <a:rPr lang="en-US" sz="1400" dirty="0">
                <a:latin typeface="Arial"/>
                <a:cs typeface="Arial"/>
              </a:rPr>
              <a:t>– </a:t>
            </a:r>
            <a:r>
              <a:rPr lang="en-US" sz="1400" dirty="0" smtClean="0">
                <a:latin typeface="Arial"/>
                <a:cs typeface="Arial"/>
              </a:rPr>
              <a:t>cache </a:t>
            </a:r>
            <a:r>
              <a:rPr lang="en-US" sz="1400" dirty="0" err="1" smtClean="0">
                <a:latin typeface="Arial"/>
                <a:cs typeface="Arial"/>
              </a:rPr>
              <a:t>có</a:t>
            </a:r>
            <a:r>
              <a:rPr lang="en-US" sz="1400" dirty="0" smtClean="0">
                <a:latin typeface="Arial"/>
                <a:cs typeface="Arial"/>
              </a:rPr>
              <a:t> dung </a:t>
            </a:r>
            <a:r>
              <a:rPr lang="en-US" sz="1400" dirty="0" err="1" smtClean="0">
                <a:latin typeface="Arial"/>
                <a:cs typeface="Arial"/>
              </a:rPr>
              <a:t>lượng</a:t>
            </a:r>
            <a:r>
              <a:rPr lang="en-US" sz="1400" dirty="0" smtClean="0">
                <a:latin typeface="Arial"/>
                <a:cs typeface="Arial"/>
              </a:rPr>
              <a:t> 8MB ?</a:t>
            </a:r>
            <a:endParaRPr lang="en-US" sz="1400" dirty="0">
              <a:latin typeface="Arial"/>
              <a:cs typeface="Arial"/>
            </a:endParaRPr>
          </a:p>
          <a:p>
            <a:pPr lvl="1"/>
            <a:r>
              <a:rPr lang="en-US" sz="1400" dirty="0">
                <a:latin typeface="Arial"/>
                <a:cs typeface="Arial"/>
              </a:rPr>
              <a:t>• </a:t>
            </a:r>
            <a:r>
              <a:rPr lang="en-US" sz="1400" dirty="0" smtClean="0">
                <a:latin typeface="Arial"/>
                <a:cs typeface="Arial"/>
              </a:rPr>
              <a:t>3% miss ratio</a:t>
            </a:r>
            <a:endParaRPr lang="en-US" sz="1400" dirty="0">
              <a:latin typeface="Arial"/>
              <a:cs typeface="Arial"/>
            </a:endParaRPr>
          </a:p>
          <a:p>
            <a:pPr lvl="1"/>
            <a:r>
              <a:rPr lang="en-US" sz="1400" dirty="0">
                <a:latin typeface="Arial"/>
                <a:cs typeface="Arial"/>
              </a:rPr>
              <a:t>• (1</a:t>
            </a:r>
            <a:r>
              <a:rPr lang="en-US" sz="1400" dirty="0" smtClean="0">
                <a:latin typeface="Arial"/>
                <a:cs typeface="Arial"/>
              </a:rPr>
              <a:t>) +</a:t>
            </a:r>
            <a:r>
              <a:rPr lang="en-US" sz="1400" dirty="0">
                <a:latin typeface="Arial"/>
                <a:cs typeface="Arial"/>
              </a:rPr>
              <a:t> </a:t>
            </a:r>
            <a:r>
              <a:rPr lang="en-US" sz="1400" dirty="0" smtClean="0">
                <a:latin typeface="Arial"/>
                <a:cs typeface="Arial"/>
              </a:rPr>
              <a:t>(</a:t>
            </a:r>
            <a:r>
              <a:rPr lang="en-US" sz="1400" dirty="0">
                <a:latin typeface="Arial"/>
                <a:cs typeface="Arial"/>
              </a:rPr>
              <a:t>3%)*(1+100</a:t>
            </a:r>
            <a:r>
              <a:rPr lang="en-US" sz="1400" dirty="0" smtClean="0">
                <a:latin typeface="Arial"/>
                <a:cs typeface="Arial"/>
              </a:rPr>
              <a:t>) = 4.03 cycles per memory access</a:t>
            </a:r>
            <a:endParaRPr lang="en-US" sz="1400" dirty="0">
              <a:latin typeface="Arial"/>
              <a:cs typeface="Arial"/>
            </a:endParaRPr>
          </a:p>
          <a:p>
            <a:r>
              <a:rPr lang="en-US" sz="1400" b="1" dirty="0" smtClean="0">
                <a:latin typeface="Arial"/>
                <a:cs typeface="Arial"/>
              </a:rPr>
              <a:t>Machine 2</a:t>
            </a:r>
          </a:p>
          <a:p>
            <a:r>
              <a:rPr lang="en-US" sz="1400" dirty="0" smtClean="0">
                <a:latin typeface="Arial"/>
                <a:cs typeface="Arial"/>
              </a:rPr>
              <a:t>– 100 cycles to</a:t>
            </a:r>
            <a:r>
              <a:rPr lang="en-US" sz="1400" dirty="0">
                <a:latin typeface="Arial"/>
                <a:cs typeface="Arial"/>
              </a:rPr>
              <a:t> </a:t>
            </a:r>
            <a:r>
              <a:rPr lang="en-US" sz="1400" dirty="0" smtClean="0">
                <a:latin typeface="Arial"/>
                <a:cs typeface="Arial"/>
              </a:rPr>
              <a:t>DRAM</a:t>
            </a:r>
            <a:endParaRPr lang="en-US" sz="1400" dirty="0">
              <a:latin typeface="Arial"/>
              <a:cs typeface="Arial"/>
            </a:endParaRPr>
          </a:p>
          <a:p>
            <a:r>
              <a:rPr lang="en-US" sz="1400" dirty="0">
                <a:latin typeface="Arial"/>
                <a:cs typeface="Arial"/>
              </a:rPr>
              <a:t>– </a:t>
            </a:r>
            <a:r>
              <a:rPr lang="en-US" sz="1400" dirty="0" smtClean="0">
                <a:latin typeface="Arial"/>
                <a:cs typeface="Arial"/>
              </a:rPr>
              <a:t>2 cycle cache access time (hit or miss</a:t>
            </a:r>
            <a:r>
              <a:rPr lang="en-US" sz="1400" dirty="0">
                <a:latin typeface="Arial"/>
                <a:cs typeface="Arial"/>
              </a:rPr>
              <a:t>)</a:t>
            </a:r>
          </a:p>
          <a:p>
            <a:r>
              <a:rPr lang="en-US" sz="1400" dirty="0">
                <a:latin typeface="Arial"/>
                <a:cs typeface="Arial"/>
              </a:rPr>
              <a:t>• </a:t>
            </a:r>
            <a:r>
              <a:rPr lang="en-US" sz="1400" b="1" dirty="0" err="1" smtClean="0">
                <a:latin typeface="Arial"/>
                <a:cs typeface="Arial"/>
              </a:rPr>
              <a:t>Tính</a:t>
            </a:r>
            <a:r>
              <a:rPr lang="en-US" sz="1400" b="1" dirty="0" smtClean="0">
                <a:latin typeface="Arial"/>
                <a:cs typeface="Arial"/>
              </a:rPr>
              <a:t> AMAT </a:t>
            </a:r>
            <a:r>
              <a:rPr lang="en-US" sz="1400" b="1" dirty="0" err="1" smtClean="0">
                <a:latin typeface="Arial"/>
                <a:cs typeface="Arial"/>
              </a:rPr>
              <a:t>cho</a:t>
            </a:r>
            <a:r>
              <a:rPr lang="en-US" sz="1400" b="1" dirty="0" smtClean="0">
                <a:latin typeface="Arial"/>
                <a:cs typeface="Arial"/>
              </a:rPr>
              <a:t> bzip2</a:t>
            </a:r>
            <a:r>
              <a:rPr lang="en-US" sz="1400" b="1" dirty="0">
                <a:latin typeface="Arial"/>
                <a:cs typeface="Arial"/>
              </a:rPr>
              <a:t>?</a:t>
            </a:r>
          </a:p>
          <a:p>
            <a:r>
              <a:rPr lang="en-US" sz="1400" dirty="0">
                <a:latin typeface="Arial"/>
                <a:cs typeface="Arial"/>
              </a:rPr>
              <a:t>– </a:t>
            </a:r>
            <a:r>
              <a:rPr lang="en-US" sz="1400" dirty="0" smtClean="0">
                <a:latin typeface="Arial"/>
                <a:cs typeface="Arial"/>
              </a:rPr>
              <a:t>256kB cache</a:t>
            </a:r>
            <a:r>
              <a:rPr lang="en-US" sz="1400" dirty="0">
                <a:latin typeface="Arial"/>
                <a:cs typeface="Arial"/>
              </a:rPr>
              <a:t>?</a:t>
            </a:r>
          </a:p>
          <a:p>
            <a:pPr lvl="1"/>
            <a:r>
              <a:rPr lang="en-US" sz="1400" dirty="0">
                <a:latin typeface="Arial"/>
                <a:cs typeface="Arial"/>
              </a:rPr>
              <a:t>• </a:t>
            </a:r>
            <a:r>
              <a:rPr lang="en-US" sz="1400" dirty="0" smtClean="0">
                <a:latin typeface="Arial"/>
                <a:cs typeface="Arial"/>
              </a:rPr>
              <a:t>1.5% miss ratio</a:t>
            </a:r>
            <a:endParaRPr lang="en-US" sz="1400" dirty="0">
              <a:latin typeface="Arial"/>
              <a:cs typeface="Arial"/>
            </a:endParaRPr>
          </a:p>
          <a:p>
            <a:pPr lvl="1"/>
            <a:r>
              <a:rPr lang="en-US" sz="1400" dirty="0">
                <a:latin typeface="Arial"/>
                <a:cs typeface="Arial"/>
              </a:rPr>
              <a:t>• (2</a:t>
            </a:r>
            <a:r>
              <a:rPr lang="en-US" sz="1400" dirty="0" smtClean="0">
                <a:latin typeface="Arial"/>
                <a:cs typeface="Arial"/>
              </a:rPr>
              <a:t>) +</a:t>
            </a:r>
            <a:r>
              <a:rPr lang="en-US" sz="1400" dirty="0">
                <a:latin typeface="Arial"/>
                <a:cs typeface="Arial"/>
              </a:rPr>
              <a:t> </a:t>
            </a:r>
            <a:r>
              <a:rPr lang="en-US" sz="1400" dirty="0" smtClean="0">
                <a:latin typeface="Arial"/>
                <a:cs typeface="Arial"/>
              </a:rPr>
              <a:t>(</a:t>
            </a:r>
            <a:r>
              <a:rPr lang="en-US" sz="1400" dirty="0">
                <a:latin typeface="Arial"/>
                <a:cs typeface="Arial"/>
              </a:rPr>
              <a:t>1.5%)*(2+100</a:t>
            </a:r>
            <a:r>
              <a:rPr lang="en-US" sz="1400" dirty="0" smtClean="0">
                <a:latin typeface="Arial"/>
                <a:cs typeface="Arial"/>
              </a:rPr>
              <a:t>) =</a:t>
            </a:r>
            <a:r>
              <a:rPr lang="en-US" sz="1400" dirty="0">
                <a:latin typeface="Arial"/>
                <a:cs typeface="Arial"/>
              </a:rPr>
              <a:t> </a:t>
            </a:r>
            <a:r>
              <a:rPr lang="en-US" sz="1400" dirty="0" smtClean="0">
                <a:latin typeface="Arial"/>
                <a:cs typeface="Arial"/>
              </a:rPr>
              <a:t>3.53</a:t>
            </a:r>
            <a:endParaRPr lang="en-US" sz="1400" dirty="0">
              <a:latin typeface="Arial"/>
              <a:cs typeface="Arial"/>
            </a:endParaRPr>
          </a:p>
        </p:txBody>
      </p:sp>
      <p:sp>
        <p:nvSpPr>
          <p:cNvPr id="4" name="Rectangle 3"/>
          <p:cNvSpPr/>
          <p:nvPr/>
        </p:nvSpPr>
        <p:spPr>
          <a:xfrm>
            <a:off x="3810000" y="5296675"/>
            <a:ext cx="2557348" cy="1384995"/>
          </a:xfrm>
          <a:prstGeom prst="rect">
            <a:avLst/>
          </a:prstGeom>
        </p:spPr>
        <p:txBody>
          <a:bodyPr wrap="square">
            <a:spAutoFit/>
          </a:bodyPr>
          <a:lstStyle/>
          <a:p>
            <a:r>
              <a:rPr lang="en-US" sz="1400" b="1" dirty="0" smtClean="0">
                <a:latin typeface="Arial"/>
                <a:cs typeface="Arial"/>
              </a:rPr>
              <a:t>Q: </a:t>
            </a:r>
            <a:r>
              <a:rPr lang="en-US" sz="1400" b="1" dirty="0" err="1" smtClean="0">
                <a:latin typeface="Arial"/>
                <a:cs typeface="Arial"/>
              </a:rPr>
              <a:t>Tại</a:t>
            </a:r>
            <a:r>
              <a:rPr lang="en-US" sz="1400" b="1" dirty="0" smtClean="0">
                <a:latin typeface="Arial"/>
                <a:cs typeface="Arial"/>
              </a:rPr>
              <a:t> </a:t>
            </a:r>
            <a:r>
              <a:rPr lang="en-US" sz="1400" b="1" dirty="0" err="1" smtClean="0">
                <a:latin typeface="Arial"/>
                <a:cs typeface="Arial"/>
              </a:rPr>
              <a:t>sao</a:t>
            </a:r>
            <a:r>
              <a:rPr lang="en-US" sz="1400" b="1" dirty="0" smtClean="0">
                <a:latin typeface="Arial"/>
                <a:cs typeface="Arial"/>
              </a:rPr>
              <a:t> bzip2’s AMAT</a:t>
            </a:r>
            <a:r>
              <a:rPr lang="en-US" sz="1400" b="1" dirty="0">
                <a:latin typeface="Arial"/>
                <a:cs typeface="Arial"/>
              </a:rPr>
              <a:t> </a:t>
            </a:r>
            <a:r>
              <a:rPr lang="en-US" sz="1400" b="1" dirty="0" err="1" smtClean="0">
                <a:latin typeface="Arial"/>
                <a:cs typeface="Arial"/>
              </a:rPr>
              <a:t>với</a:t>
            </a:r>
            <a:r>
              <a:rPr lang="en-US" sz="1400" b="1" dirty="0" smtClean="0">
                <a:latin typeface="Arial"/>
                <a:cs typeface="Arial"/>
              </a:rPr>
              <a:t> 256kB cache </a:t>
            </a:r>
            <a:r>
              <a:rPr lang="en-US" sz="1400" b="1" dirty="0" err="1" smtClean="0">
                <a:latin typeface="Arial"/>
                <a:cs typeface="Arial"/>
              </a:rPr>
              <a:t>gần</a:t>
            </a:r>
            <a:r>
              <a:rPr lang="en-US" sz="1400" b="1" dirty="0" smtClean="0">
                <a:latin typeface="Arial"/>
                <a:cs typeface="Arial"/>
              </a:rPr>
              <a:t> </a:t>
            </a:r>
            <a:r>
              <a:rPr lang="en-US" sz="1400" b="1" dirty="0" err="1" smtClean="0">
                <a:latin typeface="Arial"/>
                <a:cs typeface="Arial"/>
              </a:rPr>
              <a:t>giống</a:t>
            </a:r>
            <a:r>
              <a:rPr lang="en-US" sz="1400" b="1" dirty="0" smtClean="0">
                <a:latin typeface="Arial"/>
                <a:cs typeface="Arial"/>
              </a:rPr>
              <a:t> </a:t>
            </a:r>
            <a:r>
              <a:rPr lang="en-US" sz="1400" b="1" dirty="0" err="1" smtClean="0">
                <a:latin typeface="Arial"/>
                <a:cs typeface="Arial"/>
              </a:rPr>
              <a:t>với</a:t>
            </a:r>
            <a:r>
              <a:rPr lang="en-US" sz="1400" b="1" dirty="0" smtClean="0">
                <a:latin typeface="Arial"/>
                <a:cs typeface="Arial"/>
              </a:rPr>
              <a:t> </a:t>
            </a:r>
            <a:r>
              <a:rPr lang="en-US" sz="1400" b="1" dirty="0" err="1" smtClean="0">
                <a:latin typeface="Arial"/>
                <a:cs typeface="Arial"/>
              </a:rPr>
              <a:t>lbm’s</a:t>
            </a:r>
            <a:r>
              <a:rPr lang="en-US" sz="1400" b="1" dirty="0" smtClean="0">
                <a:latin typeface="Arial"/>
                <a:cs typeface="Arial"/>
              </a:rPr>
              <a:t> </a:t>
            </a:r>
            <a:r>
              <a:rPr lang="en-US" sz="1400" b="1" dirty="0" err="1" smtClean="0">
                <a:latin typeface="Arial"/>
                <a:cs typeface="Arial"/>
              </a:rPr>
              <a:t>với</a:t>
            </a:r>
            <a:r>
              <a:rPr lang="en-US" sz="1400" b="1" dirty="0" smtClean="0">
                <a:latin typeface="Arial"/>
                <a:cs typeface="Arial"/>
              </a:rPr>
              <a:t> 8MB</a:t>
            </a:r>
            <a:r>
              <a:rPr lang="en-US" sz="1400" b="1" dirty="0">
                <a:latin typeface="Arial"/>
                <a:cs typeface="Arial"/>
              </a:rPr>
              <a:t>?</a:t>
            </a:r>
          </a:p>
          <a:p>
            <a:pPr marL="342900" indent="-342900">
              <a:buAutoNum type="arabicPeriod"/>
            </a:pPr>
            <a:r>
              <a:rPr lang="en-US" sz="1400" dirty="0" smtClean="0">
                <a:latin typeface="Arial"/>
                <a:cs typeface="Arial"/>
              </a:rPr>
              <a:t>Slower cache</a:t>
            </a:r>
            <a:endParaRPr lang="en-US" sz="1400" dirty="0">
              <a:latin typeface="Arial"/>
              <a:cs typeface="Arial"/>
            </a:endParaRPr>
          </a:p>
          <a:p>
            <a:pPr marL="342900" indent="-342900">
              <a:buAutoNum type="arabicPeriod"/>
            </a:pPr>
            <a:r>
              <a:rPr lang="en-US" sz="1400" dirty="0" smtClean="0">
                <a:latin typeface="Arial"/>
                <a:cs typeface="Arial"/>
              </a:rPr>
              <a:t>Different miss ratios</a:t>
            </a:r>
            <a:endParaRPr lang="en-US" sz="1400" dirty="0">
              <a:latin typeface="Arial"/>
              <a:cs typeface="Arial"/>
            </a:endParaRPr>
          </a:p>
          <a:p>
            <a:pPr marL="342900" indent="-342900">
              <a:buAutoNum type="arabicPeriod"/>
            </a:pPr>
            <a:r>
              <a:rPr lang="en-US" sz="1400" dirty="0" smtClean="0">
                <a:latin typeface="Arial"/>
                <a:cs typeface="Arial"/>
              </a:rPr>
              <a:t>Different applications</a:t>
            </a:r>
            <a:endParaRPr lang="en-US" sz="1400" dirty="0">
              <a:latin typeface="Arial"/>
              <a:cs typeface="Arial"/>
            </a:endParaRPr>
          </a:p>
        </p:txBody>
      </p:sp>
      <p:sp>
        <p:nvSpPr>
          <p:cNvPr id="5" name="Rectangle 4"/>
          <p:cNvSpPr/>
          <p:nvPr/>
        </p:nvSpPr>
        <p:spPr>
          <a:xfrm>
            <a:off x="6398943" y="4448142"/>
            <a:ext cx="2592657" cy="2031325"/>
          </a:xfrm>
          <a:prstGeom prst="rect">
            <a:avLst/>
          </a:prstGeom>
        </p:spPr>
        <p:txBody>
          <a:bodyPr wrap="square">
            <a:spAutoFit/>
          </a:bodyPr>
          <a:lstStyle/>
          <a:p>
            <a:r>
              <a:rPr lang="en-US" sz="1400" b="1" dirty="0" smtClean="0">
                <a:latin typeface="Arial"/>
                <a:cs typeface="Arial"/>
              </a:rPr>
              <a:t>A: Slower cache</a:t>
            </a:r>
            <a:endParaRPr lang="en-US" sz="1400" b="1" dirty="0">
              <a:latin typeface="Arial"/>
              <a:cs typeface="Arial"/>
            </a:endParaRPr>
          </a:p>
          <a:p>
            <a:r>
              <a:rPr lang="en-US" sz="1400" dirty="0" smtClean="0">
                <a:latin typeface="Arial"/>
                <a:cs typeface="Arial"/>
              </a:rPr>
              <a:t>Cache </a:t>
            </a:r>
            <a:r>
              <a:rPr lang="en-US" sz="1400" dirty="0" err="1" smtClean="0">
                <a:latin typeface="Arial"/>
                <a:cs typeface="Arial"/>
              </a:rPr>
              <a:t>mất</a:t>
            </a:r>
            <a:r>
              <a:rPr lang="en-US" sz="1400" dirty="0" smtClean="0">
                <a:latin typeface="Arial"/>
                <a:cs typeface="Arial"/>
              </a:rPr>
              <a:t> 2 cycles </a:t>
            </a:r>
            <a:r>
              <a:rPr lang="en-US" sz="1400" dirty="0" err="1" smtClean="0">
                <a:latin typeface="Arial"/>
                <a:cs typeface="Arial"/>
              </a:rPr>
              <a:t>cho</a:t>
            </a:r>
            <a:r>
              <a:rPr lang="en-US" sz="1400" dirty="0" smtClean="0">
                <a:latin typeface="Arial"/>
                <a:cs typeface="Arial"/>
              </a:rPr>
              <a:t> Machine 2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chỉ</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chu</a:t>
            </a:r>
            <a:r>
              <a:rPr lang="en-US" sz="1400" dirty="0" smtClean="0">
                <a:latin typeface="Arial"/>
                <a:cs typeface="Arial"/>
              </a:rPr>
              <a:t> </a:t>
            </a:r>
            <a:r>
              <a:rPr lang="en-US" sz="1400" dirty="0" err="1" smtClean="0">
                <a:latin typeface="Arial"/>
                <a:cs typeface="Arial"/>
              </a:rPr>
              <a:t>kỳ</a:t>
            </a:r>
            <a:r>
              <a:rPr lang="en-US" sz="1400" dirty="0" smtClean="0">
                <a:latin typeface="Arial"/>
                <a:cs typeface="Arial"/>
              </a:rPr>
              <a:t> </a:t>
            </a:r>
            <a:r>
              <a:rPr lang="en-US" sz="1400" dirty="0" err="1" smtClean="0">
                <a:latin typeface="Arial"/>
                <a:cs typeface="Arial"/>
              </a:rPr>
              <a:t>cho</a:t>
            </a:r>
            <a:r>
              <a:rPr lang="en-US" sz="1400" dirty="0" smtClean="0">
                <a:latin typeface="Arial"/>
                <a:cs typeface="Arial"/>
              </a:rPr>
              <a:t> Machine 1. </a:t>
            </a:r>
            <a:r>
              <a:rPr lang="en-US" sz="1400" dirty="0" err="1" smtClean="0">
                <a:latin typeface="Arial"/>
                <a:cs typeface="Arial"/>
              </a:rPr>
              <a:t>Diều</a:t>
            </a:r>
            <a:r>
              <a:rPr lang="en-US" sz="1400" dirty="0" smtClean="0">
                <a:latin typeface="Arial"/>
                <a:cs typeface="Arial"/>
              </a:rPr>
              <a:t> </a:t>
            </a:r>
            <a:r>
              <a:rPr lang="en-US" sz="1400" dirty="0" err="1" smtClean="0">
                <a:latin typeface="Arial"/>
                <a:cs typeface="Arial"/>
              </a:rPr>
              <a:t>này</a:t>
            </a:r>
            <a:r>
              <a:rPr lang="en-US" sz="1400" dirty="0" smtClean="0">
                <a:latin typeface="Arial"/>
                <a:cs typeface="Arial"/>
              </a:rPr>
              <a:t> </a:t>
            </a:r>
            <a:r>
              <a:rPr lang="en-US" sz="1400" dirty="0" err="1" smtClean="0">
                <a:latin typeface="Arial"/>
                <a:cs typeface="Arial"/>
              </a:rPr>
              <a:t>làm</a:t>
            </a:r>
            <a:r>
              <a:rPr lang="en-US" sz="1400" dirty="0" smtClean="0">
                <a:latin typeface="Arial"/>
                <a:cs typeface="Arial"/>
              </a:rPr>
              <a:t> </a:t>
            </a:r>
            <a:r>
              <a:rPr lang="en-US" sz="1400" dirty="0" err="1" smtClean="0">
                <a:latin typeface="Arial"/>
                <a:cs typeface="Arial"/>
              </a:rPr>
              <a:t>ảnh</a:t>
            </a:r>
            <a:r>
              <a:rPr lang="en-US" sz="1400" dirty="0" smtClean="0">
                <a:latin typeface="Arial"/>
                <a:cs typeface="Arial"/>
              </a:rPr>
              <a:t> </a:t>
            </a:r>
            <a:r>
              <a:rPr lang="en-US" sz="1400" dirty="0" err="1" smtClean="0">
                <a:latin typeface="Arial"/>
                <a:cs typeface="Arial"/>
              </a:rPr>
              <a:t>hưởng</a:t>
            </a:r>
            <a:r>
              <a:rPr lang="en-US" sz="1400" dirty="0" smtClean="0">
                <a:latin typeface="Arial"/>
                <a:cs typeface="Arial"/>
              </a:rPr>
              <a:t> </a:t>
            </a:r>
            <a:r>
              <a:rPr lang="en-US" sz="1400" dirty="0" err="1" smtClean="0">
                <a:latin typeface="Arial"/>
                <a:cs typeface="Arial"/>
              </a:rPr>
              <a:t>đến</a:t>
            </a:r>
            <a:r>
              <a:rPr lang="en-US" sz="1400" dirty="0" smtClean="0">
                <a:latin typeface="Arial"/>
                <a:cs typeface="Arial"/>
              </a:rPr>
              <a:t> </a:t>
            </a:r>
            <a:r>
              <a:rPr lang="en-US" sz="1400" dirty="0" err="1" smtClean="0">
                <a:latin typeface="Arial"/>
                <a:cs typeface="Arial"/>
              </a:rPr>
              <a:t>AMAT.Ứng</a:t>
            </a:r>
            <a:r>
              <a:rPr lang="en-US" sz="1400" dirty="0" smtClean="0">
                <a:latin typeface="Arial"/>
                <a:cs typeface="Arial"/>
              </a:rPr>
              <a:t> </a:t>
            </a:r>
            <a:r>
              <a:rPr lang="en-US" sz="1400" dirty="0" err="1" smtClean="0">
                <a:latin typeface="Arial"/>
                <a:cs typeface="Arial"/>
              </a:rPr>
              <a:t>dụng</a:t>
            </a:r>
            <a:r>
              <a:rPr lang="en-US" sz="1400" dirty="0" smtClean="0">
                <a:latin typeface="Arial"/>
                <a:cs typeface="Arial"/>
              </a:rPr>
              <a:t> </a:t>
            </a:r>
            <a:r>
              <a:rPr lang="en-US" sz="1400" dirty="0" err="1" smtClean="0">
                <a:latin typeface="Arial"/>
                <a:cs typeface="Arial"/>
              </a:rPr>
              <a:t>khác</a:t>
            </a:r>
            <a:r>
              <a:rPr lang="en-US" sz="1400" dirty="0" smtClean="0">
                <a:latin typeface="Arial"/>
                <a:cs typeface="Arial"/>
              </a:rPr>
              <a:t> </a:t>
            </a:r>
            <a:r>
              <a:rPr lang="en-US" sz="1400" dirty="0" err="1" smtClean="0">
                <a:latin typeface="Arial"/>
                <a:cs typeface="Arial"/>
              </a:rPr>
              <a:t>nhau</a:t>
            </a:r>
            <a:r>
              <a:rPr lang="en-US" sz="1400" dirty="0" smtClean="0">
                <a:latin typeface="Arial"/>
                <a:cs typeface="Arial"/>
              </a:rPr>
              <a:t> </a:t>
            </a:r>
            <a:r>
              <a:rPr lang="en-US" sz="1400" dirty="0" err="1" smtClean="0">
                <a:latin typeface="Arial"/>
                <a:cs typeface="Arial"/>
              </a:rPr>
              <a:t>sẽ</a:t>
            </a:r>
            <a:r>
              <a:rPr lang="en-US" sz="1400" dirty="0" smtClean="0">
                <a:latin typeface="Arial"/>
                <a:cs typeface="Arial"/>
              </a:rPr>
              <a:t> </a:t>
            </a:r>
            <a:r>
              <a:rPr lang="en-US" sz="1400" dirty="0" err="1" smtClean="0">
                <a:latin typeface="Arial"/>
                <a:cs typeface="Arial"/>
              </a:rPr>
              <a:t>thấy</a:t>
            </a:r>
            <a:r>
              <a:rPr lang="en-US" sz="1400" dirty="0" smtClean="0">
                <a:latin typeface="Arial"/>
                <a:cs typeface="Arial"/>
              </a:rPr>
              <a:t>  8MB cache </a:t>
            </a:r>
            <a:r>
              <a:rPr lang="en-US" sz="1400" dirty="0" err="1" smtClean="0">
                <a:latin typeface="Arial"/>
                <a:cs typeface="Arial"/>
              </a:rPr>
              <a:t>có</a:t>
            </a:r>
            <a:r>
              <a:rPr lang="en-US" sz="1400" dirty="0" smtClean="0">
                <a:latin typeface="Arial"/>
                <a:cs typeface="Arial"/>
              </a:rPr>
              <a:t> 3% miss ratio </a:t>
            </a:r>
            <a:r>
              <a:rPr lang="en-US" sz="1400" dirty="0" err="1" smtClean="0">
                <a:latin typeface="Arial"/>
                <a:cs typeface="Arial"/>
              </a:rPr>
              <a:t>đối</a:t>
            </a:r>
            <a:r>
              <a:rPr lang="en-US" sz="1400" dirty="0" smtClean="0">
                <a:latin typeface="Arial"/>
                <a:cs typeface="Arial"/>
              </a:rPr>
              <a:t> </a:t>
            </a:r>
            <a:r>
              <a:rPr lang="en-US" sz="1400" dirty="0" err="1" smtClean="0">
                <a:latin typeface="Arial"/>
                <a:cs typeface="Arial"/>
              </a:rPr>
              <a:t>với</a:t>
            </a:r>
            <a:r>
              <a:rPr lang="en-US" sz="1400" dirty="0" smtClean="0">
                <a:latin typeface="Arial"/>
                <a:cs typeface="Arial"/>
              </a:rPr>
              <a:t> </a:t>
            </a:r>
            <a:r>
              <a:rPr lang="en-US" sz="1400" dirty="0" err="1" smtClean="0">
                <a:latin typeface="Arial"/>
                <a:cs typeface="Arial"/>
              </a:rPr>
              <a:t>lbm</a:t>
            </a:r>
            <a:r>
              <a:rPr lang="en-US" sz="1400" dirty="0" smtClean="0">
                <a:latin typeface="Arial"/>
                <a:cs typeface="Arial"/>
              </a:rPr>
              <a:t> </a:t>
            </a:r>
            <a:r>
              <a:rPr lang="en-US" sz="1400" dirty="0" err="1" smtClean="0">
                <a:latin typeface="Arial"/>
                <a:cs typeface="Arial"/>
              </a:rPr>
              <a:t>trong</a:t>
            </a:r>
            <a:r>
              <a:rPr lang="en-US" sz="1400" dirty="0" smtClean="0">
                <a:latin typeface="Arial"/>
                <a:cs typeface="Arial"/>
              </a:rPr>
              <a:t> </a:t>
            </a:r>
            <a:r>
              <a:rPr lang="en-US" sz="1400" dirty="0" err="1" smtClean="0">
                <a:latin typeface="Arial"/>
                <a:cs typeface="Arial"/>
              </a:rPr>
              <a:t>khi</a:t>
            </a:r>
            <a:r>
              <a:rPr lang="en-US" sz="1400" dirty="0" smtClean="0">
                <a:latin typeface="Arial"/>
                <a:cs typeface="Arial"/>
              </a:rPr>
              <a:t> bzip2 </a:t>
            </a:r>
            <a:r>
              <a:rPr lang="en-US" sz="1400" dirty="0" err="1" smtClean="0">
                <a:latin typeface="Arial"/>
                <a:cs typeface="Arial"/>
              </a:rPr>
              <a:t>có</a:t>
            </a:r>
            <a:r>
              <a:rPr lang="en-US" sz="1400" dirty="0" smtClean="0">
                <a:latin typeface="Arial"/>
                <a:cs typeface="Arial"/>
              </a:rPr>
              <a:t> 1.5% miss ratio </a:t>
            </a:r>
            <a:r>
              <a:rPr lang="en-US" sz="1400" dirty="0" err="1" smtClean="0">
                <a:latin typeface="Arial"/>
                <a:cs typeface="Arial"/>
              </a:rPr>
              <a:t>với</a:t>
            </a:r>
            <a:r>
              <a:rPr lang="en-US" sz="1400" dirty="0" smtClean="0">
                <a:latin typeface="Arial"/>
                <a:cs typeface="Arial"/>
              </a:rPr>
              <a:t> cache 256kB</a:t>
            </a:r>
            <a:endParaRPr lang="en-US" sz="1400" dirty="0">
              <a:latin typeface="Arial"/>
              <a:cs typeface="Arial"/>
            </a:endParaRPr>
          </a:p>
        </p:txBody>
      </p:sp>
    </p:spTree>
    <p:extLst>
      <p:ext uri="{BB962C8B-B14F-4D97-AF65-F5344CB8AC3E}">
        <p14:creationId xmlns:p14="http://schemas.microsoft.com/office/powerpoint/2010/main" val="2802642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Performance impacts of memory access time</a:t>
            </a:r>
            <a:endParaRPr lang="en-US" b="1" dirty="0"/>
          </a:p>
        </p:txBody>
      </p:sp>
      <p:sp>
        <p:nvSpPr>
          <p:cNvPr id="3" name="Rectangle 2"/>
          <p:cNvSpPr/>
          <p:nvPr/>
        </p:nvSpPr>
        <p:spPr>
          <a:xfrm>
            <a:off x="609600" y="2286000"/>
            <a:ext cx="8305800" cy="3416320"/>
          </a:xfrm>
          <a:prstGeom prst="rect">
            <a:avLst/>
          </a:prstGeom>
        </p:spPr>
        <p:txBody>
          <a:bodyPr wrap="square">
            <a:spAutoFit/>
          </a:bodyPr>
          <a:lstStyle/>
          <a:p>
            <a:r>
              <a:rPr lang="en-US" dirty="0">
                <a:latin typeface="Arial"/>
                <a:cs typeface="Arial"/>
              </a:rPr>
              <a:t>• </a:t>
            </a:r>
            <a:r>
              <a:rPr lang="en-US" dirty="0" err="1" smtClean="0">
                <a:latin typeface="Arial"/>
                <a:cs typeface="Arial"/>
              </a:rPr>
              <a:t>Ảnh</a:t>
            </a:r>
            <a:r>
              <a:rPr lang="en-US" dirty="0" smtClean="0">
                <a:latin typeface="Arial"/>
                <a:cs typeface="Arial"/>
              </a:rPr>
              <a:t> </a:t>
            </a:r>
            <a:r>
              <a:rPr lang="en-US" dirty="0" err="1" smtClean="0">
                <a:latin typeface="Arial"/>
                <a:cs typeface="Arial"/>
              </a:rPr>
              <a:t>thưởng</a:t>
            </a:r>
            <a:r>
              <a:rPr lang="en-US" dirty="0" smtClean="0">
                <a:latin typeface="Arial"/>
                <a:cs typeface="Arial"/>
              </a:rPr>
              <a:t> </a:t>
            </a:r>
            <a:r>
              <a:rPr lang="en-US" dirty="0" err="1" smtClean="0">
                <a:latin typeface="Arial"/>
                <a:cs typeface="Arial"/>
              </a:rPr>
              <a:t>của</a:t>
            </a:r>
            <a:r>
              <a:rPr lang="en-US" dirty="0" smtClean="0">
                <a:latin typeface="Arial"/>
                <a:cs typeface="Arial"/>
              </a:rPr>
              <a:t> </a:t>
            </a:r>
            <a:r>
              <a:rPr lang="en-US" dirty="0" err="1" smtClean="0">
                <a:latin typeface="Arial"/>
                <a:cs typeface="Arial"/>
              </a:rPr>
              <a:t>cace</a:t>
            </a:r>
            <a:r>
              <a:rPr lang="en-US" dirty="0" smtClean="0">
                <a:latin typeface="Arial"/>
                <a:cs typeface="Arial"/>
              </a:rPr>
              <a:t> </a:t>
            </a:r>
            <a:r>
              <a:rPr lang="en-US" dirty="0" err="1" smtClean="0">
                <a:latin typeface="Arial"/>
                <a:cs typeface="Arial"/>
              </a:rPr>
              <a:t>đến</a:t>
            </a:r>
            <a:r>
              <a:rPr lang="en-US" dirty="0" smtClean="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r>
              <a:rPr lang="en-US" dirty="0" smtClean="0">
                <a:latin typeface="Arial"/>
                <a:cs typeface="Arial"/>
              </a:rPr>
              <a:t> </a:t>
            </a:r>
            <a:r>
              <a:rPr lang="en-US" dirty="0" err="1" smtClean="0">
                <a:latin typeface="Arial"/>
                <a:cs typeface="Arial"/>
              </a:rPr>
              <a:t>như</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(CPI</a:t>
            </a:r>
            <a:r>
              <a:rPr lang="en-US" dirty="0">
                <a:latin typeface="Arial"/>
                <a:cs typeface="Arial"/>
              </a:rPr>
              <a:t>)?</a:t>
            </a:r>
          </a:p>
          <a:p>
            <a:pPr lvl="1"/>
            <a:r>
              <a:rPr lang="en-US" dirty="0">
                <a:latin typeface="Arial"/>
                <a:cs typeface="Arial"/>
              </a:rPr>
              <a:t>– </a:t>
            </a:r>
            <a:r>
              <a:rPr lang="en-US" dirty="0" smtClean="0">
                <a:latin typeface="Arial"/>
                <a:cs typeface="Arial"/>
              </a:rPr>
              <a:t>100 </a:t>
            </a:r>
            <a:r>
              <a:rPr lang="en-US" dirty="0" err="1" smtClean="0">
                <a:latin typeface="Arial"/>
                <a:cs typeface="Arial"/>
              </a:rPr>
              <a:t>chu</a:t>
            </a:r>
            <a:r>
              <a:rPr lang="en-US" dirty="0" smtClean="0">
                <a:latin typeface="Arial"/>
                <a:cs typeface="Arial"/>
              </a:rPr>
              <a:t> </a:t>
            </a:r>
            <a:r>
              <a:rPr lang="en-US" dirty="0" err="1" smtClean="0">
                <a:latin typeface="Arial"/>
                <a:cs typeface="Arial"/>
              </a:rPr>
              <a:t>kỳ</a:t>
            </a:r>
            <a:r>
              <a:rPr lang="en-US" dirty="0" smtClean="0">
                <a:latin typeface="Arial"/>
                <a:cs typeface="Arial"/>
              </a:rPr>
              <a:t> </a:t>
            </a:r>
            <a:r>
              <a:rPr lang="en-US" dirty="0" err="1" smtClean="0">
                <a:latin typeface="Arial"/>
                <a:cs typeface="Arial"/>
              </a:rPr>
              <a:t>trừng</a:t>
            </a:r>
            <a:r>
              <a:rPr lang="en-US" dirty="0" smtClean="0">
                <a:latin typeface="Arial"/>
                <a:cs typeface="Arial"/>
              </a:rPr>
              <a:t> </a:t>
            </a:r>
            <a:r>
              <a:rPr lang="en-US" dirty="0" err="1" smtClean="0">
                <a:latin typeface="Arial"/>
                <a:cs typeface="Arial"/>
              </a:rPr>
              <a:t>phạt</a:t>
            </a:r>
            <a:r>
              <a:rPr lang="en-US" dirty="0" smtClean="0">
                <a:latin typeface="Arial"/>
                <a:cs typeface="Arial"/>
              </a:rPr>
              <a:t> </a:t>
            </a:r>
            <a:r>
              <a:rPr lang="en-US" dirty="0" err="1" smtClean="0">
                <a:latin typeface="Arial"/>
                <a:cs typeface="Arial"/>
              </a:rPr>
              <a:t>trượt</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đệm</a:t>
            </a:r>
            <a:endParaRPr lang="en-US" dirty="0" smtClean="0">
              <a:latin typeface="Arial"/>
              <a:cs typeface="Arial"/>
            </a:endParaRPr>
          </a:p>
          <a:p>
            <a:pPr lvl="1"/>
            <a:r>
              <a:rPr lang="en-US" dirty="0" smtClean="0">
                <a:latin typeface="Arial"/>
                <a:cs typeface="Arial"/>
              </a:rPr>
              <a:t>– 3% </a:t>
            </a:r>
            <a:r>
              <a:rPr lang="en-US" dirty="0" err="1" smtClean="0">
                <a:latin typeface="Arial"/>
                <a:cs typeface="Arial"/>
              </a:rPr>
              <a:t>tỷ</a:t>
            </a:r>
            <a:r>
              <a:rPr lang="en-US" dirty="0" smtClean="0">
                <a:latin typeface="Arial"/>
                <a:cs typeface="Arial"/>
              </a:rPr>
              <a:t> </a:t>
            </a:r>
            <a:r>
              <a:rPr lang="en-US" dirty="0" err="1" smtClean="0">
                <a:latin typeface="Arial"/>
                <a:cs typeface="Arial"/>
              </a:rPr>
              <a:t>lệ</a:t>
            </a:r>
            <a:r>
              <a:rPr lang="en-US" dirty="0" smtClean="0">
                <a:latin typeface="Arial"/>
                <a:cs typeface="Arial"/>
              </a:rPr>
              <a:t> </a:t>
            </a:r>
            <a:r>
              <a:rPr lang="en-US" dirty="0" err="1" smtClean="0">
                <a:latin typeface="Arial"/>
                <a:cs typeface="Arial"/>
              </a:rPr>
              <a:t>trượt</a:t>
            </a:r>
            <a:r>
              <a:rPr lang="en-US" dirty="0" smtClean="0">
                <a:latin typeface="Arial"/>
                <a:cs typeface="Arial"/>
              </a:rPr>
              <a:t> </a:t>
            </a:r>
            <a:endParaRPr lang="en-US" dirty="0">
              <a:latin typeface="Arial"/>
              <a:cs typeface="Arial"/>
            </a:endParaRPr>
          </a:p>
          <a:p>
            <a:pPr lvl="1"/>
            <a:r>
              <a:rPr lang="en-US" dirty="0">
                <a:latin typeface="Arial"/>
                <a:cs typeface="Arial"/>
              </a:rPr>
              <a:t>– </a:t>
            </a:r>
            <a:r>
              <a:rPr lang="en-US" dirty="0" smtClean="0">
                <a:latin typeface="Arial"/>
                <a:cs typeface="Arial"/>
              </a:rPr>
              <a:t>1.33 </a:t>
            </a:r>
            <a:r>
              <a:rPr lang="en-US" dirty="0" err="1" smtClean="0">
                <a:latin typeface="Arial"/>
                <a:cs typeface="Arial"/>
              </a:rPr>
              <a:t>lần</a:t>
            </a:r>
            <a:r>
              <a:rPr lang="en-US" dirty="0" smtClean="0">
                <a:latin typeface="Arial"/>
                <a:cs typeface="Arial"/>
              </a:rPr>
              <a:t> </a:t>
            </a:r>
            <a:r>
              <a:rPr lang="en-US" dirty="0" err="1" smtClean="0">
                <a:latin typeface="Arial"/>
                <a:cs typeface="Arial"/>
              </a:rPr>
              <a:t>truy</a:t>
            </a:r>
            <a:r>
              <a:rPr lang="en-US" dirty="0" smtClean="0">
                <a:latin typeface="Arial"/>
                <a:cs typeface="Arial"/>
              </a:rPr>
              <a:t> </a:t>
            </a:r>
            <a:r>
              <a:rPr lang="en-US" dirty="0" err="1" smtClean="0">
                <a:latin typeface="Arial"/>
                <a:cs typeface="Arial"/>
              </a:rPr>
              <a:t>nhập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trên</a:t>
            </a:r>
            <a:r>
              <a:rPr lang="en-US" dirty="0" smtClean="0">
                <a:latin typeface="Arial"/>
                <a:cs typeface="Arial"/>
              </a:rPr>
              <a:t> </a:t>
            </a:r>
            <a:r>
              <a:rPr lang="en-US" dirty="0" err="1" smtClean="0">
                <a:latin typeface="Arial"/>
                <a:cs typeface="Arial"/>
              </a:rPr>
              <a:t>một</a:t>
            </a:r>
            <a:r>
              <a:rPr lang="en-US" dirty="0" smtClean="0">
                <a:latin typeface="Arial"/>
                <a:cs typeface="Arial"/>
              </a:rPr>
              <a:t> </a:t>
            </a:r>
            <a:r>
              <a:rPr lang="en-US" dirty="0" err="1" smtClean="0">
                <a:latin typeface="Arial"/>
                <a:cs typeface="Arial"/>
              </a:rPr>
              <a:t>lệnh</a:t>
            </a:r>
            <a:r>
              <a:rPr lang="en-US" dirty="0">
                <a:latin typeface="Arial"/>
                <a:cs typeface="Arial"/>
              </a:rPr>
              <a:t> </a:t>
            </a:r>
            <a:r>
              <a:rPr lang="en-US" dirty="0" smtClean="0">
                <a:latin typeface="Arial"/>
                <a:cs typeface="Arial"/>
              </a:rPr>
              <a:t>(1 for instruction 33% for data</a:t>
            </a:r>
            <a:r>
              <a:rPr lang="en-US" dirty="0">
                <a:latin typeface="Arial"/>
                <a:cs typeface="Arial"/>
              </a:rPr>
              <a:t>)</a:t>
            </a:r>
          </a:p>
          <a:p>
            <a:pPr lvl="1"/>
            <a:r>
              <a:rPr lang="en-US" dirty="0">
                <a:latin typeface="Arial"/>
                <a:cs typeface="Arial"/>
              </a:rPr>
              <a:t>– </a:t>
            </a:r>
            <a:r>
              <a:rPr lang="en-US" dirty="0" smtClean="0">
                <a:latin typeface="Arial"/>
                <a:cs typeface="Arial"/>
              </a:rPr>
              <a:t>CPI </a:t>
            </a:r>
            <a:r>
              <a:rPr lang="en-US" dirty="0">
                <a:latin typeface="Arial"/>
                <a:cs typeface="Arial"/>
              </a:rPr>
              <a:t>=</a:t>
            </a:r>
            <a:r>
              <a:rPr lang="en-US" dirty="0" smtClean="0">
                <a:latin typeface="Arial"/>
                <a:cs typeface="Arial"/>
              </a:rPr>
              <a:t> 1.0 </a:t>
            </a:r>
            <a:r>
              <a:rPr lang="en-US" dirty="0" err="1" smtClean="0">
                <a:latin typeface="Arial"/>
                <a:cs typeface="Arial"/>
              </a:rPr>
              <a:t>khi</a:t>
            </a:r>
            <a:r>
              <a:rPr lang="en-US" dirty="0" smtClean="0">
                <a:latin typeface="Arial"/>
                <a:cs typeface="Arial"/>
              </a:rPr>
              <a:t> </a:t>
            </a:r>
            <a:r>
              <a:rPr lang="en-US" dirty="0" err="1" smtClean="0">
                <a:latin typeface="Arial"/>
                <a:cs typeface="Arial"/>
              </a:rPr>
              <a:t>thực</a:t>
            </a:r>
            <a:r>
              <a:rPr lang="en-US" dirty="0" smtClean="0">
                <a:latin typeface="Arial"/>
                <a:cs typeface="Arial"/>
              </a:rPr>
              <a:t> </a:t>
            </a:r>
            <a:r>
              <a:rPr lang="en-US" dirty="0" err="1" smtClean="0">
                <a:latin typeface="Arial"/>
                <a:cs typeface="Arial"/>
              </a:rPr>
              <a:t>thi</a:t>
            </a:r>
            <a:r>
              <a:rPr lang="en-US" dirty="0" smtClean="0">
                <a:latin typeface="Arial"/>
                <a:cs typeface="Arial"/>
              </a:rPr>
              <a:t> </a:t>
            </a:r>
            <a:r>
              <a:rPr lang="en-US" dirty="0" err="1" smtClean="0">
                <a:latin typeface="Arial"/>
                <a:cs typeface="Arial"/>
              </a:rPr>
              <a:t>thông</a:t>
            </a:r>
            <a:r>
              <a:rPr lang="en-US" dirty="0" smtClean="0">
                <a:latin typeface="Arial"/>
                <a:cs typeface="Arial"/>
              </a:rPr>
              <a:t> </a:t>
            </a:r>
            <a:r>
              <a:rPr lang="en-US" dirty="0" err="1" smtClean="0">
                <a:latin typeface="Arial"/>
                <a:cs typeface="Arial"/>
              </a:rPr>
              <a:t>thường</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tưởng</a:t>
            </a:r>
            <a:r>
              <a:rPr lang="en-US" dirty="0" smtClean="0">
                <a:latin typeface="Arial"/>
                <a:cs typeface="Arial"/>
              </a:rPr>
              <a:t>)</a:t>
            </a:r>
          </a:p>
          <a:p>
            <a:pPr lvl="1"/>
            <a:endParaRPr lang="en-US" dirty="0">
              <a:latin typeface="Arial"/>
              <a:cs typeface="Arial"/>
            </a:endParaRPr>
          </a:p>
          <a:p>
            <a:r>
              <a:rPr lang="en-US" dirty="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r>
              <a:rPr lang="en-US" dirty="0" smtClean="0">
                <a:latin typeface="Arial"/>
                <a:cs typeface="Arial"/>
              </a:rPr>
              <a:t> </a:t>
            </a:r>
            <a:r>
              <a:rPr lang="en-US" dirty="0" err="1" smtClean="0">
                <a:latin typeface="Arial"/>
                <a:cs typeface="Arial"/>
              </a:rPr>
              <a:t>thay</a:t>
            </a:r>
            <a:r>
              <a:rPr lang="en-US" dirty="0" smtClean="0">
                <a:latin typeface="Arial"/>
                <a:cs typeface="Arial"/>
              </a:rPr>
              <a:t> </a:t>
            </a:r>
            <a:r>
              <a:rPr lang="en-US" dirty="0" err="1" smtClean="0">
                <a:latin typeface="Arial"/>
                <a:cs typeface="Arial"/>
              </a:rPr>
              <a:t>đổi</a:t>
            </a:r>
            <a:r>
              <a:rPr lang="en-US" dirty="0" smtClean="0">
                <a:latin typeface="Arial"/>
                <a:cs typeface="Arial"/>
              </a:rPr>
              <a:t> </a:t>
            </a:r>
            <a:r>
              <a:rPr lang="en-US" dirty="0" err="1" smtClean="0">
                <a:latin typeface="Arial"/>
                <a:cs typeface="Arial"/>
              </a:rPr>
              <a:t>thế</a:t>
            </a:r>
            <a:r>
              <a:rPr lang="en-US" dirty="0" smtClean="0">
                <a:latin typeface="Arial"/>
                <a:cs typeface="Arial"/>
              </a:rPr>
              <a:t> </a:t>
            </a:r>
            <a:r>
              <a:rPr lang="en-US" dirty="0" err="1" smtClean="0">
                <a:latin typeface="Arial"/>
                <a:cs typeface="Arial"/>
              </a:rPr>
              <a:t>nào</a:t>
            </a:r>
            <a:r>
              <a:rPr lang="en-US" dirty="0" smtClean="0">
                <a:latin typeface="Arial"/>
                <a:cs typeface="Arial"/>
              </a:rPr>
              <a:t>?</a:t>
            </a:r>
            <a:endParaRPr lang="en-US" dirty="0">
              <a:latin typeface="Arial"/>
              <a:cs typeface="Arial"/>
            </a:endParaRPr>
          </a:p>
          <a:p>
            <a:pPr lvl="1"/>
            <a:r>
              <a:rPr lang="en-US" dirty="0" smtClean="0">
                <a:latin typeface="Arial"/>
                <a:cs typeface="Arial"/>
              </a:rPr>
              <a:t>– CPI = </a:t>
            </a:r>
            <a:r>
              <a:rPr lang="en-US" dirty="0" err="1" smtClean="0">
                <a:latin typeface="Arial"/>
                <a:cs typeface="Arial"/>
              </a:rPr>
              <a:t>CPI</a:t>
            </a:r>
            <a:r>
              <a:rPr lang="en-US" baseline="-25000" dirty="0" err="1" smtClean="0">
                <a:latin typeface="Arial"/>
                <a:cs typeface="Arial"/>
              </a:rPr>
              <a:t>Execution</a:t>
            </a:r>
            <a:r>
              <a:rPr lang="en-US" dirty="0" smtClean="0">
                <a:latin typeface="Arial"/>
                <a:cs typeface="Arial"/>
              </a:rPr>
              <a:t> + Memory stall cycles per instruction = 1.0 + 1.33*0.03*100 = 4.99</a:t>
            </a:r>
          </a:p>
          <a:p>
            <a:pPr lvl="1"/>
            <a:r>
              <a:rPr lang="en-US" dirty="0" smtClean="0">
                <a:latin typeface="Arial"/>
                <a:cs typeface="Arial"/>
              </a:rPr>
              <a:t>– </a:t>
            </a:r>
            <a:r>
              <a:rPr lang="en-US" dirty="0" err="1" smtClean="0">
                <a:latin typeface="Arial"/>
                <a:cs typeface="Arial"/>
              </a:rPr>
              <a:t>Phân</a:t>
            </a:r>
            <a:r>
              <a:rPr lang="en-US" dirty="0" smtClean="0">
                <a:latin typeface="Arial"/>
                <a:cs typeface="Arial"/>
              </a:rPr>
              <a:t> </a:t>
            </a:r>
            <a:r>
              <a:rPr lang="en-US" dirty="0" err="1" smtClean="0">
                <a:latin typeface="Arial"/>
                <a:cs typeface="Arial"/>
              </a:rPr>
              <a:t>cấp</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nhớ</a:t>
            </a:r>
            <a:r>
              <a:rPr lang="en-US" dirty="0" smtClean="0">
                <a:latin typeface="Arial"/>
                <a:cs typeface="Arial"/>
              </a:rPr>
              <a:t> </a:t>
            </a:r>
            <a:r>
              <a:rPr lang="en-US" dirty="0" err="1" smtClean="0">
                <a:latin typeface="Arial"/>
                <a:cs typeface="Arial"/>
              </a:rPr>
              <a:t>này</a:t>
            </a:r>
            <a:r>
              <a:rPr lang="en-US" dirty="0" smtClean="0">
                <a:latin typeface="Arial"/>
                <a:cs typeface="Arial"/>
              </a:rPr>
              <a:t> </a:t>
            </a:r>
            <a:r>
              <a:rPr lang="en-US" dirty="0" err="1" smtClean="0">
                <a:latin typeface="Arial"/>
                <a:cs typeface="Arial"/>
              </a:rPr>
              <a:t>làm</a:t>
            </a:r>
            <a:r>
              <a:rPr lang="en-US" dirty="0" smtClean="0">
                <a:latin typeface="Arial"/>
                <a:cs typeface="Arial"/>
              </a:rPr>
              <a:t> </a:t>
            </a:r>
            <a:r>
              <a:rPr lang="en-US" dirty="0" err="1" smtClean="0">
                <a:latin typeface="Arial"/>
                <a:cs typeface="Arial"/>
              </a:rPr>
              <a:t>bộ</a:t>
            </a:r>
            <a:r>
              <a:rPr lang="en-US" dirty="0" smtClean="0">
                <a:latin typeface="Arial"/>
                <a:cs typeface="Arial"/>
              </a:rPr>
              <a:t> </a:t>
            </a:r>
            <a:r>
              <a:rPr lang="en-US" dirty="0" err="1" smtClean="0">
                <a:latin typeface="Arial"/>
                <a:cs typeface="Arial"/>
              </a:rPr>
              <a:t>xử</a:t>
            </a:r>
            <a:r>
              <a:rPr lang="en-US" dirty="0" smtClean="0">
                <a:latin typeface="Arial"/>
                <a:cs typeface="Arial"/>
              </a:rPr>
              <a:t> </a:t>
            </a:r>
            <a:r>
              <a:rPr lang="en-US" dirty="0" err="1" smtClean="0">
                <a:latin typeface="Arial"/>
                <a:cs typeface="Arial"/>
              </a:rPr>
              <a:t>lý</a:t>
            </a:r>
            <a:r>
              <a:rPr lang="en-US" dirty="0" smtClean="0">
                <a:latin typeface="Arial"/>
                <a:cs typeface="Arial"/>
              </a:rPr>
              <a:t> </a:t>
            </a:r>
            <a:r>
              <a:rPr lang="en-US" dirty="0" err="1" smtClean="0">
                <a:latin typeface="Arial"/>
                <a:cs typeface="Arial"/>
              </a:rPr>
              <a:t>chạy</a:t>
            </a:r>
            <a:r>
              <a:rPr lang="en-US" dirty="0" smtClean="0">
                <a:latin typeface="Arial"/>
                <a:cs typeface="Arial"/>
              </a:rPr>
              <a:t> </a:t>
            </a:r>
            <a:r>
              <a:rPr lang="en-US" dirty="0" err="1" smtClean="0">
                <a:latin typeface="Arial"/>
                <a:cs typeface="Arial"/>
              </a:rPr>
              <a:t>chậm</a:t>
            </a:r>
            <a:r>
              <a:rPr lang="en-US" dirty="0" smtClean="0">
                <a:latin typeface="Arial"/>
                <a:cs typeface="Arial"/>
              </a:rPr>
              <a:t> </a:t>
            </a:r>
            <a:r>
              <a:rPr lang="en-US" dirty="0" err="1" smtClean="0">
                <a:latin typeface="Arial"/>
                <a:cs typeface="Arial"/>
              </a:rPr>
              <a:t>hơn</a:t>
            </a:r>
            <a:r>
              <a:rPr lang="en-US" dirty="0" smtClean="0">
                <a:latin typeface="Arial"/>
                <a:cs typeface="Arial"/>
              </a:rPr>
              <a:t> 5 </a:t>
            </a:r>
            <a:r>
              <a:rPr lang="en-US" dirty="0" err="1" smtClean="0">
                <a:latin typeface="Arial"/>
                <a:cs typeface="Arial"/>
              </a:rPr>
              <a:t>lần</a:t>
            </a:r>
            <a:r>
              <a:rPr lang="en-US" dirty="0" smtClean="0">
                <a:latin typeface="Arial"/>
                <a:cs typeface="Arial"/>
              </a:rPr>
              <a:t>!</a:t>
            </a:r>
          </a:p>
          <a:p>
            <a:endParaRPr lang="en-US" dirty="0" smtClean="0">
              <a:latin typeface="Arial"/>
              <a:cs typeface="Arial"/>
            </a:endParaRPr>
          </a:p>
          <a:p>
            <a:r>
              <a:rPr lang="en-US" dirty="0" smtClean="0">
                <a:latin typeface="Arial"/>
                <a:cs typeface="Arial"/>
              </a:rPr>
              <a:t>• Caches </a:t>
            </a:r>
            <a:r>
              <a:rPr lang="en-US" dirty="0" err="1" smtClean="0">
                <a:latin typeface="Arial"/>
                <a:cs typeface="Arial"/>
              </a:rPr>
              <a:t>là</a:t>
            </a:r>
            <a:r>
              <a:rPr lang="en-US" dirty="0" smtClean="0">
                <a:latin typeface="Arial"/>
                <a:cs typeface="Arial"/>
              </a:rPr>
              <a:t> </a:t>
            </a:r>
            <a:r>
              <a:rPr lang="en-US" dirty="0" err="1" smtClean="0">
                <a:latin typeface="Arial"/>
                <a:cs typeface="Arial"/>
              </a:rPr>
              <a:t>rất</a:t>
            </a:r>
            <a:r>
              <a:rPr lang="en-US" dirty="0" smtClean="0">
                <a:latin typeface="Arial"/>
                <a:cs typeface="Arial"/>
              </a:rPr>
              <a:t> </a:t>
            </a:r>
            <a:r>
              <a:rPr lang="en-US" dirty="0" err="1" smtClean="0">
                <a:latin typeface="Arial"/>
                <a:cs typeface="Arial"/>
              </a:rPr>
              <a:t>quan</a:t>
            </a:r>
            <a:r>
              <a:rPr lang="en-US" dirty="0" smtClean="0">
                <a:latin typeface="Arial"/>
                <a:cs typeface="Arial"/>
              </a:rPr>
              <a:t> </a:t>
            </a:r>
            <a:r>
              <a:rPr lang="en-US" dirty="0" err="1" smtClean="0">
                <a:latin typeface="Arial"/>
                <a:cs typeface="Arial"/>
              </a:rPr>
              <a:t>trọng</a:t>
            </a:r>
            <a:r>
              <a:rPr lang="en-US" dirty="0" smtClean="0">
                <a:latin typeface="Arial"/>
                <a:cs typeface="Arial"/>
              </a:rPr>
              <a:t>! Caches </a:t>
            </a:r>
            <a:r>
              <a:rPr lang="en-US" dirty="0" err="1" smtClean="0">
                <a:latin typeface="Arial"/>
                <a:cs typeface="Arial"/>
              </a:rPr>
              <a:t>là</a:t>
            </a:r>
            <a:r>
              <a:rPr lang="en-US" dirty="0" smtClean="0">
                <a:latin typeface="Arial"/>
                <a:cs typeface="Arial"/>
              </a:rPr>
              <a:t> </a:t>
            </a:r>
            <a:r>
              <a:rPr lang="en-US" dirty="0" err="1" smtClean="0">
                <a:latin typeface="Arial"/>
                <a:cs typeface="Arial"/>
              </a:rPr>
              <a:t>quan</a:t>
            </a:r>
            <a:r>
              <a:rPr lang="en-US" dirty="0" smtClean="0">
                <a:latin typeface="Arial"/>
                <a:cs typeface="Arial"/>
              </a:rPr>
              <a:t> </a:t>
            </a:r>
            <a:r>
              <a:rPr lang="en-US" dirty="0" err="1" smtClean="0">
                <a:latin typeface="Arial"/>
                <a:cs typeface="Arial"/>
              </a:rPr>
              <a:t>trọng</a:t>
            </a:r>
            <a:r>
              <a:rPr lang="en-US" dirty="0" smtClean="0">
                <a:latin typeface="Arial"/>
                <a:cs typeface="Arial"/>
              </a:rPr>
              <a:t> </a:t>
            </a:r>
            <a:r>
              <a:rPr lang="en-US" dirty="0" err="1" smtClean="0">
                <a:latin typeface="Arial"/>
                <a:cs typeface="Arial"/>
              </a:rPr>
              <a:t>nhất</a:t>
            </a:r>
            <a:r>
              <a:rPr lang="en-US" dirty="0" smtClean="0">
                <a:latin typeface="Arial"/>
                <a:cs typeface="Arial"/>
              </a:rPr>
              <a:t> </a:t>
            </a:r>
            <a:r>
              <a:rPr lang="en-US" dirty="0" err="1" smtClean="0">
                <a:latin typeface="Arial"/>
                <a:cs typeface="Arial"/>
              </a:rPr>
              <a:t>để</a:t>
            </a:r>
            <a:r>
              <a:rPr lang="en-US" dirty="0" smtClean="0">
                <a:latin typeface="Arial"/>
                <a:cs typeface="Arial"/>
              </a:rPr>
              <a:t> </a:t>
            </a:r>
            <a:r>
              <a:rPr lang="en-US" dirty="0" err="1" smtClean="0">
                <a:latin typeface="Arial"/>
                <a:cs typeface="Arial"/>
              </a:rPr>
              <a:t>tăng</a:t>
            </a:r>
            <a:r>
              <a:rPr lang="en-US" dirty="0" smtClean="0">
                <a:latin typeface="Arial"/>
                <a:cs typeface="Arial"/>
              </a:rPr>
              <a:t> </a:t>
            </a:r>
            <a:r>
              <a:rPr lang="en-US" dirty="0" err="1" smtClean="0">
                <a:latin typeface="Arial"/>
                <a:cs typeface="Arial"/>
              </a:rPr>
              <a:t>hiệu</a:t>
            </a:r>
            <a:r>
              <a:rPr lang="en-US" dirty="0" smtClean="0">
                <a:latin typeface="Arial"/>
                <a:cs typeface="Arial"/>
              </a:rPr>
              <a:t> </a:t>
            </a:r>
            <a:r>
              <a:rPr lang="en-US" dirty="0" err="1" smtClean="0">
                <a:latin typeface="Arial"/>
                <a:cs typeface="Arial"/>
              </a:rPr>
              <a:t>năng</a:t>
            </a:r>
            <a:r>
              <a:rPr lang="en-US" dirty="0" smtClean="0">
                <a:latin typeface="Arial"/>
                <a:cs typeface="Arial"/>
              </a:rPr>
              <a:t>.</a:t>
            </a:r>
            <a:endParaRPr lang="en-US" dirty="0">
              <a:latin typeface="Arial"/>
              <a:cs typeface="Arial"/>
            </a:endParaRPr>
          </a:p>
        </p:txBody>
      </p:sp>
    </p:spTree>
    <p:extLst>
      <p:ext uri="{BB962C8B-B14F-4D97-AF65-F5344CB8AC3E}">
        <p14:creationId xmlns:p14="http://schemas.microsoft.com/office/powerpoint/2010/main" val="79028866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482469" cy="1143000"/>
          </a:xfrm>
        </p:spPr>
        <p:txBody>
          <a:bodyPr/>
          <a:lstStyle/>
          <a:p>
            <a:r>
              <a:rPr lang="en-US" b="1" dirty="0" smtClean="0"/>
              <a:t>How much does cache matter</a:t>
            </a:r>
            <a:r>
              <a:rPr lang="en-US" b="1" dirty="0"/>
              <a:t>?</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311400"/>
            <a:ext cx="8362950"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876800"/>
            <a:ext cx="743597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83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Arial"/>
                <a:cs typeface="Arial"/>
              </a:rPr>
              <a:t>Phân</a:t>
            </a:r>
            <a:r>
              <a:rPr lang="en-US" b="1" dirty="0" smtClean="0">
                <a:latin typeface="Arial"/>
                <a:cs typeface="Arial"/>
              </a:rPr>
              <a:t> </a:t>
            </a:r>
            <a:r>
              <a:rPr lang="en-US" b="1" dirty="0" err="1" smtClean="0">
                <a:latin typeface="Arial"/>
                <a:cs typeface="Arial"/>
              </a:rPr>
              <a:t>tách</a:t>
            </a:r>
            <a:r>
              <a:rPr lang="en-US" b="1" dirty="0" smtClean="0">
                <a:latin typeface="Arial"/>
                <a:cs typeface="Arial"/>
              </a:rPr>
              <a:t> </a:t>
            </a:r>
            <a:r>
              <a:rPr lang="en-US" b="1" dirty="0" err="1" smtClean="0">
                <a:latin typeface="Arial"/>
                <a:cs typeface="Arial"/>
              </a:rPr>
              <a:t>lệnh</a:t>
            </a:r>
            <a:r>
              <a:rPr lang="en-US" b="1" dirty="0" smtClean="0">
                <a:latin typeface="Arial"/>
                <a:cs typeface="Arial"/>
              </a:rPr>
              <a:t> </a:t>
            </a:r>
            <a:r>
              <a:rPr lang="en-US" b="1" dirty="0" err="1" smtClean="0">
                <a:latin typeface="Arial"/>
                <a:cs typeface="Arial"/>
              </a:rPr>
              <a:t>và</a:t>
            </a:r>
            <a:r>
              <a:rPr lang="en-US" b="1" dirty="0" smtClean="0">
                <a:latin typeface="Arial"/>
                <a:cs typeface="Arial"/>
              </a:rPr>
              <a:t> </a:t>
            </a:r>
            <a:r>
              <a:rPr lang="en-US" b="1" dirty="0" err="1" smtClean="0">
                <a:latin typeface="Arial"/>
                <a:cs typeface="Arial"/>
              </a:rPr>
              <a:t>dữ</a:t>
            </a:r>
            <a:r>
              <a:rPr lang="en-US" b="1" dirty="0" smtClean="0">
                <a:latin typeface="Arial"/>
                <a:cs typeface="Arial"/>
              </a:rPr>
              <a:t> </a:t>
            </a:r>
            <a:r>
              <a:rPr lang="en-US" b="1" dirty="0" err="1" smtClean="0">
                <a:latin typeface="Arial"/>
                <a:cs typeface="Arial"/>
              </a:rPr>
              <a:t>liệu</a:t>
            </a:r>
            <a:r>
              <a:rPr lang="en-US" b="1" dirty="0" smtClean="0">
                <a:latin typeface="Arial"/>
                <a:cs typeface="Arial"/>
              </a:rPr>
              <a:t> </a:t>
            </a:r>
            <a:r>
              <a:rPr lang="en-US" b="1" dirty="0" err="1" smtClean="0">
                <a:latin typeface="Arial"/>
                <a:cs typeface="Arial"/>
              </a:rPr>
              <a:t>bộ</a:t>
            </a:r>
            <a:r>
              <a:rPr lang="en-US" b="1" dirty="0" smtClean="0">
                <a:latin typeface="Arial"/>
                <a:cs typeface="Arial"/>
              </a:rPr>
              <a:t> </a:t>
            </a:r>
            <a:r>
              <a:rPr lang="en-US" b="1" dirty="0" err="1" smtClean="0">
                <a:latin typeface="Arial"/>
                <a:cs typeface="Arial"/>
              </a:rPr>
              <a:t>nhớ</a:t>
            </a:r>
            <a:r>
              <a:rPr lang="en-US" b="1" dirty="0" smtClean="0">
                <a:latin typeface="Arial"/>
                <a:cs typeface="Arial"/>
              </a:rPr>
              <a:t> </a:t>
            </a:r>
            <a:r>
              <a:rPr lang="en-US" b="1" dirty="0" err="1" smtClean="0">
                <a:latin typeface="Arial"/>
                <a:cs typeface="Arial"/>
              </a:rPr>
              <a:t>đệm</a:t>
            </a:r>
            <a:endParaRPr lang="en-US" dirty="0">
              <a:latin typeface="Arial"/>
              <a:cs typeface="Arial"/>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922" y="2286000"/>
            <a:ext cx="398145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2087137"/>
            <a:ext cx="5161155" cy="4401204"/>
          </a:xfrm>
          <a:prstGeom prst="rect">
            <a:avLst/>
          </a:prstGeom>
        </p:spPr>
        <p:txBody>
          <a:bodyPr wrap="square">
            <a:spAutoFit/>
          </a:bodyPr>
          <a:lstStyle/>
          <a:p>
            <a:r>
              <a:rPr lang="en-US" sz="1400" dirty="0">
                <a:latin typeface="Arial"/>
                <a:cs typeface="Arial"/>
              </a:rPr>
              <a:t>• </a:t>
            </a:r>
            <a:r>
              <a:rPr lang="en-US" sz="1400" dirty="0" err="1" smtClean="0">
                <a:latin typeface="Arial"/>
                <a:cs typeface="Arial"/>
              </a:rPr>
              <a:t>Cần</a:t>
            </a:r>
            <a:r>
              <a:rPr lang="en-US" sz="1400" dirty="0" smtClean="0">
                <a:latin typeface="Arial"/>
                <a:cs typeface="Arial"/>
              </a:rPr>
              <a:t> </a:t>
            </a:r>
            <a:r>
              <a:rPr lang="en-US" sz="1400" dirty="0" err="1" smtClean="0">
                <a:latin typeface="Arial"/>
                <a:cs typeface="Arial"/>
              </a:rPr>
              <a:t>nạp</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a:t>
            </a:r>
            <a:r>
              <a:rPr lang="en-US" sz="1400" b="1" dirty="0" smtClean="0">
                <a:latin typeface="Arial"/>
                <a:cs typeface="Arial"/>
              </a:rPr>
              <a:t>IF</a:t>
            </a:r>
            <a:r>
              <a:rPr lang="en-US" sz="1400" dirty="0" smtClean="0">
                <a:latin typeface="Arial"/>
                <a:cs typeface="Arial"/>
              </a:rPr>
              <a:t>)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b="1" dirty="0" smtClean="0">
                <a:latin typeface="Arial"/>
                <a:cs typeface="Arial"/>
              </a:rPr>
              <a:t>MEM</a:t>
            </a:r>
            <a:r>
              <a:rPr lang="en-US" sz="1400" dirty="0" smtClean="0">
                <a:latin typeface="Arial"/>
                <a:cs typeface="Arial"/>
              </a:rPr>
              <a:t>) </a:t>
            </a:r>
            <a:r>
              <a:rPr lang="en-US" sz="1400" dirty="0" err="1" smtClean="0">
                <a:latin typeface="Arial"/>
                <a:cs typeface="Arial"/>
              </a:rPr>
              <a:t>cùng</a:t>
            </a:r>
            <a:r>
              <a:rPr lang="en-US" sz="1400" dirty="0" smtClean="0">
                <a:latin typeface="Arial"/>
                <a:cs typeface="Arial"/>
              </a:rPr>
              <a:t> </a:t>
            </a:r>
            <a:r>
              <a:rPr lang="en-US" sz="1400" dirty="0" err="1" smtClean="0">
                <a:latin typeface="Arial"/>
                <a:cs typeface="Arial"/>
              </a:rPr>
              <a:t>một</a:t>
            </a:r>
            <a:r>
              <a:rPr lang="en-US" sz="1400" dirty="0" smtClean="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điểm</a:t>
            </a:r>
            <a:endParaRPr lang="en-US" sz="1400" dirty="0" smtClean="0">
              <a:latin typeface="Arial"/>
              <a:cs typeface="Arial"/>
            </a:endParaRPr>
          </a:p>
          <a:p>
            <a:endParaRPr lang="en-US" sz="1400" dirty="0" smtClean="0">
              <a:latin typeface="Arial"/>
              <a:cs typeface="Arial"/>
            </a:endParaRPr>
          </a:p>
          <a:p>
            <a:r>
              <a:rPr lang="en-US" sz="1400" dirty="0">
                <a:latin typeface="Arial"/>
                <a:cs typeface="Arial"/>
              </a:rPr>
              <a:t>• </a:t>
            </a:r>
            <a:r>
              <a:rPr lang="en-US" sz="1400" dirty="0" err="1" smtClean="0">
                <a:latin typeface="Arial"/>
                <a:cs typeface="Arial"/>
              </a:rPr>
              <a:t>Cần</a:t>
            </a:r>
            <a:r>
              <a:rPr lang="en-US" sz="1400" dirty="0" smtClean="0">
                <a:latin typeface="Arial"/>
                <a:cs typeface="Arial"/>
              </a:rPr>
              <a:t> 2 </a:t>
            </a:r>
            <a:r>
              <a:rPr lang="en-US" sz="1400" dirty="0" err="1" smtClean="0">
                <a:latin typeface="Arial"/>
                <a:cs typeface="Arial"/>
              </a:rPr>
              <a:t>loại</a:t>
            </a:r>
            <a:r>
              <a:rPr lang="en-US" sz="1400" dirty="0" smtClean="0">
                <a:latin typeface="Arial"/>
                <a:cs typeface="Arial"/>
              </a:rPr>
              <a:t> cache:</a:t>
            </a:r>
            <a:endParaRPr lang="en-US" sz="1400" dirty="0">
              <a:latin typeface="Arial"/>
              <a:cs typeface="Arial"/>
            </a:endParaRPr>
          </a:p>
          <a:p>
            <a:pPr lvl="1"/>
            <a:r>
              <a:rPr lang="en-US" sz="1400" dirty="0">
                <a:latin typeface="Arial"/>
                <a:cs typeface="Arial"/>
              </a:rPr>
              <a:t>– </a:t>
            </a:r>
            <a:r>
              <a:rPr lang="en-US" sz="1400" b="1" dirty="0" smtClean="0">
                <a:latin typeface="Arial"/>
                <a:cs typeface="Arial"/>
              </a:rPr>
              <a:t>Instruction </a:t>
            </a:r>
            <a:r>
              <a:rPr lang="en-US" sz="1400" dirty="0" smtClean="0">
                <a:latin typeface="Arial"/>
                <a:cs typeface="Arial"/>
              </a:rPr>
              <a:t>cache (just instructions</a:t>
            </a:r>
            <a:r>
              <a:rPr lang="en-US" sz="1400" dirty="0">
                <a:latin typeface="Arial"/>
                <a:cs typeface="Arial"/>
              </a:rPr>
              <a:t>)</a:t>
            </a:r>
          </a:p>
          <a:p>
            <a:pPr lvl="1"/>
            <a:r>
              <a:rPr lang="en-US" sz="1400" dirty="0">
                <a:latin typeface="Arial"/>
                <a:cs typeface="Arial"/>
              </a:rPr>
              <a:t>– </a:t>
            </a:r>
            <a:r>
              <a:rPr lang="en-US" sz="1400" b="1" dirty="0" smtClean="0">
                <a:latin typeface="Arial"/>
                <a:cs typeface="Arial"/>
              </a:rPr>
              <a:t>Data </a:t>
            </a:r>
            <a:r>
              <a:rPr lang="en-US" sz="1400" dirty="0" smtClean="0">
                <a:latin typeface="Arial"/>
                <a:cs typeface="Arial"/>
              </a:rPr>
              <a:t>cache (just data)</a:t>
            </a:r>
          </a:p>
          <a:p>
            <a:pPr lvl="1"/>
            <a:endParaRPr lang="en-US" sz="1400" dirty="0">
              <a:latin typeface="Arial"/>
              <a:cs typeface="Arial"/>
            </a:endParaRPr>
          </a:p>
          <a:p>
            <a:r>
              <a:rPr lang="en-US" sz="1400" dirty="0">
                <a:latin typeface="Arial"/>
                <a:cs typeface="Arial"/>
              </a:rPr>
              <a:t>• </a:t>
            </a:r>
            <a:r>
              <a:rPr lang="en-US" sz="1400" dirty="0" smtClean="0">
                <a:latin typeface="Arial"/>
                <a:cs typeface="Arial"/>
              </a:rPr>
              <a:t>AMAT </a:t>
            </a:r>
            <a:r>
              <a:rPr lang="en-US" sz="1400" dirty="0" err="1" smtClean="0">
                <a:latin typeface="Arial"/>
                <a:cs typeface="Arial"/>
              </a:rPr>
              <a:t>khi</a:t>
            </a:r>
            <a:r>
              <a:rPr lang="en-US" sz="1400" dirty="0" smtClean="0">
                <a:latin typeface="Arial"/>
                <a:cs typeface="Arial"/>
              </a:rPr>
              <a:t> </a:t>
            </a:r>
            <a:r>
              <a:rPr lang="en-US" sz="1400" dirty="0" err="1" smtClean="0">
                <a:latin typeface="Arial"/>
                <a:cs typeface="Arial"/>
              </a:rPr>
              <a:t>phân</a:t>
            </a:r>
            <a:r>
              <a:rPr lang="en-US" sz="1400" dirty="0" smtClean="0">
                <a:latin typeface="Arial"/>
                <a:cs typeface="Arial"/>
              </a:rPr>
              <a:t> chia cache:</a:t>
            </a:r>
            <a:endParaRPr lang="en-US" sz="1400" dirty="0">
              <a:latin typeface="Arial"/>
              <a:cs typeface="Arial"/>
            </a:endParaRPr>
          </a:p>
          <a:p>
            <a:pPr lvl="1"/>
            <a:r>
              <a:rPr lang="en-US" sz="1400" dirty="0">
                <a:latin typeface="Arial"/>
                <a:cs typeface="Arial"/>
              </a:rPr>
              <a:t>– AMAT</a:t>
            </a:r>
            <a:r>
              <a:rPr lang="en-US" sz="1400" dirty="0" smtClean="0">
                <a:latin typeface="Arial"/>
                <a:cs typeface="Arial"/>
              </a:rPr>
              <a:t>: (% </a:t>
            </a:r>
            <a:r>
              <a:rPr lang="en-US" sz="1400" dirty="0" err="1" smtClean="0">
                <a:latin typeface="Arial"/>
                <a:cs typeface="Arial"/>
              </a:rPr>
              <a:t>lệnh</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a:t>
            </a:r>
            <a:r>
              <a:rPr lang="en-US" sz="1400" dirty="0">
                <a:latin typeface="Arial"/>
                <a:cs typeface="Arial"/>
              </a:rPr>
              <a:t>*(</a:t>
            </a:r>
            <a:r>
              <a:rPr lang="en-US" sz="1400" dirty="0" smtClean="0">
                <a:latin typeface="Arial"/>
                <a:cs typeface="Arial"/>
              </a:rPr>
              <a:t>hit time +</a:t>
            </a:r>
            <a:r>
              <a:rPr lang="en-US" sz="1400" dirty="0">
                <a:latin typeface="Arial"/>
                <a:cs typeface="Arial"/>
              </a:rPr>
              <a:t> </a:t>
            </a:r>
            <a:r>
              <a:rPr lang="en-US" sz="1400" dirty="0" smtClean="0">
                <a:latin typeface="Arial"/>
                <a:cs typeface="Arial"/>
              </a:rPr>
              <a:t>(</a:t>
            </a:r>
            <a:r>
              <a:rPr lang="en-US" sz="1400" dirty="0" err="1" smtClean="0">
                <a:latin typeface="Arial"/>
                <a:cs typeface="Arial"/>
              </a:rPr>
              <a:t>tỷ</a:t>
            </a:r>
            <a:r>
              <a:rPr lang="en-US" sz="1400" dirty="0" smtClean="0">
                <a:latin typeface="Arial"/>
                <a:cs typeface="Arial"/>
              </a:rPr>
              <a:t> </a:t>
            </a:r>
            <a:r>
              <a:rPr lang="en-US" sz="1400" dirty="0" err="1" smtClean="0">
                <a:latin typeface="Arial"/>
                <a:cs typeface="Arial"/>
              </a:rPr>
              <a:t>lệ</a:t>
            </a:r>
            <a:r>
              <a:rPr lang="en-US" sz="1400" dirty="0" smtClean="0">
                <a:latin typeface="Arial"/>
                <a:cs typeface="Arial"/>
              </a:rPr>
              <a:t> </a:t>
            </a:r>
            <a:r>
              <a:rPr lang="en-US" sz="1400" dirty="0" err="1" smtClean="0">
                <a:latin typeface="Arial"/>
                <a:cs typeface="Arial"/>
              </a:rPr>
              <a:t>trượt</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a:t>
            </a:r>
            <a:r>
              <a:rPr lang="en-US" sz="1400" dirty="0" err="1" smtClean="0">
                <a:latin typeface="Arial"/>
                <a:cs typeface="Arial"/>
              </a:rPr>
              <a:t>đệm</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)*(miss time + miss penalty)) +</a:t>
            </a:r>
            <a:r>
              <a:rPr lang="en-US" sz="1400" dirty="0">
                <a:latin typeface="Arial"/>
                <a:cs typeface="Arial"/>
              </a:rPr>
              <a:t> </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a:t>
            </a:r>
            <a:r>
              <a:rPr lang="en-US" sz="1400" dirty="0">
                <a:latin typeface="Arial"/>
                <a:cs typeface="Arial"/>
              </a:rPr>
              <a:t>*(</a:t>
            </a:r>
            <a:r>
              <a:rPr lang="en-US" sz="1400" dirty="0" smtClean="0">
                <a:latin typeface="Arial"/>
                <a:cs typeface="Arial"/>
              </a:rPr>
              <a:t>hit time + (</a:t>
            </a:r>
            <a:r>
              <a:rPr lang="en-US" sz="1400" dirty="0" err="1" smtClean="0">
                <a:latin typeface="Arial"/>
                <a:cs typeface="Arial"/>
              </a:rPr>
              <a:t>tỷ</a:t>
            </a:r>
            <a:r>
              <a:rPr lang="en-US" sz="1400" dirty="0" smtClean="0">
                <a:latin typeface="Arial"/>
                <a:cs typeface="Arial"/>
              </a:rPr>
              <a:t> </a:t>
            </a:r>
            <a:r>
              <a:rPr lang="en-US" sz="1400" dirty="0" err="1" smtClean="0">
                <a:latin typeface="Arial"/>
                <a:cs typeface="Arial"/>
              </a:rPr>
              <a:t>lệ</a:t>
            </a:r>
            <a:r>
              <a:rPr lang="en-US" sz="1400" dirty="0" smtClean="0">
                <a:latin typeface="Arial"/>
                <a:cs typeface="Arial"/>
              </a:rPr>
              <a:t> </a:t>
            </a:r>
            <a:r>
              <a:rPr lang="en-US" sz="1400" dirty="0" err="1" smtClean="0">
                <a:latin typeface="Arial"/>
                <a:cs typeface="Arial"/>
              </a:rPr>
              <a:t>trượt</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a:t>
            </a:r>
            <a:r>
              <a:rPr lang="en-US" sz="1400" dirty="0" err="1" smtClean="0">
                <a:latin typeface="Arial"/>
                <a:cs typeface="Arial"/>
              </a:rPr>
              <a:t>đệm</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a:t>
            </a:r>
            <a:r>
              <a:rPr lang="en-US" sz="1400" dirty="0">
                <a:latin typeface="Arial"/>
                <a:cs typeface="Arial"/>
              </a:rPr>
              <a:t>*(</a:t>
            </a:r>
            <a:r>
              <a:rPr lang="en-US" sz="1400" dirty="0" smtClean="0">
                <a:latin typeface="Arial"/>
                <a:cs typeface="Arial"/>
              </a:rPr>
              <a:t>miss time + miss penalty))</a:t>
            </a:r>
          </a:p>
          <a:p>
            <a:pPr lvl="1"/>
            <a:endParaRPr lang="en-US" sz="1400" dirty="0">
              <a:latin typeface="Arial"/>
              <a:cs typeface="Arial"/>
            </a:endParaRPr>
          </a:p>
          <a:p>
            <a:r>
              <a:rPr lang="en-US" sz="1400" dirty="0">
                <a:latin typeface="Arial"/>
                <a:cs typeface="Arial"/>
              </a:rPr>
              <a:t>• </a:t>
            </a:r>
            <a:r>
              <a:rPr lang="en-US" sz="1400" dirty="0" err="1" smtClean="0">
                <a:latin typeface="Arial"/>
                <a:cs typeface="Arial"/>
              </a:rPr>
              <a:t>Ví</a:t>
            </a:r>
            <a:r>
              <a:rPr lang="en-US" sz="1400" dirty="0" smtClean="0">
                <a:latin typeface="Arial"/>
                <a:cs typeface="Arial"/>
              </a:rPr>
              <a:t> </a:t>
            </a:r>
            <a:r>
              <a:rPr lang="en-US" sz="1400" dirty="0" err="1" smtClean="0">
                <a:latin typeface="Arial"/>
                <a:cs typeface="Arial"/>
              </a:rPr>
              <a:t>dụ</a:t>
            </a:r>
            <a:r>
              <a:rPr lang="en-US" sz="1400" dirty="0" smtClean="0">
                <a:latin typeface="Arial"/>
                <a:cs typeface="Arial"/>
              </a:rPr>
              <a:t>: </a:t>
            </a:r>
            <a:endParaRPr lang="en-US" sz="1400" dirty="0">
              <a:latin typeface="Arial"/>
              <a:cs typeface="Arial"/>
            </a:endParaRPr>
          </a:p>
          <a:p>
            <a:pPr lvl="1"/>
            <a:r>
              <a:rPr lang="en-US" sz="1400" dirty="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nhập</a:t>
            </a:r>
            <a:r>
              <a:rPr lang="en-US" sz="1400" dirty="0" smtClean="0">
                <a:latin typeface="Arial"/>
                <a:cs typeface="Arial"/>
              </a:rPr>
              <a:t> cache </a:t>
            </a:r>
            <a:r>
              <a:rPr lang="en-US" sz="1400" dirty="0" err="1" smtClean="0">
                <a:latin typeface="Arial"/>
                <a:cs typeface="Arial"/>
              </a:rPr>
              <a:t>là</a:t>
            </a:r>
            <a:r>
              <a:rPr lang="en-US" sz="1400" dirty="0" smtClean="0">
                <a:latin typeface="Arial"/>
                <a:cs typeface="Arial"/>
              </a:rPr>
              <a:t> 1 cycle  (hit or miss) </a:t>
            </a:r>
            <a:r>
              <a:rPr lang="en-US" sz="1400" dirty="0" err="1" smtClean="0">
                <a:latin typeface="Arial"/>
                <a:cs typeface="Arial"/>
              </a:rPr>
              <a:t>và</a:t>
            </a:r>
            <a:r>
              <a:rPr lang="en-US" sz="1400" dirty="0" smtClean="0">
                <a:latin typeface="Arial"/>
                <a:cs typeface="Arial"/>
              </a:rPr>
              <a:t> </a:t>
            </a:r>
            <a:r>
              <a:rPr lang="en-US" sz="1400" dirty="0" err="1" smtClean="0">
                <a:latin typeface="Arial"/>
                <a:cs typeface="Arial"/>
              </a:rPr>
              <a:t>thời</a:t>
            </a:r>
            <a:r>
              <a:rPr lang="en-US" sz="1400" dirty="0" smtClean="0">
                <a:latin typeface="Arial"/>
                <a:cs typeface="Arial"/>
              </a:rPr>
              <a:t> </a:t>
            </a:r>
            <a:r>
              <a:rPr lang="en-US" sz="1400" dirty="0" err="1" smtClean="0">
                <a:latin typeface="Arial"/>
                <a:cs typeface="Arial"/>
              </a:rPr>
              <a:t>gian</a:t>
            </a:r>
            <a:r>
              <a:rPr lang="en-US" sz="1400" dirty="0" smtClean="0">
                <a:latin typeface="Arial"/>
                <a:cs typeface="Arial"/>
              </a:rPr>
              <a:t>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nhập</a:t>
            </a:r>
            <a:r>
              <a:rPr lang="en-US" sz="1400" dirty="0" smtClean="0">
                <a:latin typeface="Arial"/>
                <a:cs typeface="Arial"/>
              </a:rPr>
              <a:t> </a:t>
            </a:r>
            <a:r>
              <a:rPr lang="en-US" sz="1400" dirty="0" err="1" smtClean="0">
                <a:latin typeface="Arial"/>
                <a:cs typeface="Arial"/>
              </a:rPr>
              <a:t>bộ</a:t>
            </a:r>
            <a:r>
              <a:rPr lang="en-US" sz="1400" dirty="0" smtClean="0">
                <a:latin typeface="Arial"/>
                <a:cs typeface="Arial"/>
              </a:rPr>
              <a:t> </a:t>
            </a:r>
            <a:r>
              <a:rPr lang="en-US" sz="1400" dirty="0" err="1" smtClean="0">
                <a:latin typeface="Arial"/>
                <a:cs typeface="Arial"/>
              </a:rPr>
              <a:t>nhớ</a:t>
            </a:r>
            <a:r>
              <a:rPr lang="en-US" sz="1400" dirty="0" smtClean="0">
                <a:latin typeface="Arial"/>
                <a:cs typeface="Arial"/>
              </a:rPr>
              <a:t> 100 cycle</a:t>
            </a:r>
            <a:endParaRPr lang="en-US" sz="1400" dirty="0">
              <a:latin typeface="Arial"/>
              <a:cs typeface="Arial"/>
            </a:endParaRPr>
          </a:p>
          <a:p>
            <a:pPr lvl="1"/>
            <a:r>
              <a:rPr lang="en-US" sz="1400" dirty="0" smtClean="0">
                <a:latin typeface="Arial"/>
                <a:cs typeface="Arial"/>
              </a:rPr>
              <a:t>– I‐cache:  1% miss</a:t>
            </a:r>
            <a:r>
              <a:rPr lang="en-US" sz="1400" dirty="0">
                <a:latin typeface="Arial"/>
                <a:cs typeface="Arial"/>
              </a:rPr>
              <a:t> </a:t>
            </a:r>
            <a:r>
              <a:rPr lang="en-US" sz="1400" dirty="0" smtClean="0">
                <a:latin typeface="Arial"/>
                <a:cs typeface="Arial"/>
              </a:rPr>
              <a:t>ratio, D‐cache:  5% miss ratio</a:t>
            </a:r>
            <a:endParaRPr lang="en-US" sz="1400" dirty="0">
              <a:latin typeface="Arial"/>
              <a:cs typeface="Arial"/>
            </a:endParaRPr>
          </a:p>
          <a:p>
            <a:pPr lvl="1"/>
            <a:r>
              <a:rPr lang="en-US" sz="1400" dirty="0">
                <a:latin typeface="Arial"/>
                <a:cs typeface="Arial"/>
              </a:rPr>
              <a:t>– </a:t>
            </a:r>
            <a:r>
              <a:rPr lang="en-US" sz="1400" dirty="0" smtClean="0">
                <a:latin typeface="Arial"/>
                <a:cs typeface="Arial"/>
              </a:rPr>
              <a:t>33% </a:t>
            </a:r>
            <a:r>
              <a:rPr lang="en-US" sz="1400" dirty="0">
                <a:latin typeface="Arial"/>
                <a:cs typeface="Arial"/>
              </a:rPr>
              <a:t> </a:t>
            </a:r>
            <a:r>
              <a:rPr lang="en-US" sz="1400" dirty="0" err="1" smtClean="0">
                <a:latin typeface="Arial"/>
                <a:cs typeface="Arial"/>
              </a:rPr>
              <a:t>là</a:t>
            </a:r>
            <a:r>
              <a:rPr lang="en-US" sz="1400" dirty="0" smtClean="0">
                <a:latin typeface="Arial"/>
                <a:cs typeface="Arial"/>
              </a:rPr>
              <a:t> </a:t>
            </a:r>
            <a:r>
              <a:rPr lang="en-US" sz="1400" dirty="0" err="1" smtClean="0">
                <a:latin typeface="Arial"/>
                <a:cs typeface="Arial"/>
              </a:rPr>
              <a:t>lệnh</a:t>
            </a:r>
            <a:r>
              <a:rPr lang="en-US" sz="1400" dirty="0" smtClean="0">
                <a:latin typeface="Arial"/>
                <a:cs typeface="Arial"/>
              </a:rPr>
              <a:t> loads/stores</a:t>
            </a:r>
            <a:r>
              <a:rPr lang="en-US" sz="1400" dirty="0">
                <a:latin typeface="Arial"/>
                <a:cs typeface="Arial"/>
              </a:rPr>
              <a:t> </a:t>
            </a:r>
            <a:r>
              <a:rPr lang="en-US" sz="1400" dirty="0" smtClean="0">
                <a:latin typeface="Arial"/>
                <a:cs typeface="Arial"/>
              </a:rPr>
              <a:t>→ 25%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 </a:t>
            </a:r>
            <a:r>
              <a:rPr lang="en-US" sz="1400" dirty="0" err="1" smtClean="0">
                <a:latin typeface="Arial"/>
                <a:cs typeface="Arial"/>
              </a:rPr>
              <a:t>dữ</a:t>
            </a:r>
            <a:r>
              <a:rPr lang="en-US" sz="1400" dirty="0" smtClean="0">
                <a:latin typeface="Arial"/>
                <a:cs typeface="Arial"/>
              </a:rPr>
              <a:t> </a:t>
            </a:r>
            <a:r>
              <a:rPr lang="en-US" sz="1400" dirty="0" err="1" smtClean="0">
                <a:latin typeface="Arial"/>
                <a:cs typeface="Arial"/>
              </a:rPr>
              <a:t>liệu</a:t>
            </a:r>
            <a:r>
              <a:rPr lang="en-US" sz="1400" dirty="0" smtClean="0">
                <a:latin typeface="Arial"/>
                <a:cs typeface="Arial"/>
              </a:rPr>
              <a:t> /</a:t>
            </a:r>
            <a:r>
              <a:rPr lang="en-US" sz="1400" dirty="0">
                <a:latin typeface="Arial"/>
                <a:cs typeface="Arial"/>
              </a:rPr>
              <a:t> </a:t>
            </a:r>
            <a:r>
              <a:rPr lang="en-US" sz="1400" dirty="0" smtClean="0">
                <a:latin typeface="Arial"/>
                <a:cs typeface="Arial"/>
              </a:rPr>
              <a:t>75% </a:t>
            </a:r>
            <a:r>
              <a:rPr lang="en-US" sz="1400" dirty="0" err="1" smtClean="0">
                <a:latin typeface="Arial"/>
                <a:cs typeface="Arial"/>
              </a:rPr>
              <a:t>truy</a:t>
            </a:r>
            <a:r>
              <a:rPr lang="en-US" sz="1400" dirty="0" smtClean="0">
                <a:latin typeface="Arial"/>
                <a:cs typeface="Arial"/>
              </a:rPr>
              <a:t> </a:t>
            </a:r>
            <a:r>
              <a:rPr lang="en-US" sz="1400" dirty="0" err="1" smtClean="0">
                <a:latin typeface="Arial"/>
                <a:cs typeface="Arial"/>
              </a:rPr>
              <a:t>cập</a:t>
            </a:r>
            <a:r>
              <a:rPr lang="en-US" sz="1400" dirty="0" smtClean="0">
                <a:latin typeface="Arial"/>
                <a:cs typeface="Arial"/>
              </a:rPr>
              <a:t> </a:t>
            </a:r>
            <a:r>
              <a:rPr lang="en-US" sz="1400" dirty="0" err="1" smtClean="0">
                <a:latin typeface="Arial"/>
                <a:cs typeface="Arial"/>
              </a:rPr>
              <a:t>lệnh</a:t>
            </a:r>
            <a:endParaRPr lang="en-US" sz="1400" dirty="0">
              <a:latin typeface="Arial"/>
              <a:cs typeface="Arial"/>
            </a:endParaRPr>
          </a:p>
          <a:p>
            <a:pPr lvl="1"/>
            <a:r>
              <a:rPr lang="en-US" sz="1400" dirty="0">
                <a:latin typeface="Arial"/>
                <a:cs typeface="Arial"/>
              </a:rPr>
              <a:t>– (75%)*(</a:t>
            </a:r>
            <a:r>
              <a:rPr lang="en-US" sz="1400" dirty="0" smtClean="0">
                <a:latin typeface="Arial"/>
                <a:cs typeface="Arial"/>
              </a:rPr>
              <a:t>1 +</a:t>
            </a:r>
            <a:r>
              <a:rPr lang="en-US" sz="1400" dirty="0">
                <a:latin typeface="Arial"/>
                <a:cs typeface="Arial"/>
              </a:rPr>
              <a:t> </a:t>
            </a:r>
            <a:r>
              <a:rPr lang="en-US" sz="1400" dirty="0" smtClean="0">
                <a:latin typeface="Arial"/>
                <a:cs typeface="Arial"/>
              </a:rPr>
              <a:t>(</a:t>
            </a:r>
            <a:r>
              <a:rPr lang="en-US" sz="1400" dirty="0">
                <a:latin typeface="Arial"/>
                <a:cs typeface="Arial"/>
              </a:rPr>
              <a:t>1%)*(1+100</a:t>
            </a:r>
            <a:r>
              <a:rPr lang="en-US" sz="1400" dirty="0" smtClean="0">
                <a:latin typeface="Arial"/>
                <a:cs typeface="Arial"/>
              </a:rPr>
              <a:t>)) + (</a:t>
            </a:r>
            <a:r>
              <a:rPr lang="en-US" sz="1400" dirty="0">
                <a:latin typeface="Arial"/>
                <a:cs typeface="Arial"/>
              </a:rPr>
              <a:t>25%)*(</a:t>
            </a:r>
            <a:r>
              <a:rPr lang="en-US" sz="1400" dirty="0" smtClean="0">
                <a:latin typeface="Arial"/>
                <a:cs typeface="Arial"/>
              </a:rPr>
              <a:t>1 + (</a:t>
            </a:r>
            <a:r>
              <a:rPr lang="en-US" sz="1400" dirty="0">
                <a:latin typeface="Arial"/>
                <a:cs typeface="Arial"/>
              </a:rPr>
              <a:t>5%)*(1+100</a:t>
            </a:r>
            <a:r>
              <a:rPr lang="en-US" sz="1400" dirty="0" smtClean="0">
                <a:latin typeface="Arial"/>
                <a:cs typeface="Arial"/>
              </a:rPr>
              <a:t>)) = 1.5 + 1.5 =</a:t>
            </a:r>
            <a:r>
              <a:rPr lang="en-US" sz="1400" dirty="0">
                <a:latin typeface="Arial"/>
                <a:cs typeface="Arial"/>
              </a:rPr>
              <a:t> </a:t>
            </a:r>
            <a:r>
              <a:rPr lang="en-US" sz="1400" dirty="0" smtClean="0">
                <a:latin typeface="Arial"/>
                <a:cs typeface="Arial"/>
              </a:rPr>
              <a:t>3.0</a:t>
            </a:r>
            <a:endParaRPr lang="en-US" sz="1400" dirty="0">
              <a:latin typeface="Arial"/>
              <a:cs typeface="Arial"/>
            </a:endParaRPr>
          </a:p>
        </p:txBody>
      </p:sp>
    </p:spTree>
    <p:extLst>
      <p:ext uri="{BB962C8B-B14F-4D97-AF65-F5344CB8AC3E}">
        <p14:creationId xmlns:p14="http://schemas.microsoft.com/office/powerpoint/2010/main" val="1333576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8686801" cy="1143000"/>
          </a:xfrm>
        </p:spPr>
        <p:txBody>
          <a:bodyPr>
            <a:normAutofit fontScale="90000"/>
          </a:bodyPr>
          <a:lstStyle/>
          <a:p>
            <a:r>
              <a:rPr lang="en-US" b="1" dirty="0" smtClean="0">
                <a:latin typeface="Arial"/>
                <a:cs typeface="Arial"/>
              </a:rPr>
              <a:t>So </a:t>
            </a:r>
            <a:r>
              <a:rPr lang="en-US" b="1" dirty="0" err="1" smtClean="0">
                <a:latin typeface="Arial"/>
                <a:cs typeface="Arial"/>
              </a:rPr>
              <a:t>sánh</a:t>
            </a:r>
            <a:r>
              <a:rPr lang="en-US" b="1" dirty="0" smtClean="0">
                <a:latin typeface="Arial"/>
                <a:cs typeface="Arial"/>
              </a:rPr>
              <a:t> </a:t>
            </a:r>
            <a:r>
              <a:rPr lang="en-US" b="1" dirty="0" err="1" smtClean="0">
                <a:latin typeface="Arial"/>
                <a:cs typeface="Arial"/>
              </a:rPr>
              <a:t>sự</a:t>
            </a:r>
            <a:r>
              <a:rPr lang="en-US" b="1" dirty="0" smtClean="0">
                <a:latin typeface="Arial"/>
                <a:cs typeface="Arial"/>
              </a:rPr>
              <a:t> </a:t>
            </a:r>
            <a:r>
              <a:rPr lang="en-US" b="1" dirty="0" err="1" smtClean="0">
                <a:latin typeface="Arial"/>
                <a:cs typeface="Arial"/>
              </a:rPr>
              <a:t>phát</a:t>
            </a:r>
            <a:r>
              <a:rPr lang="en-US" b="1" dirty="0" smtClean="0">
                <a:latin typeface="Arial"/>
                <a:cs typeface="Arial"/>
              </a:rPr>
              <a:t> </a:t>
            </a:r>
            <a:r>
              <a:rPr lang="en-US" b="1" dirty="0" err="1" smtClean="0">
                <a:latin typeface="Arial"/>
                <a:cs typeface="Arial"/>
              </a:rPr>
              <a:t>triển</a:t>
            </a:r>
            <a:r>
              <a:rPr lang="en-US" b="1" dirty="0" smtClean="0">
                <a:latin typeface="Arial"/>
                <a:cs typeface="Arial"/>
              </a:rPr>
              <a:t> </a:t>
            </a:r>
            <a:r>
              <a:rPr lang="en-US" b="1" dirty="0" err="1" smtClean="0">
                <a:latin typeface="Arial"/>
                <a:cs typeface="Arial"/>
              </a:rPr>
              <a:t>công</a:t>
            </a:r>
            <a:r>
              <a:rPr lang="en-US" b="1" dirty="0" smtClean="0">
                <a:latin typeface="Arial"/>
                <a:cs typeface="Arial"/>
              </a:rPr>
              <a:t> </a:t>
            </a:r>
            <a:r>
              <a:rPr lang="en-US" b="1" dirty="0" err="1" smtClean="0">
                <a:latin typeface="Arial"/>
                <a:cs typeface="Arial"/>
              </a:rPr>
              <a:t>nghệ</a:t>
            </a:r>
            <a:r>
              <a:rPr lang="en-US" b="1" dirty="0" smtClean="0">
                <a:latin typeface="Arial"/>
                <a:cs typeface="Arial"/>
              </a:rPr>
              <a:t>…</a:t>
            </a:r>
            <a:endParaRPr lang="en-US" dirty="0">
              <a:latin typeface="Arial"/>
              <a:cs typeface="Aria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8032750"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66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AMD/Intel caches</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34" y="2252545"/>
            <a:ext cx="4166963" cy="287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99" y="2285999"/>
            <a:ext cx="4475911" cy="2501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93308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Heterogeneous processor caches</a:t>
            </a:r>
            <a:endParaRPr lang="en-US" b="1"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39976"/>
            <a:ext cx="3428999" cy="376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048" y="2039976"/>
            <a:ext cx="3429001" cy="365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35283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Memory hierarchy</a:t>
            </a:r>
            <a:endParaRPr lang="en-US" b="1" dirty="0"/>
          </a:p>
        </p:txBody>
      </p:sp>
      <p:sp>
        <p:nvSpPr>
          <p:cNvPr id="3" name="Rectangle 2"/>
          <p:cNvSpPr/>
          <p:nvPr/>
        </p:nvSpPr>
        <p:spPr>
          <a:xfrm>
            <a:off x="553843" y="2319454"/>
            <a:ext cx="8285357" cy="4247317"/>
          </a:xfrm>
          <a:prstGeom prst="rect">
            <a:avLst/>
          </a:prstGeom>
        </p:spPr>
        <p:txBody>
          <a:bodyPr wrap="square">
            <a:spAutoFit/>
          </a:bodyPr>
          <a:lstStyle/>
          <a:p>
            <a:r>
              <a:rPr lang="en-US" dirty="0"/>
              <a:t>• </a:t>
            </a:r>
            <a:r>
              <a:rPr lang="en-US" dirty="0" smtClean="0"/>
              <a:t>We want big and</a:t>
            </a:r>
            <a:r>
              <a:rPr lang="en-US" dirty="0"/>
              <a:t> </a:t>
            </a:r>
            <a:r>
              <a:rPr lang="en-US" dirty="0" smtClean="0"/>
              <a:t>fast</a:t>
            </a:r>
            <a:endParaRPr lang="en-US" dirty="0"/>
          </a:p>
          <a:p>
            <a:pPr lvl="1"/>
            <a:r>
              <a:rPr lang="en-US" dirty="0"/>
              <a:t>– </a:t>
            </a:r>
            <a:r>
              <a:rPr lang="en-US" dirty="0" smtClean="0"/>
              <a:t>Build a</a:t>
            </a:r>
            <a:r>
              <a:rPr lang="en-US" dirty="0"/>
              <a:t> </a:t>
            </a:r>
            <a:r>
              <a:rPr lang="en-US" dirty="0" smtClean="0"/>
              <a:t>hierarchy where we keep the most important data in fast memory</a:t>
            </a:r>
            <a:endParaRPr lang="en-US" dirty="0"/>
          </a:p>
          <a:p>
            <a:pPr lvl="1"/>
            <a:r>
              <a:rPr lang="en-US" dirty="0"/>
              <a:t>– </a:t>
            </a:r>
            <a:r>
              <a:rPr lang="en-US" dirty="0" smtClean="0"/>
              <a:t>Other data goes in slow memory</a:t>
            </a:r>
            <a:endParaRPr lang="en-US" dirty="0"/>
          </a:p>
          <a:p>
            <a:pPr lvl="1"/>
            <a:r>
              <a:rPr lang="en-US" dirty="0"/>
              <a:t>– </a:t>
            </a:r>
            <a:r>
              <a:rPr lang="en-US" dirty="0" smtClean="0"/>
              <a:t>If we move the data correctly we provide the illusion of fast and</a:t>
            </a:r>
            <a:r>
              <a:rPr lang="en-US" dirty="0"/>
              <a:t> </a:t>
            </a:r>
            <a:r>
              <a:rPr lang="en-US" dirty="0" smtClean="0"/>
              <a:t>big</a:t>
            </a:r>
          </a:p>
          <a:p>
            <a:pPr lvl="1"/>
            <a:endParaRPr lang="en-US" dirty="0"/>
          </a:p>
          <a:p>
            <a:r>
              <a:rPr lang="en-US" dirty="0"/>
              <a:t>• </a:t>
            </a:r>
            <a:r>
              <a:rPr lang="en-US" dirty="0" smtClean="0"/>
              <a:t>Registers 3</a:t>
            </a:r>
            <a:r>
              <a:rPr lang="en-US" dirty="0"/>
              <a:t> </a:t>
            </a:r>
            <a:r>
              <a:rPr lang="en-US" dirty="0" smtClean="0"/>
              <a:t>accesses/cycle 32­‐64</a:t>
            </a:r>
          </a:p>
          <a:p>
            <a:endParaRPr lang="en-US" dirty="0"/>
          </a:p>
          <a:p>
            <a:r>
              <a:rPr lang="en-US" dirty="0"/>
              <a:t>• </a:t>
            </a:r>
            <a:r>
              <a:rPr lang="en-US" dirty="0" smtClean="0"/>
              <a:t>Cache 1­‐10 cycles 8kB­‐256kB</a:t>
            </a:r>
          </a:p>
          <a:p>
            <a:endParaRPr lang="en-US" dirty="0"/>
          </a:p>
          <a:p>
            <a:r>
              <a:rPr lang="en-US" dirty="0"/>
              <a:t>• </a:t>
            </a:r>
            <a:r>
              <a:rPr lang="en-US" dirty="0" smtClean="0"/>
              <a:t>Cache 40 cycles 4­‐</a:t>
            </a:r>
            <a:r>
              <a:rPr lang="en-US" dirty="0"/>
              <a:t>20MB</a:t>
            </a:r>
          </a:p>
          <a:p>
            <a:r>
              <a:rPr lang="en-US" dirty="0"/>
              <a:t>• </a:t>
            </a:r>
            <a:r>
              <a:rPr lang="en-US" dirty="0" smtClean="0"/>
              <a:t>DRAM 200</a:t>
            </a:r>
            <a:r>
              <a:rPr lang="en-US" dirty="0"/>
              <a:t> </a:t>
            </a:r>
            <a:r>
              <a:rPr lang="en-US" dirty="0" smtClean="0"/>
              <a:t>cycles 4­‐</a:t>
            </a:r>
            <a:r>
              <a:rPr lang="en-US" dirty="0"/>
              <a:t>16GB</a:t>
            </a:r>
          </a:p>
          <a:p>
            <a:r>
              <a:rPr lang="en-US" dirty="0"/>
              <a:t>• </a:t>
            </a:r>
            <a:r>
              <a:rPr lang="en-US" dirty="0" smtClean="0"/>
              <a:t>Flash 1000+ cycles 64­‐</a:t>
            </a:r>
            <a:r>
              <a:rPr lang="en-US" dirty="0"/>
              <a:t>512GB</a:t>
            </a:r>
          </a:p>
          <a:p>
            <a:r>
              <a:rPr lang="en-US" dirty="0"/>
              <a:t>• </a:t>
            </a:r>
            <a:r>
              <a:rPr lang="en-US" dirty="0" smtClean="0"/>
              <a:t>Hard Disk 1M+ cycles 2 ­‐</a:t>
            </a:r>
            <a:r>
              <a:rPr lang="en-US" dirty="0"/>
              <a:t>4TB</a:t>
            </a:r>
          </a:p>
        </p:txBody>
      </p:sp>
    </p:spTree>
    <p:extLst>
      <p:ext uri="{BB962C8B-B14F-4D97-AF65-F5344CB8AC3E}">
        <p14:creationId xmlns:p14="http://schemas.microsoft.com/office/powerpoint/2010/main" val="381060874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Summary: how to make the</a:t>
            </a:r>
            <a:r>
              <a:rPr lang="en-US" b="1" dirty="0"/>
              <a:t> </a:t>
            </a:r>
            <a:r>
              <a:rPr lang="en-US" b="1" dirty="0" smtClean="0"/>
              <a:t>memory</a:t>
            </a:r>
            <a:r>
              <a:rPr lang="en-US" b="1" dirty="0"/>
              <a:t> </a:t>
            </a:r>
            <a:r>
              <a:rPr lang="en-US" b="1" dirty="0" smtClean="0"/>
              <a:t>hierarchy work</a:t>
            </a:r>
            <a:endParaRPr lang="en-US" b="1" dirty="0"/>
          </a:p>
        </p:txBody>
      </p:sp>
      <p:sp>
        <p:nvSpPr>
          <p:cNvPr id="3" name="Rectangle 2"/>
          <p:cNvSpPr/>
          <p:nvPr/>
        </p:nvSpPr>
        <p:spPr>
          <a:xfrm>
            <a:off x="555703" y="2057400"/>
            <a:ext cx="8305800" cy="4524315"/>
          </a:xfrm>
          <a:prstGeom prst="rect">
            <a:avLst/>
          </a:prstGeom>
        </p:spPr>
        <p:txBody>
          <a:bodyPr wrap="square">
            <a:spAutoFit/>
          </a:bodyPr>
          <a:lstStyle/>
          <a:p>
            <a:r>
              <a:rPr lang="en-US" dirty="0"/>
              <a:t>• </a:t>
            </a:r>
            <a:r>
              <a:rPr lang="en-US" dirty="0" smtClean="0"/>
              <a:t>3 different cache types</a:t>
            </a:r>
            <a:endParaRPr lang="en-US" dirty="0"/>
          </a:p>
          <a:p>
            <a:pPr lvl="1"/>
            <a:r>
              <a:rPr lang="en-US" dirty="0"/>
              <a:t>– </a:t>
            </a:r>
            <a:r>
              <a:rPr lang="en-US" b="1" dirty="0" smtClean="0"/>
              <a:t>Fully‐associative</a:t>
            </a:r>
            <a:r>
              <a:rPr lang="en-US" dirty="0" smtClean="0"/>
              <a:t>: Have</a:t>
            </a:r>
            <a:r>
              <a:rPr lang="en-US" dirty="0"/>
              <a:t> </a:t>
            </a:r>
            <a:r>
              <a:rPr lang="en-US" dirty="0" smtClean="0"/>
              <a:t>to </a:t>
            </a:r>
            <a:r>
              <a:rPr lang="en-US" b="1" dirty="0" smtClean="0"/>
              <a:t>search all blocks</a:t>
            </a:r>
            <a:r>
              <a:rPr lang="en-US" dirty="0" smtClean="0"/>
              <a:t>, but very flexible</a:t>
            </a:r>
            <a:endParaRPr lang="en-US" dirty="0"/>
          </a:p>
          <a:p>
            <a:pPr lvl="1"/>
            <a:r>
              <a:rPr lang="en-US" dirty="0"/>
              <a:t>– </a:t>
            </a:r>
            <a:r>
              <a:rPr lang="en-US" b="1" dirty="0" smtClean="0"/>
              <a:t>Direct‐mapped</a:t>
            </a:r>
            <a:r>
              <a:rPr lang="en-US" dirty="0" smtClean="0"/>
              <a:t>: Only </a:t>
            </a:r>
            <a:r>
              <a:rPr lang="en-US" b="1" dirty="0" smtClean="0"/>
              <a:t>one place for each block</a:t>
            </a:r>
            <a:r>
              <a:rPr lang="en-US" dirty="0" smtClean="0"/>
              <a:t>, no flexibility</a:t>
            </a:r>
            <a:endParaRPr lang="en-US" dirty="0"/>
          </a:p>
          <a:p>
            <a:pPr lvl="1"/>
            <a:r>
              <a:rPr lang="en-US" dirty="0"/>
              <a:t>– </a:t>
            </a:r>
            <a:r>
              <a:rPr lang="en-US" b="1" dirty="0" smtClean="0"/>
              <a:t>Set‐associative</a:t>
            </a:r>
            <a:r>
              <a:rPr lang="en-US" dirty="0" smtClean="0"/>
              <a:t>: Only have to search </a:t>
            </a:r>
            <a:r>
              <a:rPr lang="en-US" b="1" dirty="0" smtClean="0"/>
              <a:t>one set for each block</a:t>
            </a:r>
            <a:r>
              <a:rPr lang="en-US" dirty="0" smtClean="0"/>
              <a:t>, flexible</a:t>
            </a:r>
          </a:p>
          <a:p>
            <a:pPr lvl="1"/>
            <a:endParaRPr lang="en-US" dirty="0"/>
          </a:p>
          <a:p>
            <a:r>
              <a:rPr lang="en-US" dirty="0"/>
              <a:t>• </a:t>
            </a:r>
            <a:r>
              <a:rPr lang="en-US" dirty="0" smtClean="0"/>
              <a:t>We can adjust the block (line) size to</a:t>
            </a:r>
            <a:r>
              <a:rPr lang="en-US" dirty="0"/>
              <a:t> </a:t>
            </a:r>
            <a:r>
              <a:rPr lang="en-US" dirty="0" smtClean="0"/>
              <a:t>reduce the overhead of </a:t>
            </a:r>
            <a:r>
              <a:rPr lang="en-US" b="1" dirty="0" smtClean="0"/>
              <a:t>tags</a:t>
            </a:r>
          </a:p>
          <a:p>
            <a:endParaRPr lang="en-US" b="1" dirty="0"/>
          </a:p>
          <a:p>
            <a:r>
              <a:rPr lang="en-US" dirty="0"/>
              <a:t>• </a:t>
            </a:r>
            <a:r>
              <a:rPr lang="en-US" dirty="0" smtClean="0"/>
              <a:t>We figure out where data goes in</a:t>
            </a:r>
            <a:r>
              <a:rPr lang="en-US" dirty="0"/>
              <a:t> </a:t>
            </a:r>
            <a:r>
              <a:rPr lang="en-US" dirty="0" smtClean="0"/>
              <a:t>a cache by looking at the </a:t>
            </a:r>
            <a:r>
              <a:rPr lang="en-US" b="1" dirty="0" smtClean="0"/>
              <a:t>address</a:t>
            </a:r>
            <a:endParaRPr lang="en-US" b="1" dirty="0"/>
          </a:p>
          <a:p>
            <a:pPr lvl="1"/>
            <a:r>
              <a:rPr lang="en-US" dirty="0"/>
              <a:t>– </a:t>
            </a:r>
            <a:r>
              <a:rPr lang="en-US" dirty="0" smtClean="0"/>
              <a:t>Last </a:t>
            </a:r>
            <a:r>
              <a:rPr lang="en-US" b="1" dirty="0" smtClean="0"/>
              <a:t>2 bits </a:t>
            </a:r>
            <a:r>
              <a:rPr lang="en-US" dirty="0" smtClean="0"/>
              <a:t>are the </a:t>
            </a:r>
            <a:r>
              <a:rPr lang="en-US" b="1" dirty="0" smtClean="0"/>
              <a:t>byte </a:t>
            </a:r>
            <a:r>
              <a:rPr lang="en-US" dirty="0" smtClean="0"/>
              <a:t>in the word</a:t>
            </a:r>
            <a:endParaRPr lang="en-US" dirty="0"/>
          </a:p>
          <a:p>
            <a:pPr lvl="1"/>
            <a:r>
              <a:rPr lang="en-US" dirty="0"/>
              <a:t>– </a:t>
            </a:r>
            <a:r>
              <a:rPr lang="en-US" dirty="0" smtClean="0"/>
              <a:t>Next </a:t>
            </a:r>
            <a:r>
              <a:rPr lang="en-US" b="1" dirty="0" smtClean="0"/>
              <a:t>N</a:t>
            </a:r>
            <a:r>
              <a:rPr lang="en-US" b="1" dirty="0"/>
              <a:t> </a:t>
            </a:r>
            <a:r>
              <a:rPr lang="en-US" b="1" dirty="0" smtClean="0"/>
              <a:t>bits </a:t>
            </a:r>
            <a:r>
              <a:rPr lang="en-US" dirty="0" smtClean="0"/>
              <a:t>are the</a:t>
            </a:r>
            <a:r>
              <a:rPr lang="en-US" dirty="0"/>
              <a:t> </a:t>
            </a:r>
            <a:r>
              <a:rPr lang="en-US" b="1" dirty="0" smtClean="0"/>
              <a:t>word in the cache</a:t>
            </a:r>
            <a:r>
              <a:rPr lang="en-US" b="1" dirty="0"/>
              <a:t> </a:t>
            </a:r>
            <a:r>
              <a:rPr lang="en-US" b="1" dirty="0" smtClean="0"/>
              <a:t>block</a:t>
            </a:r>
            <a:endParaRPr lang="en-US" b="1" dirty="0"/>
          </a:p>
          <a:p>
            <a:pPr lvl="1"/>
            <a:r>
              <a:rPr lang="en-US" dirty="0"/>
              <a:t>– </a:t>
            </a:r>
            <a:r>
              <a:rPr lang="en-US" b="1" dirty="0" smtClean="0"/>
              <a:t>Remaining bits </a:t>
            </a:r>
            <a:r>
              <a:rPr lang="en-US" dirty="0" smtClean="0"/>
              <a:t>are for the </a:t>
            </a:r>
            <a:r>
              <a:rPr lang="en-US" b="1" dirty="0" smtClean="0"/>
              <a:t>tag</a:t>
            </a:r>
          </a:p>
          <a:p>
            <a:pPr lvl="1"/>
            <a:endParaRPr lang="en-US" b="1" dirty="0"/>
          </a:p>
          <a:p>
            <a:r>
              <a:rPr lang="en-US" dirty="0"/>
              <a:t>• </a:t>
            </a:r>
            <a:r>
              <a:rPr lang="en-US" dirty="0" smtClean="0"/>
              <a:t>We have different write policies</a:t>
            </a:r>
            <a:endParaRPr lang="en-US" dirty="0"/>
          </a:p>
          <a:p>
            <a:pPr lvl="1"/>
            <a:r>
              <a:rPr lang="en-US" dirty="0"/>
              <a:t>– </a:t>
            </a:r>
            <a:r>
              <a:rPr lang="en-US" b="1" dirty="0" smtClean="0"/>
              <a:t>Write‐through</a:t>
            </a:r>
            <a:r>
              <a:rPr lang="en-US" dirty="0" smtClean="0"/>
              <a:t>: </a:t>
            </a:r>
            <a:r>
              <a:rPr lang="en-US" b="1" dirty="0" smtClean="0"/>
              <a:t>slow</a:t>
            </a:r>
            <a:r>
              <a:rPr lang="en-US" dirty="0" smtClean="0"/>
              <a:t>, simple</a:t>
            </a:r>
            <a:endParaRPr lang="en-US" dirty="0"/>
          </a:p>
          <a:p>
            <a:pPr lvl="1"/>
            <a:r>
              <a:rPr lang="en-US" dirty="0"/>
              <a:t>– </a:t>
            </a:r>
            <a:r>
              <a:rPr lang="en-US" b="1" dirty="0" smtClean="0"/>
              <a:t>Write‐back</a:t>
            </a:r>
            <a:r>
              <a:rPr lang="en-US" dirty="0" smtClean="0"/>
              <a:t>: </a:t>
            </a:r>
            <a:r>
              <a:rPr lang="en-US" b="1" dirty="0" smtClean="0"/>
              <a:t>fast </a:t>
            </a:r>
            <a:r>
              <a:rPr lang="en-US" dirty="0" smtClean="0"/>
              <a:t>(keeps the data just in the cache), more complex</a:t>
            </a:r>
            <a:endParaRPr lang="en-US" dirty="0"/>
          </a:p>
          <a:p>
            <a:r>
              <a:rPr lang="en-US" dirty="0"/>
              <a:t>• </a:t>
            </a:r>
            <a:r>
              <a:rPr lang="en-US" dirty="0" smtClean="0"/>
              <a:t>Performance effects are due</a:t>
            </a:r>
            <a:r>
              <a:rPr lang="en-US" dirty="0"/>
              <a:t> </a:t>
            </a:r>
            <a:r>
              <a:rPr lang="en-US" dirty="0" smtClean="0"/>
              <a:t>to the average memory access time</a:t>
            </a:r>
            <a:endParaRPr lang="en-US" dirty="0"/>
          </a:p>
        </p:txBody>
      </p:sp>
    </p:spTree>
    <p:extLst>
      <p:ext uri="{BB962C8B-B14F-4D97-AF65-F5344CB8AC3E}">
        <p14:creationId xmlns:p14="http://schemas.microsoft.com/office/powerpoint/2010/main" val="3493717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normAutofit fontScale="90000"/>
          </a:bodyPr>
          <a:lstStyle/>
          <a:p>
            <a:r>
              <a:rPr lang="en-US" b="1" dirty="0" err="1" smtClean="0">
                <a:latin typeface="Arial" panose="020B0604020202020204" pitchFamily="34" charset="0"/>
                <a:cs typeface="Arial" panose="020B0604020202020204" pitchFamily="34" charset="0"/>
              </a:rPr>
              <a:t>Làm</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thế</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nào</a:t>
            </a:r>
            <a:r>
              <a:rPr lang="en-US" b="1" dirty="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để</a:t>
            </a:r>
            <a:r>
              <a:rPr lang="en-US" b="1" dirty="0" smtClean="0">
                <a:latin typeface="Arial" panose="020B0604020202020204" pitchFamily="34" charset="0"/>
                <a:cs typeface="Arial" panose="020B0604020202020204" pitchFamily="34" charset="0"/>
              </a:rPr>
              <a:t> SRAMs </a:t>
            </a:r>
            <a:r>
              <a:rPr lang="en-US" b="1" dirty="0" err="1" smtClean="0">
                <a:latin typeface="Arial" panose="020B0604020202020204" pitchFamily="34" charset="0"/>
                <a:cs typeface="Arial" panose="020B0604020202020204" pitchFamily="34" charset="0"/>
              </a:rPr>
              <a:t>có</a:t>
            </a:r>
            <a:r>
              <a:rPr lang="en-US" b="1" dirty="0" smtClean="0">
                <a:latin typeface="Arial" panose="020B0604020202020204" pitchFamily="34" charset="0"/>
                <a:cs typeface="Arial" panose="020B0604020202020204" pitchFamily="34" charset="0"/>
              </a:rPr>
              <a:t> dung </a:t>
            </a:r>
            <a:r>
              <a:rPr lang="en-US" b="1" dirty="0" err="1" smtClean="0">
                <a:latin typeface="Arial" panose="020B0604020202020204" pitchFamily="34" charset="0"/>
                <a:cs typeface="Arial" panose="020B0604020202020204" pitchFamily="34" charset="0"/>
              </a:rPr>
              <a:t>lượng</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lớn</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hơn</a:t>
            </a:r>
            <a:r>
              <a:rPr lang="en-US" b="1" dirty="0" smtClean="0">
                <a:latin typeface="Arial" panose="020B0604020202020204" pitchFamily="34" charset="0"/>
                <a:cs typeface="Arial" panose="020B0604020202020204" pitchFamily="34" charset="0"/>
              </a:rPr>
              <a:t>, DRAM </a:t>
            </a:r>
            <a:r>
              <a:rPr lang="en-US" b="1" dirty="0" err="1" smtClean="0">
                <a:latin typeface="Arial" panose="020B0604020202020204" pitchFamily="34" charset="0"/>
                <a:cs typeface="Arial" panose="020B0604020202020204" pitchFamily="34" charset="0"/>
              </a:rPr>
              <a:t>truy</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cập</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nhanh</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hơn</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2222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10472</TotalTime>
  <Words>8465</Words>
  <Application>Microsoft Macintosh PowerPoint</Application>
  <PresentationFormat>On-screen Show (4:3)</PresentationFormat>
  <Paragraphs>987</Paragraphs>
  <Slides>83</Slides>
  <Notes>30</Notes>
  <HiddenSlides>9</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86" baseType="lpstr">
      <vt:lpstr>Office Theme</vt:lpstr>
      <vt:lpstr>Chart</vt:lpstr>
      <vt:lpstr>Equation</vt:lpstr>
      <vt:lpstr>Bộ nhớ đệm (Caches) </vt:lpstr>
      <vt:lpstr>Nội dung</vt:lpstr>
      <vt:lpstr>Đặt vấn đề</vt:lpstr>
      <vt:lpstr>Bộ nhớ lớn và nhanh</vt:lpstr>
      <vt:lpstr>Phân cấp bộ nhớ</vt:lpstr>
      <vt:lpstr>Ví dụ: sửa video</vt:lpstr>
      <vt:lpstr>Phân cấp bộ nhớ ngày nay (Intel Nehalem)</vt:lpstr>
      <vt:lpstr>So sánh sự phát triển công nghệ…</vt:lpstr>
      <vt:lpstr>Làm thế nào để SRAMs có dung lượng lớn hơn, DRAM truy cập nhanh hơn?</vt:lpstr>
      <vt:lpstr>Các ý tưởng cơ bản về cache</vt:lpstr>
      <vt:lpstr>Hiệu năng của caches</vt:lpstr>
      <vt:lpstr>Tính toán hiệu năng cache </vt:lpstr>
      <vt:lpstr>Ví dụ: bộ nhớ đệm</vt:lpstr>
      <vt:lpstr>Example: caching instructions</vt:lpstr>
      <vt:lpstr>Example: caching instructions</vt:lpstr>
      <vt:lpstr>Example: caching instructions</vt:lpstr>
      <vt:lpstr>Example: caching instructions</vt:lpstr>
      <vt:lpstr>Example: caching instructions</vt:lpstr>
      <vt:lpstr>Example: caching instructions</vt:lpstr>
      <vt:lpstr>Example: caching instructions</vt:lpstr>
      <vt:lpstr>Example: caching instructions</vt:lpstr>
      <vt:lpstr>Cache làm việc như thế nào?</vt:lpstr>
      <vt:lpstr>Cache làm việc như thế nào?</vt:lpstr>
      <vt:lpstr>Cấu tạo cache</vt:lpstr>
      <vt:lpstr>Lưu trữ dữ liệu trong cache</vt:lpstr>
      <vt:lpstr>Truy cập dữ liệu từ cache</vt:lpstr>
      <vt:lpstr>Cache blocks (lines) Tăng hiệu năng bằng cách lưu trữ nhiều dữ liệu hơn ở mỗi tag</vt:lpstr>
      <vt:lpstr>Hiệu năng sử dụng cache là gì?</vt:lpstr>
      <vt:lpstr>Tốn quá nhiều không gian cho thẻ</vt:lpstr>
      <vt:lpstr>Truy nhập dữ liệu từ cache</vt:lpstr>
      <vt:lpstr>Đánh địa chỉ cho các cache có kích thước khối khác nhau</vt:lpstr>
      <vt:lpstr>Ví dụ: cache block size</vt:lpstr>
      <vt:lpstr>Các khối cache lớn hơn liên kết theo dòng/khối</vt:lpstr>
      <vt:lpstr>Các loại caches</vt:lpstr>
      <vt:lpstr>Bộ đệm liên kết toàn khối  full – associative </vt:lpstr>
      <vt:lpstr>Ưu nhược điểm của các loại cache </vt:lpstr>
      <vt:lpstr>Thiết kế cache</vt:lpstr>
      <vt:lpstr>Bộ nhớ đệm ánh xạ trực tiếp   tăng hiệu quả tìm kiếm</vt:lpstr>
      <vt:lpstr>Vị trí khối trong bộ đệm ánh xạ trực tiếp</vt:lpstr>
      <vt:lpstr>Ví dụ bộ đệm ánh xạ trực tiếp</vt:lpstr>
      <vt:lpstr>PowerPoint Presentation</vt:lpstr>
      <vt:lpstr>PowerPoint Presentation</vt:lpstr>
      <vt:lpstr>Bộ đệm ánh xạ trực tiếp MIPS</vt:lpstr>
      <vt:lpstr>Bộ đệm ánh xạ trực tiếp khối nhiều từ</vt:lpstr>
      <vt:lpstr>Bộ nhớ đệm liên kết kiểu tập hợp: Set‐associative caches linh hoạt hơn</vt:lpstr>
      <vt:lpstr>Có thể thỏa hiệp?</vt:lpstr>
      <vt:lpstr>Bộ đệm kiểu tập hợp (Set‐associative cache)</vt:lpstr>
      <vt:lpstr>Ví dụ: Set‐associative</vt:lpstr>
      <vt:lpstr>Bộ đệm kết hợp n đường</vt:lpstr>
      <vt:lpstr>Bộ đệm kết hợp 4 tập</vt:lpstr>
      <vt:lpstr>Bố trí bộ đệm kết hợp toàn phần/ liên kết toàn phần  </vt:lpstr>
      <vt:lpstr>Lợi ích của bộ đệm kết hợp toàn phần</vt:lpstr>
      <vt:lpstr>Kích thước các trường trong bộ đệm</vt:lpstr>
      <vt:lpstr>Bộ nhớ đệm ngày nay</vt:lpstr>
      <vt:lpstr>Dung lượng bộ nhớ đệm điều gì xảy ra nếu bộ nhớ đệm đầy?</vt:lpstr>
      <vt:lpstr>Dung lượng caches</vt:lpstr>
      <vt:lpstr>Chính sách thay thế </vt:lpstr>
      <vt:lpstr>Thay thế ngẫu nhiên</vt:lpstr>
      <vt:lpstr>Thay thế khối xưa nhất Least recently used (LRU) replacement</vt:lpstr>
      <vt:lpstr>Ghi vào bộ nhớ đệm Chiến thuật ghi?</vt:lpstr>
      <vt:lpstr>Ghi vào bộ nhớ đệm</vt:lpstr>
      <vt:lpstr>Write‐through</vt:lpstr>
      <vt:lpstr>Write‐through with allocate‐on‐write</vt:lpstr>
      <vt:lpstr>Write‐back</vt:lpstr>
      <vt:lpstr>Ghi vào bộ nhớ đệm</vt:lpstr>
      <vt:lpstr>Hiệu năng bộ nhớ đệm</vt:lpstr>
      <vt:lpstr>Tỉ lệ trượt vs Kích thước khối vs Kích thước bộ đệm</vt:lpstr>
      <vt:lpstr>Xử lý trúng bộ đệm </vt:lpstr>
      <vt:lpstr>Xử lý trượt bộ đệm (Khối kích thước 1 từ)</vt:lpstr>
      <vt:lpstr>Đo hiệu năng bộ đệm</vt:lpstr>
      <vt:lpstr>Ảnh hưởng của hiệu năng bộ đệm</vt:lpstr>
      <vt:lpstr>Ảnh hưởng của hiệu năng bộ đệm</vt:lpstr>
      <vt:lpstr>Nguyên nhân trượt bộ đệm</vt:lpstr>
      <vt:lpstr>Tỷ số trượt bộ đệm</vt:lpstr>
      <vt:lpstr>Average Memory Access Time (AMAT -Thời gian truy cập bộ nhớ trung bình )</vt:lpstr>
      <vt:lpstr>Ví dụ: AMAT</vt:lpstr>
      <vt:lpstr>Performance impacts of memory access time</vt:lpstr>
      <vt:lpstr>How much does cache matter?</vt:lpstr>
      <vt:lpstr>Phân tách lệnh và dữ liệu bộ nhớ đệm</vt:lpstr>
      <vt:lpstr>AMD/Intel caches</vt:lpstr>
      <vt:lpstr>Heterogeneous processor caches</vt:lpstr>
      <vt:lpstr>Memory hierarchy</vt:lpstr>
      <vt:lpstr>Summary: how to make the memory hierarchy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Processor "Control“ and "Datapath“ </dc:title>
  <dc:creator>Uti</dc:creator>
  <cp:lastModifiedBy>Ta Kim Hue</cp:lastModifiedBy>
  <cp:revision>298</cp:revision>
  <dcterms:created xsi:type="dcterms:W3CDTF">2006-08-16T00:00:00Z</dcterms:created>
  <dcterms:modified xsi:type="dcterms:W3CDTF">2016-12-16T08:04:33Z</dcterms:modified>
</cp:coreProperties>
</file>